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0" r:id="rId4"/>
  </p:sldMasterIdLst>
  <p:notesMasterIdLst>
    <p:notesMasterId r:id="rId45"/>
  </p:notesMasterIdLst>
  <p:handoutMasterIdLst>
    <p:handoutMasterId r:id="rId46"/>
  </p:handoutMasterIdLst>
  <p:sldIdLst>
    <p:sldId id="276" r:id="rId5"/>
    <p:sldId id="277" r:id="rId6"/>
    <p:sldId id="323" r:id="rId7"/>
    <p:sldId id="324" r:id="rId8"/>
    <p:sldId id="353" r:id="rId9"/>
    <p:sldId id="354" r:id="rId10"/>
    <p:sldId id="355" r:id="rId11"/>
    <p:sldId id="326" r:id="rId12"/>
    <p:sldId id="327" r:id="rId13"/>
    <p:sldId id="285" r:id="rId14"/>
    <p:sldId id="328" r:id="rId15"/>
    <p:sldId id="329" r:id="rId16"/>
    <p:sldId id="339" r:id="rId17"/>
    <p:sldId id="287" r:id="rId18"/>
    <p:sldId id="283" r:id="rId19"/>
    <p:sldId id="340" r:id="rId20"/>
    <p:sldId id="291" r:id="rId21"/>
    <p:sldId id="341" r:id="rId22"/>
    <p:sldId id="342" r:id="rId23"/>
    <p:sldId id="343" r:id="rId24"/>
    <p:sldId id="344" r:id="rId25"/>
    <p:sldId id="352" r:id="rId26"/>
    <p:sldId id="288" r:id="rId27"/>
    <p:sldId id="337" r:id="rId28"/>
    <p:sldId id="279" r:id="rId29"/>
    <p:sldId id="345" r:id="rId30"/>
    <p:sldId id="346" r:id="rId31"/>
    <p:sldId id="315" r:id="rId32"/>
    <p:sldId id="290" r:id="rId33"/>
    <p:sldId id="347" r:id="rId34"/>
    <p:sldId id="280" r:id="rId35"/>
    <p:sldId id="348" r:id="rId36"/>
    <p:sldId id="317" r:id="rId37"/>
    <p:sldId id="349" r:id="rId38"/>
    <p:sldId id="350" r:id="rId39"/>
    <p:sldId id="351" r:id="rId40"/>
    <p:sldId id="320" r:id="rId41"/>
    <p:sldId id="319" r:id="rId42"/>
    <p:sldId id="322" r:id="rId43"/>
    <p:sldId id="321"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6B03652D-2591-3749-88B4-5118470B1683}">
          <p14:sldIdLst>
            <p14:sldId id="276"/>
            <p14:sldId id="277"/>
          </p14:sldIdLst>
        </p14:section>
        <p14:section name="Déroulement et fonctionnement des rencontres" id="{9ABA6AEE-018A-B144-B37A-CEAE1B1DF0EC}">
          <p14:sldIdLst>
            <p14:sldId id="323"/>
            <p14:sldId id="324"/>
            <p14:sldId id="353"/>
            <p14:sldId id="354"/>
            <p14:sldId id="355"/>
            <p14:sldId id="326"/>
            <p14:sldId id="327"/>
            <p14:sldId id="285"/>
          </p14:sldIdLst>
        </p14:section>
        <p14:section name="S'adapter au rôle de parent" id="{573578F8-8616-DC49-BB87-578DF4F948DC}">
          <p14:sldIdLst>
            <p14:sldId id="328"/>
            <p14:sldId id="329"/>
            <p14:sldId id="339"/>
            <p14:sldId id="287"/>
            <p14:sldId id="283"/>
            <p14:sldId id="340"/>
            <p14:sldId id="291"/>
          </p14:sldIdLst>
        </p14:section>
        <p14:section name="Prendre soin de soi durant la grossesse et après la naissance de bébé" id="{05854F9F-E7C6-4746-9641-315EF1FF972F}">
          <p14:sldIdLst>
            <p14:sldId id="341"/>
            <p14:sldId id="342"/>
            <p14:sldId id="343"/>
            <p14:sldId id="344"/>
            <p14:sldId id="352"/>
            <p14:sldId id="288"/>
            <p14:sldId id="337"/>
            <p14:sldId id="279"/>
          </p14:sldIdLst>
        </p14:section>
        <p14:section name="Créer son réseau de soutien" id="{D1019C7E-7750-BF4C-B580-0B944ABDC4FB}">
          <p14:sldIdLst>
            <p14:sldId id="345"/>
            <p14:sldId id="346"/>
            <p14:sldId id="315"/>
            <p14:sldId id="290"/>
            <p14:sldId id="347"/>
            <p14:sldId id="280"/>
            <p14:sldId id="348"/>
            <p14:sldId id="317"/>
          </p14:sldIdLst>
        </p14:section>
        <p14:section name="Entrer en relation avec bébé" id="{2A4501DB-5E3F-F24D-AF22-990BE40C36C3}">
          <p14:sldIdLst>
            <p14:sldId id="349"/>
            <p14:sldId id="350"/>
          </p14:sldIdLst>
        </p14:section>
        <p14:section name="Conclusion" id="{0F83B714-BD05-ED49-AA81-AEA8471C25A5}">
          <p14:sldIdLst>
            <p14:sldId id="351"/>
            <p14:sldId id="320"/>
            <p14:sldId id="319"/>
            <p14:sldId id="322"/>
            <p14:sldId id="32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8A44E15-5136-3318-FC61-F0BB273E9B43}" name="Justine Lauzon (CCSMTL DSRP)" initials="JD" userId="S::justine.lauzon.ccsmtl@ssss.gouv.qc.ca::5a48dea8-07d1-481d-974d-bcf47aa37749" providerId="AD"/>
  <p188:author id="{92CEF540-F93E-667E-F37F-69C4D8C9E915}" name="Émilie Audy" initials="ÉA" userId="S::emilie.audy_inspq.qc.ca#ext#@msss365.onmicrosoft.com::3437566f-7ddb-4d2d-829f-2be0530b6e45" providerId="AD"/>
  <p188:author id="{FB9C2675-ECBC-F979-679B-124209A8C992}" name="Chantal Lacroix" initials="CL" userId="Chantal Lacroix" providerId="None"/>
  <p188:author id="{ED6C0599-72B3-5DDB-F3C8-1EE7EE5ED766}" name="Josee Lambert (CCSMTL)" initials="J(" userId="S::josee.lambert.ccsmtl@ssss.gouv.qc.ca::121e144e-5622-4fda-abb9-331ef7da345e" providerId="AD"/>
  <p188:author id="{4A8A659E-E6C6-1443-5B89-33FD3760E47B}" name="Nicolas Tarragoni" initials="NT" userId="bd9666a33d488604" providerId="Windows Live"/>
  <p188:author id="{2D7C42B7-EBC4-CBEB-0859-ABFD6F8E4A17}" name="Annie Motard-Bélanger" initials="AMB" userId="Annie Motard-Bélanger" providerId="None"/>
  <p188:author id="{9950EFB7-A66C-56C9-F0E6-059A1A00A2FF}" name="Felicia Brochu (CCSMTL DRSP)" initials="FD" userId="S::felicia.brochu.ccsmtl@ssss.gouv.qc.ca::95ff4910-129f-4438-9f05-fce854bbeb5b" providerId="AD"/>
  <p188:author id="{5396C6D6-B287-FF1A-8800-2AD20A366AA3}" name="Zoé Brabant (CCSMTL DRSP)" initials="ZD" userId="S::zoe.brabant.ccsmtl@ssss.gouv.qc.ca::efa1006b-bea3-4b29-a8c6-c288ac83dc7e" providerId="AD"/>
  <p188:author id="{CE6BD7E8-2F14-0A59-0118-51DA047233A1}" name="Chantal Lacroix" initials="CL" userId="S::chantal.lacroix@msss.gouv.qc.ca::c262390e-7a34-47f7-b15d-c93007d0fda1" providerId="AD"/>
  <p188:author id="{EFBA72FD-8EDB-1D47-1C9A-3050AF1F268E}" name="Jean-Benoît Rainville" initials="JR" userId="6333622d1e0af27b"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see Lambert (CCSMTL)" initials="JL(" lastIdx="8" clrIdx="0">
    <p:extLst>
      <p:ext uri="{19B8F6BF-5375-455C-9EA6-DF929625EA0E}">
        <p15:presenceInfo xmlns:p15="http://schemas.microsoft.com/office/powerpoint/2012/main" userId="Josee Lambert (CCSMTL)" providerId="None"/>
      </p:ext>
    </p:extLst>
  </p:cmAuthor>
  <p:cmAuthor id="2" name="Josee Lambert (CCSMTL)" initials="J(" lastIdx="15" clrIdx="1">
    <p:extLst>
      <p:ext uri="{19B8F6BF-5375-455C-9EA6-DF929625EA0E}">
        <p15:presenceInfo xmlns:p15="http://schemas.microsoft.com/office/powerpoint/2012/main" userId="S::josee.lambert.ccsmtl@ssss.gouv.qc.ca::121e144e-5622-4fda-abb9-331ef7da345e" providerId="AD"/>
      </p:ext>
    </p:extLst>
  </p:cmAuthor>
  <p:cmAuthor id="3" name="Zoé Brabant (CCSMTL DRSP)" initials="ZD" lastIdx="8" clrIdx="2">
    <p:extLst>
      <p:ext uri="{19B8F6BF-5375-455C-9EA6-DF929625EA0E}">
        <p15:presenceInfo xmlns:p15="http://schemas.microsoft.com/office/powerpoint/2012/main" userId="S::zoe.brabant.ccsmtl@ssss.gouv.qc.ca::efa1006b-bea3-4b29-a8c6-c288ac83dc7e" providerId="AD"/>
      </p:ext>
    </p:extLst>
  </p:cmAuthor>
  <p:cmAuthor id="4" name="Justine Lauzon (CCSMTL DSRP)" initials="JD" lastIdx="15" clrIdx="3">
    <p:extLst>
      <p:ext uri="{19B8F6BF-5375-455C-9EA6-DF929625EA0E}">
        <p15:presenceInfo xmlns:p15="http://schemas.microsoft.com/office/powerpoint/2012/main" userId="S::justine.lauzon.ccsmtl@ssss.gouv.qc.ca::5a48dea8-07d1-481d-974d-bcf47aa37749" providerId="AD"/>
      </p:ext>
    </p:extLst>
  </p:cmAuthor>
  <p:cmAuthor id="5" name="Chantal Lacroix" initials="CL" lastIdx="11" clrIdx="4">
    <p:extLst>
      <p:ext uri="{19B8F6BF-5375-455C-9EA6-DF929625EA0E}">
        <p15:presenceInfo xmlns:p15="http://schemas.microsoft.com/office/powerpoint/2012/main" userId="S::chantal.lacroix@msss.gouv.qc.ca::c262390e-7a34-47f7-b15d-c93007d0fda1" providerId="AD"/>
      </p:ext>
    </p:extLst>
  </p:cmAuthor>
  <p:cmAuthor id="6" name="Stéphanie Thabet" initials="ST" lastIdx="10" clrIdx="5">
    <p:extLst>
      <p:ext uri="{19B8F6BF-5375-455C-9EA6-DF929625EA0E}">
        <p15:presenceInfo xmlns:p15="http://schemas.microsoft.com/office/powerpoint/2012/main" userId="S::stephanie.thabet@msss.gouv.qc.ca::8c56246c-7728-4e71-8881-d43b049dd0b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B7C2"/>
    <a:srgbClr val="800F67"/>
    <a:srgbClr val="157A6B"/>
    <a:srgbClr val="2B643B"/>
    <a:srgbClr val="374D68"/>
    <a:srgbClr val="3922CF"/>
    <a:srgbClr val="00ACDB"/>
    <a:srgbClr val="F5F0E0"/>
    <a:srgbClr val="F5EF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C048C7-3597-4927-93B1-A59D8C0A2A2C}" v="17" dt="2026-03-11T19:10:49.3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42894" autoAdjust="0"/>
  </p:normalViewPr>
  <p:slideViewPr>
    <p:cSldViewPr snapToGrid="0">
      <p:cViewPr varScale="1">
        <p:scale>
          <a:sx n="96" d="100"/>
          <a:sy n="96" d="100"/>
        </p:scale>
        <p:origin x="372" y="9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ntal Lacroix" userId="c262390e-7a34-47f7-b15d-c93007d0fda1" providerId="ADAL" clId="{E719014D-4484-4A21-AA18-849E54EAB3D2}"/>
    <pc:docChg chg="custSel modSld">
      <pc:chgData name="Chantal Lacroix" userId="c262390e-7a34-47f7-b15d-c93007d0fda1" providerId="ADAL" clId="{E719014D-4484-4A21-AA18-849E54EAB3D2}" dt="2026-03-11T19:10:49.346" v="105" actId="1076"/>
      <pc:docMkLst>
        <pc:docMk/>
      </pc:docMkLst>
      <pc:sldChg chg="modSp">
        <pc:chgData name="Chantal Lacroix" userId="c262390e-7a34-47f7-b15d-c93007d0fda1" providerId="ADAL" clId="{E719014D-4484-4A21-AA18-849E54EAB3D2}" dt="2026-03-05T17:27:59.370" v="81"/>
        <pc:sldMkLst>
          <pc:docMk/>
          <pc:sldMk cId="2026068989" sldId="321"/>
        </pc:sldMkLst>
        <pc:spChg chg="mod">
          <ac:chgData name="Chantal Lacroix" userId="c262390e-7a34-47f7-b15d-c93007d0fda1" providerId="ADAL" clId="{E719014D-4484-4A21-AA18-849E54EAB3D2}" dt="2026-03-05T17:27:59.370" v="81"/>
          <ac:spMkLst>
            <pc:docMk/>
            <pc:sldMk cId="2026068989" sldId="321"/>
            <ac:spMk id="2" creationId="{CBF08B82-1F2A-79AF-E58B-0DBF5C4D28AD}"/>
          </ac:spMkLst>
        </pc:spChg>
      </pc:sldChg>
      <pc:sldChg chg="modSp mod">
        <pc:chgData name="Chantal Lacroix" userId="c262390e-7a34-47f7-b15d-c93007d0fda1" providerId="ADAL" clId="{E719014D-4484-4A21-AA18-849E54EAB3D2}" dt="2026-03-05T17:25:46.783" v="78"/>
        <pc:sldMkLst>
          <pc:docMk/>
          <pc:sldMk cId="185846706" sldId="322"/>
        </pc:sldMkLst>
        <pc:spChg chg="mod">
          <ac:chgData name="Chantal Lacroix" userId="c262390e-7a34-47f7-b15d-c93007d0fda1" providerId="ADAL" clId="{E719014D-4484-4A21-AA18-849E54EAB3D2}" dt="2026-03-05T17:24:25.344" v="74" actId="14100"/>
          <ac:spMkLst>
            <pc:docMk/>
            <pc:sldMk cId="185846706" sldId="322"/>
            <ac:spMk id="2" creationId="{CBF08B82-1F2A-79AF-E58B-0DBF5C4D28AD}"/>
          </ac:spMkLst>
        </pc:spChg>
        <pc:spChg chg="mod">
          <ac:chgData name="Chantal Lacroix" userId="c262390e-7a34-47f7-b15d-c93007d0fda1" providerId="ADAL" clId="{E719014D-4484-4A21-AA18-849E54EAB3D2}" dt="2026-03-05T17:25:46.783" v="78"/>
          <ac:spMkLst>
            <pc:docMk/>
            <pc:sldMk cId="185846706" sldId="322"/>
            <ac:spMk id="4" creationId="{E0DE1A70-B449-2856-544E-90E869B0DB3A}"/>
          </ac:spMkLst>
        </pc:spChg>
      </pc:sldChg>
      <pc:sldChg chg="modSp mod modCm">
        <pc:chgData name="Chantal Lacroix" userId="c262390e-7a34-47f7-b15d-c93007d0fda1" providerId="ADAL" clId="{E719014D-4484-4A21-AA18-849E54EAB3D2}" dt="2026-03-05T15:53:29.095" v="47" actId="20577"/>
        <pc:sldMkLst>
          <pc:docMk/>
          <pc:sldMk cId="3328384542" sldId="324"/>
        </pc:sldMkLst>
        <pc:spChg chg="mod">
          <ac:chgData name="Chantal Lacroix" userId="c262390e-7a34-47f7-b15d-c93007d0fda1" providerId="ADAL" clId="{E719014D-4484-4A21-AA18-849E54EAB3D2}" dt="2026-03-05T15:53:29.095" v="47" actId="20577"/>
          <ac:spMkLst>
            <pc:docMk/>
            <pc:sldMk cId="3328384542" sldId="324"/>
            <ac:spMk id="3" creationId="{A503B3BB-64BB-0AF1-7BE2-7171F84E001B}"/>
          </ac:spMkLst>
        </pc:spChg>
        <pc:extLst>
          <p:ext xmlns:p="http://schemas.openxmlformats.org/presentationml/2006/main" uri="{D6D511B9-2390-475A-947B-AFAB55BFBCF1}">
            <pc226:cmChg xmlns:pc226="http://schemas.microsoft.com/office/powerpoint/2022/06/main/command" chg="mod">
              <pc226:chgData name="Chantal Lacroix" userId="c262390e-7a34-47f7-b15d-c93007d0fda1" providerId="ADAL" clId="{E719014D-4484-4A21-AA18-849E54EAB3D2}" dt="2026-03-05T15:53:29.095" v="47" actId="20577"/>
              <pc2:cmMkLst xmlns:pc2="http://schemas.microsoft.com/office/powerpoint/2019/9/main/command">
                <pc:docMk/>
                <pc:sldMk cId="3328384542" sldId="324"/>
                <pc2:cmMk id="{FAC0D811-3C7E-4174-8691-5EB95D20F385}"/>
              </pc2:cmMkLst>
            </pc226:cmChg>
          </p:ext>
        </pc:extLst>
      </pc:sldChg>
      <pc:sldChg chg="addSp delSp modSp mod">
        <pc:chgData name="Chantal Lacroix" userId="c262390e-7a34-47f7-b15d-c93007d0fda1" providerId="ADAL" clId="{E719014D-4484-4A21-AA18-849E54EAB3D2}" dt="2026-03-11T19:10:49.346" v="105" actId="1076"/>
        <pc:sldMkLst>
          <pc:docMk/>
          <pc:sldMk cId="3748416144" sldId="326"/>
        </pc:sldMkLst>
        <pc:spChg chg="del mod">
          <ac:chgData name="Chantal Lacroix" userId="c262390e-7a34-47f7-b15d-c93007d0fda1" providerId="ADAL" clId="{E719014D-4484-4A21-AA18-849E54EAB3D2}" dt="2026-03-11T19:09:22.482" v="91" actId="478"/>
          <ac:spMkLst>
            <pc:docMk/>
            <pc:sldMk cId="3748416144" sldId="326"/>
            <ac:spMk id="6" creationId="{AB8B4172-F0CA-1678-5071-429D1018D4B2}"/>
          </ac:spMkLst>
        </pc:spChg>
        <pc:spChg chg="del">
          <ac:chgData name="Chantal Lacroix" userId="c262390e-7a34-47f7-b15d-c93007d0fda1" providerId="ADAL" clId="{E719014D-4484-4A21-AA18-849E54EAB3D2}" dt="2026-03-11T19:09:29.058" v="92" actId="478"/>
          <ac:spMkLst>
            <pc:docMk/>
            <pc:sldMk cId="3748416144" sldId="326"/>
            <ac:spMk id="8" creationId="{52D81AA2-7EF9-E3FC-CEDD-E0F3C6C8EFF9}"/>
          </ac:spMkLst>
        </pc:spChg>
        <pc:spChg chg="mod">
          <ac:chgData name="Chantal Lacroix" userId="c262390e-7a34-47f7-b15d-c93007d0fda1" providerId="ADAL" clId="{E719014D-4484-4A21-AA18-849E54EAB3D2}" dt="2026-03-11T19:09:52.510" v="98" actId="14100"/>
          <ac:spMkLst>
            <pc:docMk/>
            <pc:sldMk cId="3748416144" sldId="326"/>
            <ac:spMk id="9" creationId="{7A51CC7E-84F4-C652-E37D-DE6B13649D67}"/>
          </ac:spMkLst>
        </pc:spChg>
        <pc:picChg chg="del">
          <ac:chgData name="Chantal Lacroix" userId="c262390e-7a34-47f7-b15d-c93007d0fda1" providerId="ADAL" clId="{E719014D-4484-4A21-AA18-849E54EAB3D2}" dt="2026-03-11T19:10:24.115" v="99" actId="478"/>
          <ac:picMkLst>
            <pc:docMk/>
            <pc:sldMk cId="3748416144" sldId="326"/>
            <ac:picMk id="2" creationId="{066479F6-3AFA-FEDD-A773-4AE87D2CBC97}"/>
          </ac:picMkLst>
        </pc:picChg>
        <pc:picChg chg="del">
          <ac:chgData name="Chantal Lacroix" userId="c262390e-7a34-47f7-b15d-c93007d0fda1" providerId="ADAL" clId="{E719014D-4484-4A21-AA18-849E54EAB3D2}" dt="2026-03-11T19:08:11.990" v="86" actId="478"/>
          <ac:picMkLst>
            <pc:docMk/>
            <pc:sldMk cId="3748416144" sldId="326"/>
            <ac:picMk id="3" creationId="{FF40A57A-1108-4F95-42E0-C10D9E999BAC}"/>
          </ac:picMkLst>
        </pc:picChg>
        <pc:picChg chg="add del mod">
          <ac:chgData name="Chantal Lacroix" userId="c262390e-7a34-47f7-b15d-c93007d0fda1" providerId="ADAL" clId="{E719014D-4484-4A21-AA18-849E54EAB3D2}" dt="2026-03-11T19:08:08.869" v="85" actId="478"/>
          <ac:picMkLst>
            <pc:docMk/>
            <pc:sldMk cId="3748416144" sldId="326"/>
            <ac:picMk id="4" creationId="{87154BBB-84FD-8685-962D-3E7220185D04}"/>
          </ac:picMkLst>
        </pc:picChg>
        <pc:picChg chg="del">
          <ac:chgData name="Chantal Lacroix" userId="c262390e-7a34-47f7-b15d-c93007d0fda1" providerId="ADAL" clId="{E719014D-4484-4A21-AA18-849E54EAB3D2}" dt="2026-03-11T19:08:04.915" v="84" actId="478"/>
          <ac:picMkLst>
            <pc:docMk/>
            <pc:sldMk cId="3748416144" sldId="326"/>
            <ac:picMk id="5" creationId="{D5711C8A-6458-0A2A-854B-A54FB29A60DB}"/>
          </ac:picMkLst>
        </pc:picChg>
        <pc:picChg chg="add mod">
          <ac:chgData name="Chantal Lacroix" userId="c262390e-7a34-47f7-b15d-c93007d0fda1" providerId="ADAL" clId="{E719014D-4484-4A21-AA18-849E54EAB3D2}" dt="2026-03-11T19:09:34.368" v="94" actId="1076"/>
          <ac:picMkLst>
            <pc:docMk/>
            <pc:sldMk cId="3748416144" sldId="326"/>
            <ac:picMk id="1026" creationId="{5892F1C9-8493-E157-BCB4-B260DA1093A9}"/>
          </ac:picMkLst>
        </pc:picChg>
        <pc:picChg chg="add mod">
          <ac:chgData name="Chantal Lacroix" userId="c262390e-7a34-47f7-b15d-c93007d0fda1" providerId="ADAL" clId="{E719014D-4484-4A21-AA18-849E54EAB3D2}" dt="2026-03-11T19:10:49.346" v="105" actId="1076"/>
          <ac:picMkLst>
            <pc:docMk/>
            <pc:sldMk cId="3748416144" sldId="326"/>
            <ac:picMk id="1027" creationId="{09E5B6F1-D5D3-6C00-5D07-9D538AC02723}"/>
          </ac:picMkLst>
        </pc:picChg>
        <pc:picChg chg="add mod">
          <ac:chgData name="Chantal Lacroix" userId="c262390e-7a34-47f7-b15d-c93007d0fda1" providerId="ADAL" clId="{E719014D-4484-4A21-AA18-849E54EAB3D2}" dt="2026-03-11T19:10:36.030" v="102"/>
          <ac:picMkLst>
            <pc:docMk/>
            <pc:sldMk cId="3748416144" sldId="326"/>
            <ac:picMk id="1028" creationId="{07BC8669-513C-F1E0-9748-279DFD5C368A}"/>
          </ac:picMkLst>
        </pc:picChg>
      </pc:sldChg>
      <pc:sldChg chg="modSp mod">
        <pc:chgData name="Chantal Lacroix" userId="c262390e-7a34-47f7-b15d-c93007d0fda1" providerId="ADAL" clId="{E719014D-4484-4A21-AA18-849E54EAB3D2}" dt="2026-03-05T16:41:56.651" v="67" actId="20577"/>
        <pc:sldMkLst>
          <pc:docMk/>
          <pc:sldMk cId="3117729812" sldId="342"/>
        </pc:sldMkLst>
        <pc:spChg chg="mod">
          <ac:chgData name="Chantal Lacroix" userId="c262390e-7a34-47f7-b15d-c93007d0fda1" providerId="ADAL" clId="{E719014D-4484-4A21-AA18-849E54EAB3D2}" dt="2026-03-05T16:41:56.651" v="67" actId="20577"/>
          <ac:spMkLst>
            <pc:docMk/>
            <pc:sldMk cId="3117729812" sldId="342"/>
            <ac:spMk id="4" creationId="{E9C8D42B-07A1-26D7-DD53-6A5C282CDCB9}"/>
          </ac:spMkLst>
        </pc:spChg>
      </pc:sldChg>
      <pc:sldChg chg="modSp mod">
        <pc:chgData name="Chantal Lacroix" userId="c262390e-7a34-47f7-b15d-c93007d0fda1" providerId="ADAL" clId="{E719014D-4484-4A21-AA18-849E54EAB3D2}" dt="2026-03-05T16:26:44.002" v="53" actId="20577"/>
        <pc:sldMkLst>
          <pc:docMk/>
          <pc:sldMk cId="3276971742" sldId="343"/>
        </pc:sldMkLst>
        <pc:spChg chg="mod">
          <ac:chgData name="Chantal Lacroix" userId="c262390e-7a34-47f7-b15d-c93007d0fda1" providerId="ADAL" clId="{E719014D-4484-4A21-AA18-849E54EAB3D2}" dt="2026-03-05T16:26:44.002" v="53" actId="20577"/>
          <ac:spMkLst>
            <pc:docMk/>
            <pc:sldMk cId="3276971742" sldId="343"/>
            <ac:spMk id="4" creationId="{E9C8D42B-07A1-26D7-DD53-6A5C282CDCB9}"/>
          </ac:spMkLst>
        </pc:spChg>
      </pc:sldChg>
      <pc:sldChg chg="delSp modSp mod">
        <pc:chgData name="Chantal Lacroix" userId="c262390e-7a34-47f7-b15d-c93007d0fda1" providerId="ADAL" clId="{E719014D-4484-4A21-AA18-849E54EAB3D2}" dt="2026-03-05T16:42:46.075" v="70" actId="478"/>
        <pc:sldMkLst>
          <pc:docMk/>
          <pc:sldMk cId="1657416932" sldId="344"/>
        </pc:sldMkLst>
      </pc:sldChg>
      <pc:sldChg chg="modSp mod">
        <pc:chgData name="Chantal Lacroix" userId="c262390e-7a34-47f7-b15d-c93007d0fda1" providerId="ADAL" clId="{E719014D-4484-4A21-AA18-849E54EAB3D2}" dt="2026-03-05T16:37:56.970" v="62" actId="20577"/>
        <pc:sldMkLst>
          <pc:docMk/>
          <pc:sldMk cId="2880616779" sldId="346"/>
        </pc:sldMkLst>
        <pc:spChg chg="mod">
          <ac:chgData name="Chantal Lacroix" userId="c262390e-7a34-47f7-b15d-c93007d0fda1" providerId="ADAL" clId="{E719014D-4484-4A21-AA18-849E54EAB3D2}" dt="2026-03-05T16:37:56.970" v="62" actId="20577"/>
          <ac:spMkLst>
            <pc:docMk/>
            <pc:sldMk cId="2880616779" sldId="346"/>
            <ac:spMk id="7" creationId="{28143581-7BDB-F6A4-09FB-4F8AC00DD3D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D3FD8C-AB8C-4ED2-8A71-E48040E03B0D}" type="datetimeFigureOut">
              <a:rPr lang="fr-CA" smtClean="0"/>
              <a:t>2026-05-20</a:t>
            </a:fld>
            <a:endParaRPr lang="fr-CA"/>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D63D704-B3DE-4362-B744-DF3AC3482AE2}" type="slidenum">
              <a:rPr lang="fr-CA" smtClean="0"/>
              <a:t>‹N°›</a:t>
            </a:fld>
            <a:endParaRPr lang="fr-CA"/>
          </a:p>
        </p:txBody>
      </p:sp>
    </p:spTree>
    <p:extLst>
      <p:ext uri="{BB962C8B-B14F-4D97-AF65-F5344CB8AC3E}">
        <p14:creationId xmlns:p14="http://schemas.microsoft.com/office/powerpoint/2010/main" val="18706155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A63DC8-C6F9-4622-8DFC-2F20DC9BB91F}" type="datetimeFigureOut">
              <a:rPr lang="fr-CA" smtClean="0"/>
              <a:t>2026-05-20</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C41C64-3B65-4897-8D3B-3B1D0179E22D}" type="slidenum">
              <a:rPr lang="fr-CA" smtClean="0"/>
              <a:t>‹N°›</a:t>
            </a:fld>
            <a:endParaRPr lang="fr-CA"/>
          </a:p>
        </p:txBody>
      </p:sp>
    </p:spTree>
    <p:extLst>
      <p:ext uri="{BB962C8B-B14F-4D97-AF65-F5344CB8AC3E}">
        <p14:creationId xmlns:p14="http://schemas.microsoft.com/office/powerpoint/2010/main" val="3228181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youtube.com/watch?v=OJzH-nPeaCw"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chusj.org/CORPO/files/d0/d042cf9a-0c7b-4bae-ab77-ac024e73094b.pdf"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r>
              <a:rPr lang="fr-CA" b="1" dirty="0">
                <a:ea typeface="Calibri"/>
                <a:cs typeface="Calibri"/>
              </a:rPr>
              <a:t>Animation</a:t>
            </a:r>
          </a:p>
          <a:p>
            <a:pPr marL="171450" indent="-171450">
              <a:buFont typeface="Arial,Sans-Serif"/>
              <a:buChar char="•"/>
            </a:pPr>
            <a:r>
              <a:rPr lang="fr-CA" dirty="0"/>
              <a:t>Accueillir chaque participant et valoriser sa participation à la rencontre.</a:t>
            </a:r>
            <a:endParaRPr lang="fr-CA" dirty="0">
              <a:solidFill>
                <a:srgbClr val="444444"/>
              </a:solidFill>
            </a:endParaRPr>
          </a:p>
          <a:p>
            <a:pPr marL="171450" indent="-171450">
              <a:buFont typeface="Arial,Sans-Serif"/>
              <a:buChar char="•"/>
            </a:pPr>
            <a:r>
              <a:rPr lang="fr-CA" dirty="0"/>
              <a:t>Se présenter en tant que personne animatrice : prénom, pronoms, profession, expérience avec les RPG, etc.</a:t>
            </a:r>
            <a:endParaRPr lang="fr-CA" dirty="0">
              <a:solidFill>
                <a:srgbClr val="444444"/>
              </a:solidFill>
            </a:endParaRPr>
          </a:p>
          <a:p>
            <a:pPr marL="171450" indent="-171450">
              <a:buFont typeface="Arial,Sans-Serif"/>
              <a:buChar char="•"/>
            </a:pPr>
            <a:r>
              <a:rPr lang="fr-CA" dirty="0"/>
              <a:t>Au besoin, présenter la personne </a:t>
            </a:r>
            <a:r>
              <a:rPr lang="fr-CA" dirty="0" err="1"/>
              <a:t>coanimatrice</a:t>
            </a:r>
            <a:endParaRPr lang="fr-CA" dirty="0">
              <a:ea typeface="Calibri"/>
              <a:cs typeface="Calibri"/>
            </a:endParaRPr>
          </a:p>
          <a:p>
            <a:endParaRPr lang="en-ca" dirty="0"/>
          </a:p>
        </p:txBody>
      </p:sp>
      <p:sp>
        <p:nvSpPr>
          <p:cNvPr id="4" name="Espace réservé du numéro de diapositive 3"/>
          <p:cNvSpPr>
            <a:spLocks noGrp="1"/>
          </p:cNvSpPr>
          <p:nvPr>
            <p:ph type="sldNum" sz="quarter" idx="5"/>
          </p:nvPr>
        </p:nvSpPr>
        <p:spPr/>
        <p:txBody>
          <a:bodyPr/>
          <a:lstStyle/>
          <a:p>
            <a:pPr algn="l" rtl="0"/>
            <a:fld id="{9FC41C64-3B65-4897-8D3B-3B1D0179E22D}" type="slidenum">
              <a:rPr/>
              <a:t>1</a:t>
            </a:fld>
            <a:endParaRPr lang="en-ca"/>
          </a:p>
        </p:txBody>
      </p:sp>
    </p:spTree>
    <p:extLst>
      <p:ext uri="{BB962C8B-B14F-4D97-AF65-F5344CB8AC3E}">
        <p14:creationId xmlns:p14="http://schemas.microsoft.com/office/powerpoint/2010/main" val="18187191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r>
              <a:rPr lang="fr-CA" b="1" dirty="0"/>
              <a:t>Animation</a:t>
            </a:r>
            <a:endParaRPr lang="fr-FR" dirty="0"/>
          </a:p>
          <a:p>
            <a:pPr marL="171450" indent="-171450">
              <a:buFont typeface="Arial"/>
              <a:buChar char="•"/>
            </a:pPr>
            <a:r>
              <a:rPr lang="fr-CA" dirty="0"/>
              <a:t>Établir les règles de base du fonctionnement du groupe. Inviter les parents à bonifier la liste de règles ou à l’adapter au besoin. </a:t>
            </a:r>
            <a:endParaRPr lang="fr-CA" dirty="0">
              <a:ea typeface="Calibri" panose="020F0502020204030204"/>
              <a:cs typeface="Calibri" panose="020F0502020204030204"/>
            </a:endParaRPr>
          </a:p>
          <a:p>
            <a:pPr marL="171450" indent="-171450">
              <a:buFont typeface="Arial"/>
              <a:buChar char="•"/>
            </a:pPr>
            <a:r>
              <a:rPr lang="fr-CA" dirty="0"/>
              <a:t>Rappeler aux parents qu'ils peuvent venir accompagnés de la personne de leur choix, que ce soit un co-parent, un membre de la famille ou un ami.</a:t>
            </a:r>
            <a:endParaRPr lang="en-US" dirty="0">
              <a:solidFill>
                <a:srgbClr val="444444"/>
              </a:solidFill>
              <a:ea typeface="Calibri" panose="020F0502020204030204"/>
              <a:cs typeface="Calibri" panose="020F0502020204030204"/>
            </a:endParaRPr>
          </a:p>
          <a:p>
            <a:pPr marL="171450" indent="-171450">
              <a:buFont typeface="Arial"/>
              <a:buChar char="•"/>
            </a:pPr>
            <a:r>
              <a:rPr lang="fr-FR" dirty="0"/>
              <a:t>Aviser les parents de ne pas hésiter à bouger, de se lever.</a:t>
            </a:r>
            <a:endParaRPr lang="fr-CA" dirty="0"/>
          </a:p>
          <a:p>
            <a:pPr marL="285750" lvl="1"/>
            <a:r>
              <a:rPr lang="fr-CA" i="1" dirty="0"/>
              <a:t>Avant de passer à la thématique de la rencontre, je propose qu'on établisse des règles de base pour le bon fonctionnement du groupe. Pour que nos échanges soient agréables pour tout le monde, on accueille les différences et on écoute sans juger. Le respect de la confidentialité est aussi essentiel : ce qui est partagé ici reste ici. </a:t>
            </a:r>
            <a:endParaRPr lang="fr-CA" dirty="0"/>
          </a:p>
          <a:p>
            <a:pPr marL="285750" lvl="1"/>
            <a:endParaRPr lang="fr-CA" i="1" dirty="0"/>
          </a:p>
          <a:p>
            <a:pPr marL="285750" lvl="1"/>
            <a:r>
              <a:rPr lang="fr-CA" i="1" dirty="0"/>
              <a:t>Les rencontres ont pour but de répondre à vos besoins et se veulent conviviales. N'hésitez pas à venir accompagné par la personne de votre choix, un membre de la famille, un ami. Si vous avez besoin de bouger, n'hésitez pas à vous lever, cela ne dérange absolument pas. Votre confort est important. De plus, vous n'êtes jamais obligés de participer à une activité si vous n'êtes pas à l'aise.</a:t>
            </a:r>
            <a:r>
              <a:rPr lang="fr-CA" dirty="0"/>
              <a:t> </a:t>
            </a:r>
            <a:endParaRPr lang="fr-CA" dirty="0">
              <a:ea typeface="Calibri"/>
              <a:cs typeface="Calibri"/>
            </a:endParaRPr>
          </a:p>
          <a:p>
            <a:pPr marL="171450" indent="-171450">
              <a:buFont typeface="Arial"/>
              <a:buChar char="•"/>
            </a:pPr>
            <a:r>
              <a:rPr lang="fr-CA" dirty="0"/>
              <a:t>Valider que les participants sont satisfaits de l’organisation des rencontres et des règles de base avant de passer à la prochaine thématique.</a:t>
            </a:r>
            <a:endParaRPr lang="en-US" dirty="0">
              <a:ea typeface="Calibri"/>
              <a:cs typeface="Calibri"/>
            </a:endParaRPr>
          </a:p>
          <a:p>
            <a:endParaRPr lang="en-ca" dirty="0"/>
          </a:p>
        </p:txBody>
      </p:sp>
      <p:sp>
        <p:nvSpPr>
          <p:cNvPr id="4" name="Espace réservé du numéro de diapositive 3"/>
          <p:cNvSpPr>
            <a:spLocks noGrp="1"/>
          </p:cNvSpPr>
          <p:nvPr>
            <p:ph type="sldNum" sz="quarter" idx="5"/>
          </p:nvPr>
        </p:nvSpPr>
        <p:spPr/>
        <p:txBody>
          <a:bodyPr/>
          <a:lstStyle/>
          <a:p>
            <a:pPr algn="l" rtl="0"/>
            <a:fld id="{9FC41C64-3B65-4897-8D3B-3B1D0179E22D}" type="slidenum">
              <a:rPr/>
              <a:t>10</a:t>
            </a:fld>
            <a:endParaRPr lang="en-ca"/>
          </a:p>
        </p:txBody>
      </p:sp>
    </p:spTree>
    <p:extLst>
      <p:ext uri="{BB962C8B-B14F-4D97-AF65-F5344CB8AC3E}">
        <p14:creationId xmlns:p14="http://schemas.microsoft.com/office/powerpoint/2010/main" val="6441196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DC74E-7637-B34E-1F99-B79C799AD2DF}"/>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771EB796-AF54-0F8B-B77C-474D3ECB81F6}"/>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945A5F30-3C4B-F205-7271-2C4CB0AD120A}"/>
              </a:ext>
            </a:extLst>
          </p:cNvPr>
          <p:cNvSpPr>
            <a:spLocks noGrp="1"/>
          </p:cNvSpPr>
          <p:nvPr>
            <p:ph type="body" idx="1"/>
          </p:nvPr>
        </p:nvSpPr>
        <p:spPr/>
        <p:txBody>
          <a:bodyPr/>
          <a:lstStyle/>
          <a:p>
            <a:endParaRPr lang="en-ca">
              <a:ea typeface="Calibri"/>
              <a:cs typeface="Calibri"/>
            </a:endParaRPr>
          </a:p>
        </p:txBody>
      </p:sp>
      <p:sp>
        <p:nvSpPr>
          <p:cNvPr id="4" name="Espace réservé du numéro de diapositive 3">
            <a:extLst>
              <a:ext uri="{FF2B5EF4-FFF2-40B4-BE49-F238E27FC236}">
                <a16:creationId xmlns:a16="http://schemas.microsoft.com/office/drawing/2014/main" id="{7D8E20B4-A61E-8F42-5679-97C40353550A}"/>
              </a:ext>
            </a:extLst>
          </p:cNvPr>
          <p:cNvSpPr>
            <a:spLocks noGrp="1"/>
          </p:cNvSpPr>
          <p:nvPr>
            <p:ph type="sldNum" sz="quarter" idx="5"/>
          </p:nvPr>
        </p:nvSpPr>
        <p:spPr/>
        <p:txBody>
          <a:bodyPr/>
          <a:lstStyle/>
          <a:p>
            <a:pPr algn="l" rtl="0"/>
            <a:fld id="{9FC41C64-3B65-4897-8D3B-3B1D0179E22D}" type="slidenum">
              <a:rPr/>
              <a:t>11</a:t>
            </a:fld>
            <a:endParaRPr lang="en-ca"/>
          </a:p>
        </p:txBody>
      </p:sp>
    </p:spTree>
    <p:extLst>
      <p:ext uri="{BB962C8B-B14F-4D97-AF65-F5344CB8AC3E}">
        <p14:creationId xmlns:p14="http://schemas.microsoft.com/office/powerpoint/2010/main" val="4445347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74B1D-3CA9-6DA1-C9AE-E5AF4582F2E6}"/>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8A2474DC-8D88-904B-EC60-9846024DE5C7}"/>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5A5CE1E8-92B4-A4B2-93DF-8A02F5AEA024}"/>
              </a:ext>
            </a:extLst>
          </p:cNvPr>
          <p:cNvSpPr>
            <a:spLocks noGrp="1"/>
          </p:cNvSpPr>
          <p:nvPr>
            <p:ph type="body" idx="1"/>
          </p:nvPr>
        </p:nvSpPr>
        <p:spPr/>
        <p:txBody>
          <a:bodyPr/>
          <a:lstStyle/>
          <a:p>
            <a:r>
              <a:rPr lang="fr-CA" b="1" dirty="0"/>
              <a:t>Animation</a:t>
            </a:r>
            <a:endParaRPr lang="fr-FR" dirty="0"/>
          </a:p>
          <a:p>
            <a:r>
              <a:rPr lang="en-US" dirty="0">
                <a:ea typeface="Calibri"/>
                <a:cs typeface="Calibri"/>
              </a:rPr>
              <a:t>Poser la question aux parents, </a:t>
            </a:r>
            <a:r>
              <a:rPr lang="en-US" dirty="0" err="1">
                <a:ea typeface="Calibri"/>
                <a:cs typeface="Calibri"/>
              </a:rPr>
              <a:t>laisser</a:t>
            </a:r>
            <a:r>
              <a:rPr lang="en-US" dirty="0">
                <a:ea typeface="Calibri"/>
                <a:cs typeface="Calibri"/>
              </a:rPr>
              <a:t> </a:t>
            </a:r>
            <a:r>
              <a:rPr lang="en-US" dirty="0" err="1">
                <a:ea typeface="Calibri"/>
                <a:cs typeface="Calibri"/>
              </a:rPr>
              <a:t>quelques</a:t>
            </a:r>
            <a:r>
              <a:rPr lang="en-US" dirty="0">
                <a:ea typeface="Calibri"/>
                <a:cs typeface="Calibri"/>
              </a:rPr>
              <a:t> minutes pour </a:t>
            </a:r>
            <a:r>
              <a:rPr lang="en-US" dirty="0" err="1">
                <a:ea typeface="Calibri"/>
                <a:cs typeface="Calibri"/>
              </a:rPr>
              <a:t>répondre</a:t>
            </a:r>
            <a:r>
              <a:rPr lang="en-US" dirty="0">
                <a:ea typeface="Calibri"/>
                <a:cs typeface="Calibri"/>
              </a:rPr>
              <a:t>. </a:t>
            </a:r>
          </a:p>
          <a:p>
            <a:pPr marL="114300" lvl="1"/>
            <a:r>
              <a:rPr lang="fr-CA" i="1" dirty="0"/>
              <a:t>Prenons un moment pour réfléchir à ce que l’arrivée de votre bébé pourrait venir transformer dans votre quotidien. Que pensez-vous que ça va changer pour vous ? Dans votre couple, dans votre routine, ou dans votre identité ?</a:t>
            </a:r>
            <a:endParaRPr lang="en-US" i="1" dirty="0"/>
          </a:p>
          <a:p>
            <a:r>
              <a:rPr lang="en-US" dirty="0">
                <a:ea typeface="Calibri"/>
                <a:cs typeface="Calibri"/>
              </a:rPr>
              <a:t>Prendre les </a:t>
            </a:r>
            <a:r>
              <a:rPr lang="en-US" dirty="0" err="1">
                <a:ea typeface="Calibri"/>
                <a:cs typeface="Calibri"/>
              </a:rPr>
              <a:t>réponses</a:t>
            </a:r>
            <a:r>
              <a:rPr lang="en-US" dirty="0">
                <a:ea typeface="Calibri"/>
                <a:cs typeface="Calibri"/>
              </a:rPr>
              <a:t> de </a:t>
            </a:r>
            <a:r>
              <a:rPr lang="en-US" dirty="0" err="1">
                <a:ea typeface="Calibri"/>
                <a:cs typeface="Calibri"/>
              </a:rPr>
              <a:t>quelques</a:t>
            </a:r>
            <a:r>
              <a:rPr lang="en-US" dirty="0">
                <a:ea typeface="Calibri"/>
                <a:cs typeface="Calibri"/>
              </a:rPr>
              <a:t> parents </a:t>
            </a:r>
            <a:r>
              <a:rPr lang="en-US" dirty="0" err="1">
                <a:ea typeface="Calibri"/>
                <a:cs typeface="Calibri"/>
              </a:rPr>
              <a:t>puis</a:t>
            </a:r>
            <a:r>
              <a:rPr lang="en-US" dirty="0">
                <a:ea typeface="Calibri"/>
                <a:cs typeface="Calibri"/>
              </a:rPr>
              <a:t> </a:t>
            </a:r>
            <a:r>
              <a:rPr lang="en-US" dirty="0" err="1">
                <a:ea typeface="Calibri"/>
                <a:cs typeface="Calibri"/>
              </a:rPr>
              <a:t>compléter</a:t>
            </a:r>
            <a:r>
              <a:rPr lang="en-US" dirty="0">
                <a:ea typeface="Calibri"/>
                <a:cs typeface="Calibri"/>
              </a:rPr>
              <a:t> avec la </a:t>
            </a:r>
            <a:r>
              <a:rPr lang="en-US" dirty="0" err="1">
                <a:ea typeface="Calibri"/>
                <a:cs typeface="Calibri"/>
              </a:rPr>
              <a:t>prochaine</a:t>
            </a:r>
            <a:r>
              <a:rPr lang="en-US" dirty="0">
                <a:ea typeface="Calibri"/>
                <a:cs typeface="Calibri"/>
              </a:rPr>
              <a:t> diapositive.</a:t>
            </a:r>
            <a:endParaRPr lang="en-US" dirty="0"/>
          </a:p>
          <a:p>
            <a:endParaRPr lang="en-ca" dirty="0"/>
          </a:p>
        </p:txBody>
      </p:sp>
      <p:sp>
        <p:nvSpPr>
          <p:cNvPr id="4" name="Espace réservé du numéro de diapositive 3">
            <a:extLst>
              <a:ext uri="{FF2B5EF4-FFF2-40B4-BE49-F238E27FC236}">
                <a16:creationId xmlns:a16="http://schemas.microsoft.com/office/drawing/2014/main" id="{15272667-E0B5-934A-DB71-6AC24F4735D0}"/>
              </a:ext>
            </a:extLst>
          </p:cNvPr>
          <p:cNvSpPr>
            <a:spLocks noGrp="1"/>
          </p:cNvSpPr>
          <p:nvPr>
            <p:ph type="sldNum" sz="quarter" idx="5"/>
          </p:nvPr>
        </p:nvSpPr>
        <p:spPr/>
        <p:txBody>
          <a:bodyPr/>
          <a:lstStyle/>
          <a:p>
            <a:pPr algn="l" rtl="0"/>
            <a:fld id="{9FC41C64-3B65-4897-8D3B-3B1D0179E22D}" type="slidenum">
              <a:rPr/>
              <a:t>12</a:t>
            </a:fld>
            <a:endParaRPr lang="en-ca"/>
          </a:p>
        </p:txBody>
      </p:sp>
    </p:spTree>
    <p:extLst>
      <p:ext uri="{BB962C8B-B14F-4D97-AF65-F5344CB8AC3E}">
        <p14:creationId xmlns:p14="http://schemas.microsoft.com/office/powerpoint/2010/main" val="12232246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22148-D091-9666-6C78-39E57116F87B}"/>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1E47F14F-A2E5-69FE-3999-95555C71F4D6}"/>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5268F131-404D-F43A-4366-D7C41CA20A32}"/>
              </a:ext>
            </a:extLst>
          </p:cNvPr>
          <p:cNvSpPr>
            <a:spLocks noGrp="1"/>
          </p:cNvSpPr>
          <p:nvPr>
            <p:ph type="body" idx="1"/>
          </p:nvPr>
        </p:nvSpPr>
        <p:spPr/>
        <p:txBody>
          <a:bodyPr/>
          <a:lstStyle/>
          <a:p>
            <a:r>
              <a:rPr lang="fr-CA" b="1" dirty="0"/>
              <a:t>Animation</a:t>
            </a:r>
            <a:endParaRPr lang="fr-FR" dirty="0"/>
          </a:p>
          <a:p>
            <a:r>
              <a:rPr lang="fr-CA" dirty="0">
                <a:ea typeface="Calibri"/>
                <a:cs typeface="Calibri"/>
              </a:rPr>
              <a:t>En fonction de ce que les parents ont nommé à la diapositive précédente (</a:t>
            </a:r>
            <a:r>
              <a:rPr lang="fr-CA" dirty="0"/>
              <a:t>Qu'est-ce que vous pensez que l'arrivée de bébé va changer pour vous ?</a:t>
            </a:r>
            <a:r>
              <a:rPr lang="fr-CA" dirty="0">
                <a:ea typeface="Calibri"/>
                <a:cs typeface="Calibri"/>
              </a:rPr>
              <a:t>), compléter les réponses et normaliser que c'est une période de changements.</a:t>
            </a:r>
            <a:endParaRPr lang="fr-FR" dirty="0">
              <a:ea typeface="Calibri"/>
              <a:cs typeface="Calibri"/>
            </a:endParaRPr>
          </a:p>
          <a:p>
            <a:pPr marL="283210" lvl="1"/>
            <a:r>
              <a:rPr lang="fr-CA" i="1" dirty="0"/>
              <a:t>La grossesse est une période de grands changements, autant sur les plans physique, psychologique que social. C'est normal de vivre beaucoup d'émotions différentes et de devoir se créer de nouveaux repères. Il s'agit d'une période de transition importante qui est vécue différemment d'une personne à l'autre. Donnez-vous du temps, devenir parent ça se prépare et ça s'apprend.</a:t>
            </a:r>
            <a:endParaRPr lang="fr-CA" dirty="0"/>
          </a:p>
          <a:p>
            <a:endParaRPr lang="en-ca" dirty="0"/>
          </a:p>
        </p:txBody>
      </p:sp>
      <p:sp>
        <p:nvSpPr>
          <p:cNvPr id="4" name="Espace réservé du numéro de diapositive 3">
            <a:extLst>
              <a:ext uri="{FF2B5EF4-FFF2-40B4-BE49-F238E27FC236}">
                <a16:creationId xmlns:a16="http://schemas.microsoft.com/office/drawing/2014/main" id="{CACE305D-76F3-B9A4-0042-DFC1C88B8B5D}"/>
              </a:ext>
            </a:extLst>
          </p:cNvPr>
          <p:cNvSpPr>
            <a:spLocks noGrp="1"/>
          </p:cNvSpPr>
          <p:nvPr>
            <p:ph type="sldNum" sz="quarter" idx="5"/>
          </p:nvPr>
        </p:nvSpPr>
        <p:spPr/>
        <p:txBody>
          <a:bodyPr/>
          <a:lstStyle/>
          <a:p>
            <a:pPr algn="l" rtl="0"/>
            <a:fld id="{9FC41C64-3B65-4897-8D3B-3B1D0179E22D}" type="slidenum">
              <a:rPr/>
              <a:t>13</a:t>
            </a:fld>
            <a:endParaRPr lang="en-ca"/>
          </a:p>
        </p:txBody>
      </p:sp>
    </p:spTree>
    <p:extLst>
      <p:ext uri="{BB962C8B-B14F-4D97-AF65-F5344CB8AC3E}">
        <p14:creationId xmlns:p14="http://schemas.microsoft.com/office/powerpoint/2010/main" val="34621152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r>
              <a:rPr lang="fr-CA" b="1" dirty="0"/>
              <a:t>Animation</a:t>
            </a:r>
            <a:endParaRPr lang="fr-FR" dirty="0"/>
          </a:p>
          <a:p>
            <a:pPr marL="171450" indent="-171450">
              <a:buFont typeface="Arial"/>
              <a:buChar char="•"/>
            </a:pPr>
            <a:r>
              <a:rPr lang="fr-CA" dirty="0"/>
              <a:t>Avant de projeter la vidéo, préciser qu’il s’agit d’une vidéo humoristique. </a:t>
            </a:r>
            <a:endParaRPr lang="en-US" dirty="0">
              <a:ea typeface="Calibri" panose="020F0502020204030204"/>
              <a:cs typeface="Calibri" panose="020F0502020204030204"/>
            </a:endParaRPr>
          </a:p>
          <a:p>
            <a:pPr marL="171450" indent="-171450">
              <a:buFont typeface="Arial"/>
              <a:buChar char="•"/>
            </a:pPr>
            <a:r>
              <a:rPr lang="fr-CA" dirty="0"/>
              <a:t>Projeter la vidéo. </a:t>
            </a:r>
            <a:endParaRPr lang="en-US" dirty="0">
              <a:ea typeface="Calibri" panose="020F0502020204030204"/>
              <a:cs typeface="Calibri" panose="020F0502020204030204"/>
            </a:endParaRPr>
          </a:p>
          <a:p>
            <a:pPr marL="171450" indent="-171450">
              <a:buFont typeface="Arial"/>
              <a:buChar char="•"/>
            </a:pPr>
            <a:r>
              <a:rPr lang="fr-CA" dirty="0"/>
              <a:t>Inviter les participants à partager leurs réactions face à cette vidéo en posant une question ouverte, par exemple :</a:t>
            </a:r>
            <a:endParaRPr lang="en-US" dirty="0">
              <a:ea typeface="Calibri"/>
              <a:cs typeface="Calibri"/>
            </a:endParaRPr>
          </a:p>
          <a:p>
            <a:pPr marL="628650" lvl="1" indent="-171450">
              <a:buFont typeface="Courier New"/>
              <a:buChar char="○"/>
            </a:pPr>
            <a:r>
              <a:rPr lang="fr-CA" i="1" dirty="0"/>
              <a:t>« Comment cette vidéo vous </a:t>
            </a:r>
            <a:r>
              <a:rPr lang="fr-CA" i="1" dirty="0" err="1"/>
              <a:t>fait-elle</a:t>
            </a:r>
            <a:r>
              <a:rPr lang="fr-CA" i="1" dirty="0"/>
              <a:t> sentir ? »</a:t>
            </a:r>
            <a:endParaRPr lang="en-US" i="1" dirty="0">
              <a:ea typeface="Calibri"/>
              <a:cs typeface="Calibri"/>
            </a:endParaRPr>
          </a:p>
          <a:p>
            <a:pPr marL="628650" lvl="1" indent="-171450">
              <a:buFont typeface="Courier New"/>
              <a:buChar char="○"/>
            </a:pPr>
            <a:r>
              <a:rPr lang="fr-CA" i="1" dirty="0"/>
              <a:t>« Quel est le message-clé de cette vidéo selon vous ? »</a:t>
            </a:r>
            <a:endParaRPr lang="en-US" i="1" dirty="0">
              <a:ea typeface="Calibri"/>
              <a:cs typeface="Calibri"/>
            </a:endParaRPr>
          </a:p>
          <a:p>
            <a:pPr marL="628650" lvl="1" indent="-171450">
              <a:buFont typeface="Courier New"/>
              <a:buChar char="○"/>
            </a:pPr>
            <a:r>
              <a:rPr lang="fr-CA" i="1" dirty="0"/>
              <a:t>« Que retenez-vous de cette vidéo ? »</a:t>
            </a:r>
            <a:endParaRPr lang="fr-CA" i="1" dirty="0">
              <a:ea typeface="Calibri"/>
              <a:cs typeface="Calibri"/>
            </a:endParaRPr>
          </a:p>
          <a:p>
            <a:pPr indent="-171450">
              <a:buFont typeface="Arial"/>
              <a:buChar char="•"/>
            </a:pPr>
            <a:r>
              <a:rPr lang="fr-CA" dirty="0">
                <a:ea typeface="Calibri" panose="020F0502020204030204"/>
                <a:cs typeface="Calibri" panose="020F0502020204030204"/>
              </a:rPr>
              <a:t>Conclure puis passer à l'activité 2 à la prochaine diapo</a:t>
            </a:r>
          </a:p>
          <a:p>
            <a:pPr marL="628650" lvl="1"/>
            <a:r>
              <a:rPr lang="en-US" i="1" dirty="0" err="1"/>
              <a:t>Être</a:t>
            </a:r>
            <a:r>
              <a:rPr lang="en-US" i="1" dirty="0"/>
              <a:t> parent, </a:t>
            </a:r>
            <a:r>
              <a:rPr lang="en-US" i="1" dirty="0" err="1"/>
              <a:t>ce</a:t>
            </a:r>
            <a:r>
              <a:rPr lang="en-US" i="1" dirty="0"/>
              <a:t> </a:t>
            </a:r>
            <a:r>
              <a:rPr lang="en-US" i="1" dirty="0" err="1"/>
              <a:t>n'est</a:t>
            </a:r>
            <a:r>
              <a:rPr lang="en-US" i="1" dirty="0"/>
              <a:t> pas </a:t>
            </a:r>
            <a:r>
              <a:rPr lang="en-US" i="1" dirty="0" err="1"/>
              <a:t>une</a:t>
            </a:r>
            <a:r>
              <a:rPr lang="en-US" i="1" dirty="0"/>
              <a:t> </a:t>
            </a:r>
            <a:r>
              <a:rPr lang="en-US" i="1" dirty="0" err="1"/>
              <a:t>compétition</a:t>
            </a:r>
            <a:r>
              <a:rPr lang="en-US" i="1" dirty="0"/>
              <a:t>. Il </a:t>
            </a:r>
            <a:r>
              <a:rPr lang="en-US" i="1" dirty="0" err="1"/>
              <a:t>n'y</a:t>
            </a:r>
            <a:r>
              <a:rPr lang="en-US" i="1" dirty="0"/>
              <a:t> a rien </a:t>
            </a:r>
            <a:r>
              <a:rPr lang="en-US" i="1" dirty="0" err="1"/>
              <a:t>ni</a:t>
            </a:r>
            <a:r>
              <a:rPr lang="en-US" i="1" dirty="0"/>
              <a:t> </a:t>
            </a:r>
            <a:r>
              <a:rPr lang="en-US" i="1" dirty="0" err="1"/>
              <a:t>personne</a:t>
            </a:r>
            <a:r>
              <a:rPr lang="en-US" i="1" dirty="0"/>
              <a:t> de parfait, </a:t>
            </a:r>
            <a:r>
              <a:rPr lang="en-US" i="1" dirty="0" err="1"/>
              <a:t>ni</a:t>
            </a:r>
            <a:r>
              <a:rPr lang="en-US" i="1" dirty="0"/>
              <a:t> </a:t>
            </a:r>
            <a:r>
              <a:rPr lang="en-US" i="1" dirty="0" err="1"/>
              <a:t>comme</a:t>
            </a:r>
            <a:r>
              <a:rPr lang="en-US" i="1" dirty="0"/>
              <a:t> parents, </a:t>
            </a:r>
            <a:r>
              <a:rPr lang="en-US" i="1" dirty="0" err="1"/>
              <a:t>ni</a:t>
            </a:r>
            <a:r>
              <a:rPr lang="en-US" i="1" dirty="0"/>
              <a:t> </a:t>
            </a:r>
            <a:r>
              <a:rPr lang="en-US" i="1" dirty="0" err="1"/>
              <a:t>comme</a:t>
            </a:r>
            <a:r>
              <a:rPr lang="en-US" i="1" dirty="0"/>
              <a:t> enfants, </a:t>
            </a:r>
            <a:r>
              <a:rPr lang="en-US" i="1" dirty="0" err="1"/>
              <a:t>ni</a:t>
            </a:r>
            <a:r>
              <a:rPr lang="en-US" i="1" dirty="0"/>
              <a:t> </a:t>
            </a:r>
            <a:r>
              <a:rPr lang="en-US" i="1" dirty="0" err="1"/>
              <a:t>comme</a:t>
            </a:r>
            <a:r>
              <a:rPr lang="en-US" i="1" dirty="0"/>
              <a:t> solutions </a:t>
            </a:r>
            <a:r>
              <a:rPr lang="en-US" i="1" dirty="0" err="1"/>
              <a:t>proposées</a:t>
            </a:r>
            <a:r>
              <a:rPr lang="en-US" i="1" dirty="0"/>
              <a:t>. Avec le temps, </a:t>
            </a:r>
            <a:r>
              <a:rPr lang="en-US" i="1" dirty="0" err="1"/>
              <a:t>vous</a:t>
            </a:r>
            <a:r>
              <a:rPr lang="en-US" i="1" dirty="0"/>
              <a:t> </a:t>
            </a:r>
            <a:r>
              <a:rPr lang="en-US" i="1" dirty="0" err="1"/>
              <a:t>allez</a:t>
            </a:r>
            <a:r>
              <a:rPr lang="en-US" i="1" dirty="0"/>
              <a:t> </a:t>
            </a:r>
            <a:r>
              <a:rPr lang="en-US" i="1" dirty="0" err="1"/>
              <a:t>trouver</a:t>
            </a:r>
            <a:r>
              <a:rPr lang="en-US" i="1" dirty="0"/>
              <a:t> </a:t>
            </a:r>
            <a:r>
              <a:rPr lang="en-US" i="1" dirty="0" err="1"/>
              <a:t>votre</a:t>
            </a:r>
            <a:r>
              <a:rPr lang="en-US" i="1" dirty="0"/>
              <a:t> style parental.</a:t>
            </a:r>
            <a:endParaRPr lang="en-US" i="1" dirty="0">
              <a:ea typeface="Calibri"/>
              <a:cs typeface="Calibri"/>
            </a:endParaRPr>
          </a:p>
          <a:p>
            <a:pPr marL="628650" lvl="1"/>
            <a:r>
              <a:rPr lang="en-US" i="1" dirty="0">
                <a:solidFill>
                  <a:srgbClr val="333333"/>
                </a:solidFill>
              </a:rPr>
              <a:t>Cela </a:t>
            </a:r>
            <a:r>
              <a:rPr lang="en-US" i="1" dirty="0" err="1">
                <a:solidFill>
                  <a:srgbClr val="333333"/>
                </a:solidFill>
              </a:rPr>
              <a:t>implique</a:t>
            </a:r>
            <a:r>
              <a:rPr lang="en-US" i="1" dirty="0">
                <a:solidFill>
                  <a:srgbClr val="333333"/>
                </a:solidFill>
              </a:rPr>
              <a:t> </a:t>
            </a:r>
            <a:r>
              <a:rPr lang="en-US" i="1" dirty="0" err="1">
                <a:solidFill>
                  <a:srgbClr val="333333"/>
                </a:solidFill>
              </a:rPr>
              <a:t>d'explorer</a:t>
            </a:r>
            <a:r>
              <a:rPr lang="en-US" i="1" dirty="0">
                <a:solidFill>
                  <a:srgbClr val="333333"/>
                </a:solidFill>
              </a:rPr>
              <a:t> </a:t>
            </a:r>
            <a:r>
              <a:rPr lang="en-US" i="1" dirty="0" err="1">
                <a:solidFill>
                  <a:srgbClr val="333333"/>
                </a:solidFill>
              </a:rPr>
              <a:t>ses</a:t>
            </a:r>
            <a:r>
              <a:rPr lang="en-US" i="1" dirty="0">
                <a:solidFill>
                  <a:srgbClr val="333333"/>
                </a:solidFill>
              </a:rPr>
              <a:t> </a:t>
            </a:r>
            <a:r>
              <a:rPr lang="en-US" i="1" dirty="0" err="1">
                <a:solidFill>
                  <a:srgbClr val="333333"/>
                </a:solidFill>
              </a:rPr>
              <a:t>valeurs</a:t>
            </a:r>
            <a:r>
              <a:rPr lang="en-US" i="1" dirty="0">
                <a:solidFill>
                  <a:srgbClr val="333333"/>
                </a:solidFill>
              </a:rPr>
              <a:t>, </a:t>
            </a:r>
            <a:r>
              <a:rPr lang="en-US" i="1" dirty="0" err="1">
                <a:solidFill>
                  <a:srgbClr val="333333"/>
                </a:solidFill>
              </a:rPr>
              <a:t>ses</a:t>
            </a:r>
            <a:r>
              <a:rPr lang="en-US" i="1" dirty="0">
                <a:solidFill>
                  <a:srgbClr val="333333"/>
                </a:solidFill>
              </a:rPr>
              <a:t> </a:t>
            </a:r>
            <a:r>
              <a:rPr lang="en-US" i="1" dirty="0" err="1">
                <a:solidFill>
                  <a:srgbClr val="333333"/>
                </a:solidFill>
              </a:rPr>
              <a:t>besoins</a:t>
            </a:r>
            <a:r>
              <a:rPr lang="en-US" i="1" dirty="0">
                <a:solidFill>
                  <a:srgbClr val="333333"/>
                </a:solidFill>
              </a:rPr>
              <a:t> et </a:t>
            </a:r>
            <a:r>
              <a:rPr lang="en-US" i="1" dirty="0" err="1">
                <a:solidFill>
                  <a:srgbClr val="333333"/>
                </a:solidFill>
              </a:rPr>
              <a:t>ceux</a:t>
            </a:r>
            <a:r>
              <a:rPr lang="en-US" i="1" dirty="0">
                <a:solidFill>
                  <a:srgbClr val="333333"/>
                </a:solidFill>
              </a:rPr>
              <a:t> de son enfant.</a:t>
            </a:r>
            <a:endParaRPr lang="en-US" i="1" dirty="0">
              <a:ea typeface="Calibri"/>
              <a:cs typeface="Calibri"/>
            </a:endParaRPr>
          </a:p>
          <a:p>
            <a:endParaRPr lang="en-US" i="1" dirty="0">
              <a:ea typeface="Calibri"/>
              <a:cs typeface="Calibri"/>
            </a:endParaRPr>
          </a:p>
          <a:p>
            <a:r>
              <a:rPr lang="en-US" b="1" dirty="0">
                <a:ea typeface="Calibri"/>
                <a:cs typeface="Calibri"/>
              </a:rPr>
              <a:t>Notes pour la </a:t>
            </a:r>
            <a:r>
              <a:rPr lang="en-US" b="1" dirty="0" err="1">
                <a:ea typeface="Calibri"/>
                <a:cs typeface="Calibri"/>
              </a:rPr>
              <a:t>personne</a:t>
            </a:r>
            <a:r>
              <a:rPr lang="en-US" b="1" dirty="0">
                <a:ea typeface="Calibri"/>
                <a:cs typeface="Calibri"/>
              </a:rPr>
              <a:t> </a:t>
            </a:r>
            <a:r>
              <a:rPr lang="en-US" b="1" dirty="0" err="1">
                <a:ea typeface="Calibri"/>
                <a:cs typeface="Calibri"/>
              </a:rPr>
              <a:t>animatrice</a:t>
            </a:r>
            <a:endParaRPr lang="en-US" b="1" dirty="0">
              <a:ea typeface="Calibri"/>
              <a:cs typeface="Calibri"/>
            </a:endParaRPr>
          </a:p>
          <a:p>
            <a:r>
              <a:rPr lang="fr-CA" dirty="0"/>
              <a:t>La vidéo est également disponible au lien suivant : </a:t>
            </a:r>
            <a:r>
              <a:rPr lang="fr-CA" dirty="0">
                <a:hlinkClick r:id="rId3"/>
              </a:rPr>
              <a:t>https ://www.youtube.com/watch ?v=</a:t>
            </a:r>
            <a:r>
              <a:rPr lang="fr-CA" dirty="0" err="1">
                <a:hlinkClick r:id="rId3"/>
              </a:rPr>
              <a:t>OJzH-nPeaCw</a:t>
            </a:r>
            <a:endParaRPr lang="en-US" dirty="0"/>
          </a:p>
          <a:p>
            <a:endParaRPr lang="en-US" dirty="0">
              <a:ea typeface="Calibri"/>
              <a:cs typeface="Calibri"/>
            </a:endParaRPr>
          </a:p>
          <a:p>
            <a:endParaRPr lang="en-ca" dirty="0"/>
          </a:p>
        </p:txBody>
      </p:sp>
      <p:sp>
        <p:nvSpPr>
          <p:cNvPr id="4" name="Espace réservé du numéro de diapositive 3"/>
          <p:cNvSpPr>
            <a:spLocks noGrp="1"/>
          </p:cNvSpPr>
          <p:nvPr>
            <p:ph type="sldNum" sz="quarter" idx="5"/>
          </p:nvPr>
        </p:nvSpPr>
        <p:spPr/>
        <p:txBody>
          <a:bodyPr/>
          <a:lstStyle/>
          <a:p>
            <a:pPr algn="l" rtl="0"/>
            <a:fld id="{9FC41C64-3B65-4897-8D3B-3B1D0179E22D}" type="slidenum">
              <a:rPr/>
              <a:t>14</a:t>
            </a:fld>
            <a:endParaRPr lang="en-ca"/>
          </a:p>
        </p:txBody>
      </p:sp>
    </p:spTree>
    <p:extLst>
      <p:ext uri="{BB962C8B-B14F-4D97-AF65-F5344CB8AC3E}">
        <p14:creationId xmlns:p14="http://schemas.microsoft.com/office/powerpoint/2010/main" val="22988000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r>
              <a:rPr lang="fr-CA" b="1" dirty="0"/>
              <a:t>Animation</a:t>
            </a:r>
            <a:endParaRPr lang="fr-FR" dirty="0"/>
          </a:p>
          <a:p>
            <a:pPr marL="171450" indent="-171450">
              <a:buFont typeface="Arial"/>
              <a:buChar char="•"/>
            </a:pPr>
            <a:r>
              <a:rPr lang="fr-FR" dirty="0"/>
              <a:t>Présenter l'activité</a:t>
            </a:r>
            <a:endParaRPr lang="en-US" dirty="0">
              <a:ea typeface="Calibri"/>
              <a:cs typeface="Calibri"/>
            </a:endParaRPr>
          </a:p>
          <a:p>
            <a:pPr marL="292735" lvl="1"/>
            <a:r>
              <a:rPr lang="fr-FR" i="1" dirty="0"/>
              <a:t>Je vous propose de passer à une activité de réflexion. Je vais d'abord vous laisser un moment pour réfléchir de façon individuelle à vos attentes, vos valeurs et vos besoins en lien avec votre nouveau rôle de parent. Ensuite, vous pourrez échanger sur vos réflexions avec votre partenaire ou coparent.</a:t>
            </a:r>
            <a:endParaRPr lang="fr-FR" dirty="0">
              <a:ea typeface="Calibri"/>
              <a:cs typeface="Calibri"/>
            </a:endParaRPr>
          </a:p>
          <a:p>
            <a:pPr marL="292735" lvl="1"/>
            <a:endParaRPr lang="fr-FR" i="1" dirty="0"/>
          </a:p>
          <a:p>
            <a:pPr marL="292735" lvl="1"/>
            <a:r>
              <a:rPr lang="fr-FR" i="1" dirty="0"/>
              <a:t>Si vous n'avez pas le temps de passer au travers toutes les questions ensemble, je vous invite à poursuivre la discussion à la maison si vous le souhaitez. Comme on l'a vu plus tôt, il y a beaucoup de changements pendant la grossesse et après, et on ne sait pas toujours à quoi s'attendre. Il pourrait donc être utile de revisiter vos attentes tout au long de la grossesse ou après l'arrivée de votre bébé.</a:t>
            </a:r>
            <a:endParaRPr lang="en-US" i="1" dirty="0">
              <a:ea typeface="Calibri"/>
              <a:cs typeface="Calibri"/>
            </a:endParaRPr>
          </a:p>
          <a:p>
            <a:endParaRPr lang="en-US" dirty="0">
              <a:ea typeface="Calibri" panose="020F0502020204030204"/>
              <a:cs typeface="Calibri" panose="020F0502020204030204"/>
            </a:endParaRPr>
          </a:p>
          <a:p>
            <a:r>
              <a:rPr lang="en-US" b="1" dirty="0">
                <a:ea typeface="Calibri"/>
                <a:cs typeface="Calibri"/>
              </a:rPr>
              <a:t>Notes pour la </a:t>
            </a:r>
            <a:r>
              <a:rPr lang="en-US" b="1" dirty="0" err="1">
                <a:ea typeface="Calibri"/>
                <a:cs typeface="Calibri"/>
              </a:rPr>
              <a:t>personne</a:t>
            </a:r>
            <a:r>
              <a:rPr lang="en-US" b="1" dirty="0">
                <a:ea typeface="Calibri"/>
                <a:cs typeface="Calibri"/>
              </a:rPr>
              <a:t> </a:t>
            </a:r>
            <a:r>
              <a:rPr lang="en-US" b="1" dirty="0" err="1">
                <a:ea typeface="Calibri"/>
                <a:cs typeface="Calibri"/>
              </a:rPr>
              <a:t>animatrice</a:t>
            </a:r>
            <a:endParaRPr lang="en-US" b="1" dirty="0">
              <a:ea typeface="Calibri"/>
              <a:cs typeface="Calibri"/>
            </a:endParaRPr>
          </a:p>
          <a:p>
            <a:pPr marL="171450" indent="-171450">
              <a:buFont typeface="Arial"/>
              <a:buChar char="•"/>
            </a:pPr>
            <a:r>
              <a:rPr lang="fr-FR" dirty="0"/>
              <a:t>Remettre un questionnaire « Mes attentes face au bébé, à l’autre parent et à moi-même » à l’Annexe 1 du guide d'animation ainsi qu’un crayon à chacun des parents. Au besoin, projeter la prochaine diapo contenant les questions.</a:t>
            </a:r>
            <a:endParaRPr lang="en-US" dirty="0">
              <a:ea typeface="Calibri" panose="020F0502020204030204"/>
              <a:cs typeface="Calibri" panose="020F0502020204030204"/>
            </a:endParaRPr>
          </a:p>
          <a:p>
            <a:pPr marL="171450" indent="-171450">
              <a:buFont typeface="Arial"/>
              <a:buChar char="•"/>
            </a:pPr>
            <a:r>
              <a:rPr lang="fr-FR" dirty="0"/>
              <a:t>La discussion entre partenaires peut être remplacée par une discussion en groupe si plusieurs coparents sont absents (voir Annexe 2 du guide d'animation).</a:t>
            </a:r>
            <a:endParaRPr lang="en-US" dirty="0">
              <a:ea typeface="Calibri"/>
              <a:cs typeface="Calibri"/>
            </a:endParaRPr>
          </a:p>
          <a:p>
            <a:pPr marL="171450" indent="-171450">
              <a:buFont typeface="Arial"/>
              <a:buChar char="•"/>
            </a:pPr>
            <a:r>
              <a:rPr lang="fr-FR" dirty="0"/>
              <a:t>Voir la fiche complète de l'activité ainsi que des alternatives pour cette activité dans le guide d'animation. </a:t>
            </a:r>
            <a:endParaRPr lang="fr-FR" dirty="0">
              <a:ea typeface="Calibri"/>
              <a:cs typeface="Calibri"/>
            </a:endParaRPr>
          </a:p>
          <a:p>
            <a:endParaRPr lang="en-ca" dirty="0"/>
          </a:p>
        </p:txBody>
      </p:sp>
      <p:sp>
        <p:nvSpPr>
          <p:cNvPr id="4" name="Espace réservé du numéro de diapositive 3"/>
          <p:cNvSpPr>
            <a:spLocks noGrp="1"/>
          </p:cNvSpPr>
          <p:nvPr>
            <p:ph type="sldNum" sz="quarter" idx="5"/>
          </p:nvPr>
        </p:nvSpPr>
        <p:spPr/>
        <p:txBody>
          <a:bodyPr/>
          <a:lstStyle/>
          <a:p>
            <a:pPr algn="l" rtl="0"/>
            <a:fld id="{9FC41C64-3B65-4897-8D3B-3B1D0179E22D}" type="slidenum">
              <a:rPr/>
              <a:t>15</a:t>
            </a:fld>
            <a:endParaRPr lang="en-ca"/>
          </a:p>
        </p:txBody>
      </p:sp>
    </p:spTree>
    <p:extLst>
      <p:ext uri="{BB962C8B-B14F-4D97-AF65-F5344CB8AC3E}">
        <p14:creationId xmlns:p14="http://schemas.microsoft.com/office/powerpoint/2010/main" val="181349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solidFill>
                  <a:srgbClr val="000000"/>
                </a:solidFill>
                <a:ea typeface="Calibri" panose="020F0502020204030204"/>
                <a:cs typeface="Calibri" panose="020F0502020204030204"/>
              </a:rPr>
              <a:t>À projeter, au besoin.</a:t>
            </a:r>
          </a:p>
          <a:p>
            <a:endParaRPr lang="en-ca" dirty="0"/>
          </a:p>
        </p:txBody>
      </p:sp>
      <p:sp>
        <p:nvSpPr>
          <p:cNvPr id="4" name="Espace réservé du numéro de diapositive 3"/>
          <p:cNvSpPr>
            <a:spLocks noGrp="1"/>
          </p:cNvSpPr>
          <p:nvPr>
            <p:ph type="sldNum" sz="quarter" idx="5"/>
          </p:nvPr>
        </p:nvSpPr>
        <p:spPr/>
        <p:txBody>
          <a:bodyPr/>
          <a:lstStyle/>
          <a:p>
            <a:pPr algn="l" rtl="0"/>
            <a:fld id="{9FC41C64-3B65-4897-8D3B-3B1D0179E22D}" type="slidenum">
              <a:rPr/>
              <a:t>16</a:t>
            </a:fld>
            <a:endParaRPr lang="en-ca"/>
          </a:p>
        </p:txBody>
      </p:sp>
    </p:spTree>
    <p:extLst>
      <p:ext uri="{BB962C8B-B14F-4D97-AF65-F5344CB8AC3E}">
        <p14:creationId xmlns:p14="http://schemas.microsoft.com/office/powerpoint/2010/main" val="14528980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endParaRPr lang="en-ca">
              <a:ea typeface="Calibri"/>
              <a:cs typeface="Calibri"/>
            </a:endParaRPr>
          </a:p>
        </p:txBody>
      </p:sp>
      <p:sp>
        <p:nvSpPr>
          <p:cNvPr id="4" name="Espace réservé du numéro de diapositive 3"/>
          <p:cNvSpPr>
            <a:spLocks noGrp="1"/>
          </p:cNvSpPr>
          <p:nvPr>
            <p:ph type="sldNum" sz="quarter" idx="5"/>
          </p:nvPr>
        </p:nvSpPr>
        <p:spPr/>
        <p:txBody>
          <a:bodyPr/>
          <a:lstStyle/>
          <a:p>
            <a:pPr algn="l" rtl="0"/>
            <a:fld id="{9FC41C64-3B65-4897-8D3B-3B1D0179E22D}" type="slidenum">
              <a:rPr/>
              <a:t>17</a:t>
            </a:fld>
            <a:endParaRPr lang="en-ca"/>
          </a:p>
        </p:txBody>
      </p:sp>
    </p:spTree>
    <p:extLst>
      <p:ext uri="{BB962C8B-B14F-4D97-AF65-F5344CB8AC3E}">
        <p14:creationId xmlns:p14="http://schemas.microsoft.com/office/powerpoint/2010/main" val="1916647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8D73-7806-B8EF-DF58-0853BAD4DA6D}"/>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73941C2B-4D5F-76CF-EE3E-42DDA36D3061}"/>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FF4F845B-FCEC-8338-FDF4-F64C4A1BDD56}"/>
              </a:ext>
            </a:extLst>
          </p:cNvPr>
          <p:cNvSpPr>
            <a:spLocks noGrp="1"/>
          </p:cNvSpPr>
          <p:nvPr>
            <p:ph type="body" idx="1"/>
          </p:nvPr>
        </p:nvSpPr>
        <p:spPr/>
        <p:txBody>
          <a:bodyPr/>
          <a:lstStyle/>
          <a:p>
            <a:endParaRPr lang="en-ca">
              <a:ea typeface="Calibri"/>
              <a:cs typeface="Calibri"/>
            </a:endParaRPr>
          </a:p>
        </p:txBody>
      </p:sp>
      <p:sp>
        <p:nvSpPr>
          <p:cNvPr id="4" name="Espace réservé du numéro de diapositive 3">
            <a:extLst>
              <a:ext uri="{FF2B5EF4-FFF2-40B4-BE49-F238E27FC236}">
                <a16:creationId xmlns:a16="http://schemas.microsoft.com/office/drawing/2014/main" id="{BC9B378B-9FBB-FB70-B79C-433AD2BEF94B}"/>
              </a:ext>
            </a:extLst>
          </p:cNvPr>
          <p:cNvSpPr>
            <a:spLocks noGrp="1"/>
          </p:cNvSpPr>
          <p:nvPr>
            <p:ph type="sldNum" sz="quarter" idx="5"/>
          </p:nvPr>
        </p:nvSpPr>
        <p:spPr/>
        <p:txBody>
          <a:bodyPr/>
          <a:lstStyle/>
          <a:p>
            <a:pPr algn="l" rtl="0"/>
            <a:fld id="{9FC41C64-3B65-4897-8D3B-3B1D0179E22D}" type="slidenum">
              <a:rPr/>
              <a:t>18</a:t>
            </a:fld>
            <a:endParaRPr lang="en-ca"/>
          </a:p>
        </p:txBody>
      </p:sp>
    </p:spTree>
    <p:extLst>
      <p:ext uri="{BB962C8B-B14F-4D97-AF65-F5344CB8AC3E}">
        <p14:creationId xmlns:p14="http://schemas.microsoft.com/office/powerpoint/2010/main" val="29647655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r>
              <a:rPr lang="fr-CA" b="1" dirty="0"/>
              <a:t>Animation</a:t>
            </a:r>
            <a:endParaRPr lang="fr-FR" dirty="0"/>
          </a:p>
          <a:p>
            <a:r>
              <a:rPr lang="fr-CA" i="1" dirty="0"/>
              <a:t>La période périnatale est une période de grands changements. Ces changements peuvent vous faire vivre diverses émotions et d'intensité variable. Il est tout à fait normal de vivre une variétés d'émotions allant de la joie à l'inquiétude. Elles peuvent parfois même être contradictoires. Ces émotions peuvent changer rapidement, parfois dans une même journée. C’est normal. Aucune émotion n’est mauvaise en soi. Elles sont toutes valides et méritent d’être accueillies.</a:t>
            </a:r>
            <a:endParaRPr lang="fr-CA" i="1" dirty="0">
              <a:ea typeface="Calibri"/>
              <a:cs typeface="Calibri"/>
            </a:endParaRPr>
          </a:p>
          <a:p>
            <a:endParaRPr lang="fr-CA" i="1" dirty="0">
              <a:ea typeface="Calibri"/>
              <a:cs typeface="Calibri"/>
            </a:endParaRPr>
          </a:p>
          <a:p>
            <a:endParaRPr lang="en-ca" dirty="0"/>
          </a:p>
        </p:txBody>
      </p:sp>
      <p:sp>
        <p:nvSpPr>
          <p:cNvPr id="4" name="Espace réservé du numéro de diapositive 3"/>
          <p:cNvSpPr>
            <a:spLocks noGrp="1"/>
          </p:cNvSpPr>
          <p:nvPr>
            <p:ph type="sldNum" sz="quarter" idx="5"/>
          </p:nvPr>
        </p:nvSpPr>
        <p:spPr/>
        <p:txBody>
          <a:bodyPr/>
          <a:lstStyle/>
          <a:p>
            <a:pPr algn="l" rtl="0"/>
            <a:fld id="{9FC41C64-3B65-4897-8D3B-3B1D0179E22D}" type="slidenum">
              <a:rPr/>
              <a:t>19</a:t>
            </a:fld>
            <a:endParaRPr lang="en-ca"/>
          </a:p>
        </p:txBody>
      </p:sp>
    </p:spTree>
    <p:extLst>
      <p:ext uri="{BB962C8B-B14F-4D97-AF65-F5344CB8AC3E}">
        <p14:creationId xmlns:p14="http://schemas.microsoft.com/office/powerpoint/2010/main" val="1771993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r>
              <a:rPr lang="fr-CA" b="1" dirty="0"/>
              <a:t>Animation</a:t>
            </a:r>
            <a:endParaRPr lang="fr-FR" dirty="0"/>
          </a:p>
          <a:p>
            <a:pPr marL="171450" indent="-171450">
              <a:buFont typeface="Arial"/>
              <a:buChar char="•"/>
            </a:pPr>
            <a:r>
              <a:rPr lang="fr-CA" dirty="0"/>
              <a:t>Expliquer brièvement le déroulement de la rencontre.</a:t>
            </a:r>
            <a:endParaRPr lang="fr-CA" dirty="0">
              <a:ea typeface="Calibri"/>
              <a:cs typeface="Calibri"/>
            </a:endParaRPr>
          </a:p>
          <a:p>
            <a:pPr marL="285750" lvl="1"/>
            <a:r>
              <a:rPr lang="fr-CA" i="1" dirty="0">
                <a:ea typeface="Calibri"/>
                <a:cs typeface="Calibri"/>
              </a:rPr>
              <a:t>Voici un aperçu de la rencontre d'aujourd'hui. Étant donné qu'il s'agit de la première rencontre, nous allons commencer par voir le déroulement et le fonctionnement des rencontres prénatales avant d'entrer dans la thématique Devenir parent. </a:t>
            </a:r>
          </a:p>
          <a:p>
            <a:pPr marL="285750" lvl="1"/>
            <a:r>
              <a:rPr lang="fr-CA" i="1" dirty="0">
                <a:ea typeface="Calibri"/>
                <a:cs typeface="Calibri"/>
              </a:rPr>
              <a:t>Pour vous aider à vous situer tout au long de la rencontre, le plan va revenir à chaque section.</a:t>
            </a:r>
          </a:p>
          <a:p>
            <a:pPr marL="171450" indent="-171450">
              <a:buFont typeface="Arial"/>
              <a:buChar char="•"/>
            </a:pPr>
            <a:r>
              <a:rPr lang="fr-CA" dirty="0">
                <a:ea typeface="Calibri"/>
                <a:cs typeface="Calibri"/>
              </a:rPr>
              <a:t>Nommer les objectifs de la rencontre : </a:t>
            </a:r>
            <a:endParaRPr lang="fr-CA" i="1" dirty="0">
              <a:ea typeface="Calibri"/>
              <a:cs typeface="Calibri"/>
            </a:endParaRPr>
          </a:p>
          <a:p>
            <a:pPr marL="285750" lvl="1"/>
            <a:r>
              <a:rPr lang="fr-CA" i="1" dirty="0"/>
              <a:t>La rencontre à pour objectifs de vous aider à : </a:t>
            </a:r>
            <a:endParaRPr lang="fr-CA" dirty="0"/>
          </a:p>
          <a:p>
            <a:pPr lvl="1">
              <a:buFont typeface="Courier New"/>
              <a:buChar char="o"/>
            </a:pPr>
            <a:r>
              <a:rPr lang="fr-CA" i="1" dirty="0"/>
              <a:t> Comprendre les réalités de la grossesse et de la vie avec un nouveau-né à partir d’un portrait réaliste.</a:t>
            </a:r>
            <a:endParaRPr lang="fr-CA" i="1" dirty="0">
              <a:ea typeface="Calibri"/>
              <a:cs typeface="Calibri"/>
            </a:endParaRPr>
          </a:p>
          <a:p>
            <a:pPr lvl="1">
              <a:buFont typeface="Courier New"/>
              <a:buChar char="o"/>
            </a:pPr>
            <a:r>
              <a:rPr lang="fr-CA" i="1" dirty="0"/>
              <a:t> Reconnaître l’importance du soutien – entre parents, de l’entourage et des ressources communautaires.</a:t>
            </a:r>
            <a:endParaRPr lang="fr-CA" i="1" dirty="0">
              <a:ea typeface="Calibri"/>
              <a:cs typeface="Calibri"/>
            </a:endParaRPr>
          </a:p>
          <a:p>
            <a:pPr lvl="1">
              <a:buFont typeface="Courier New"/>
              <a:buChar char="o"/>
            </a:pPr>
            <a:r>
              <a:rPr lang="fr-CA" i="1" dirty="0"/>
              <a:t> Identifier des stratégies favorisant la santé mentale.</a:t>
            </a:r>
            <a:endParaRPr lang="fr-CA" i="1" dirty="0">
              <a:ea typeface="Calibri"/>
              <a:cs typeface="Calibri"/>
            </a:endParaRPr>
          </a:p>
          <a:p>
            <a:pPr lvl="1" indent="-171450">
              <a:buFont typeface="Courier New"/>
              <a:buChar char="o"/>
            </a:pPr>
            <a:endParaRPr lang="fr-CA" i="1" dirty="0">
              <a:ea typeface="Calibri"/>
              <a:cs typeface="Calibri"/>
            </a:endParaRPr>
          </a:p>
          <a:p>
            <a:endParaRPr lang="fr-CA" dirty="0">
              <a:ea typeface="Calibri"/>
              <a:cs typeface="Calibri"/>
            </a:endParaRPr>
          </a:p>
          <a:p>
            <a:endParaRPr lang="en-ca" dirty="0"/>
          </a:p>
        </p:txBody>
      </p:sp>
      <p:sp>
        <p:nvSpPr>
          <p:cNvPr id="4" name="Espace réservé du numéro de diapositive 3"/>
          <p:cNvSpPr>
            <a:spLocks noGrp="1"/>
          </p:cNvSpPr>
          <p:nvPr>
            <p:ph type="sldNum" sz="quarter" idx="5"/>
          </p:nvPr>
        </p:nvSpPr>
        <p:spPr/>
        <p:txBody>
          <a:bodyPr/>
          <a:lstStyle/>
          <a:p>
            <a:pPr algn="l" rtl="0"/>
            <a:fld id="{9FC41C64-3B65-4897-8D3B-3B1D0179E22D}" type="slidenum">
              <a:rPr/>
              <a:t>2</a:t>
            </a:fld>
            <a:endParaRPr lang="en-ca"/>
          </a:p>
        </p:txBody>
      </p:sp>
    </p:spTree>
    <p:extLst>
      <p:ext uri="{BB962C8B-B14F-4D97-AF65-F5344CB8AC3E}">
        <p14:creationId xmlns:p14="http://schemas.microsoft.com/office/powerpoint/2010/main" val="40021690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r>
              <a:rPr lang="fr-CA" b="1" dirty="0"/>
              <a:t>Animation</a:t>
            </a:r>
            <a:endParaRPr lang="fr-FR" dirty="0"/>
          </a:p>
          <a:p>
            <a:pPr marL="171450" indent="-171450">
              <a:buFont typeface="Arial"/>
              <a:buChar char="•"/>
            </a:pPr>
            <a:r>
              <a:rPr lang="fr-CA" dirty="0">
                <a:ea typeface="Calibri"/>
                <a:cs typeface="Calibri"/>
              </a:rPr>
              <a:t>Aborder le stress durant la grossesse et nommer quelques sources potentielles </a:t>
            </a:r>
          </a:p>
          <a:p>
            <a:pPr marL="292735" lvl="1"/>
            <a:r>
              <a:rPr lang="fr-CA" i="1" dirty="0"/>
              <a:t>La période périnatale peut être accompagnée de nombreuses émotions, mais aussi de différentes sources de stress, qui varient d’une personne à l’autre et selon les contextes. Ce que vous voyez à l’écran ne représente que quelques exemples de sources de stress potentielles. Ressentir du stress pendant cette période est tout à fait normal, et cela peut toucher chacun des parents. Même si c’est une réaction naturelle, le stress peut avoir un impact sur votre humeur, votre bien-être et vos relations. Il n’y a aucune honte à en parler — n’hésitez pas à partager ce que vous ressentez avec vos proches ou avec la personne qui assure votre suivi de grossesse.</a:t>
            </a:r>
            <a:endParaRPr lang="fr-CA" i="1" dirty="0">
              <a:ea typeface="Calibri"/>
              <a:cs typeface="Calibri"/>
            </a:endParaRPr>
          </a:p>
          <a:p>
            <a:endParaRPr lang="fr-CA" i="1" dirty="0">
              <a:ea typeface="Calibri"/>
              <a:cs typeface="Calibri"/>
            </a:endParaRPr>
          </a:p>
          <a:p>
            <a:r>
              <a:rPr lang="fr-CA" b="1" dirty="0">
                <a:ea typeface="Calibri"/>
                <a:cs typeface="Calibri"/>
              </a:rPr>
              <a:t>Notes pour la personne animatrice</a:t>
            </a:r>
          </a:p>
          <a:p>
            <a:r>
              <a:rPr lang="fr-CA" dirty="0"/>
              <a:t>Autres sources de stress non présentées sur la diapositive :</a:t>
            </a:r>
            <a:endParaRPr lang="en-US" dirty="0">
              <a:solidFill>
                <a:srgbClr val="444444"/>
              </a:solidFill>
            </a:endParaRPr>
          </a:p>
          <a:p>
            <a:pPr marL="171450" indent="-171450">
              <a:buFont typeface="Arial,Sans-Serif"/>
              <a:buChar char="•"/>
            </a:pPr>
            <a:r>
              <a:rPr lang="fr-CA" dirty="0"/>
              <a:t>Équilibre famille travail</a:t>
            </a:r>
            <a:endParaRPr lang="en-US" dirty="0">
              <a:solidFill>
                <a:srgbClr val="444444"/>
              </a:solidFill>
            </a:endParaRPr>
          </a:p>
          <a:p>
            <a:pPr marL="171450" indent="-171450">
              <a:buFont typeface="Arial,Sans-Serif"/>
              <a:buChar char="•"/>
            </a:pPr>
            <a:r>
              <a:rPr lang="fr-CA" dirty="0"/>
              <a:t>Soins au nouveau-né</a:t>
            </a:r>
            <a:endParaRPr lang="en-US" dirty="0">
              <a:solidFill>
                <a:srgbClr val="444444"/>
              </a:solidFill>
            </a:endParaRPr>
          </a:p>
          <a:p>
            <a:pPr marL="171450" indent="-171450">
              <a:buFont typeface="Arial,Sans-Serif"/>
              <a:buChar char="•"/>
            </a:pPr>
            <a:r>
              <a:rPr lang="fr-CA" dirty="0"/>
              <a:t>Sentiment de compétence parentale</a:t>
            </a:r>
            <a:endParaRPr lang="en-US" dirty="0">
              <a:solidFill>
                <a:srgbClr val="444444"/>
              </a:solidFill>
            </a:endParaRPr>
          </a:p>
          <a:p>
            <a:pPr marL="171450" indent="-171450">
              <a:buFont typeface="Arial,Sans-Serif"/>
              <a:buChar char="•"/>
            </a:pPr>
            <a:r>
              <a:rPr lang="fr-CA" dirty="0"/>
              <a:t>Difficultés d'allaitement</a:t>
            </a:r>
            <a:endParaRPr lang="en-US" dirty="0">
              <a:solidFill>
                <a:srgbClr val="444444"/>
              </a:solidFill>
            </a:endParaRPr>
          </a:p>
          <a:p>
            <a:pPr marL="171450" indent="-171450">
              <a:buFont typeface="Arial,Sans-Serif"/>
              <a:buChar char="•"/>
            </a:pPr>
            <a:r>
              <a:rPr lang="fr-CA" dirty="0"/>
              <a:t>Développement de l'enfant</a:t>
            </a:r>
            <a:endParaRPr lang="en-US" dirty="0">
              <a:solidFill>
                <a:srgbClr val="444444"/>
              </a:solidFill>
            </a:endParaRPr>
          </a:p>
          <a:p>
            <a:endParaRPr lang="fr-CA" b="1" dirty="0">
              <a:ea typeface="Calibri" panose="020F0502020204030204"/>
              <a:cs typeface="Calibri" panose="020F0502020204030204"/>
            </a:endParaRPr>
          </a:p>
          <a:p>
            <a:endParaRPr lang="en-US" dirty="0">
              <a:ea typeface="Calibri" panose="020F0502020204030204"/>
              <a:cs typeface="Calibri" panose="020F0502020204030204"/>
            </a:endParaRPr>
          </a:p>
          <a:p>
            <a:endParaRPr lang="en-ca" dirty="0"/>
          </a:p>
        </p:txBody>
      </p:sp>
      <p:sp>
        <p:nvSpPr>
          <p:cNvPr id="4" name="Espace réservé du numéro de diapositive 3"/>
          <p:cNvSpPr>
            <a:spLocks noGrp="1"/>
          </p:cNvSpPr>
          <p:nvPr>
            <p:ph type="sldNum" sz="quarter" idx="5"/>
          </p:nvPr>
        </p:nvSpPr>
        <p:spPr/>
        <p:txBody>
          <a:bodyPr/>
          <a:lstStyle/>
          <a:p>
            <a:pPr algn="l" rtl="0"/>
            <a:fld id="{9FC41C64-3B65-4897-8D3B-3B1D0179E22D}" type="slidenum">
              <a:rPr/>
              <a:t>20</a:t>
            </a:fld>
            <a:endParaRPr lang="en-ca"/>
          </a:p>
        </p:txBody>
      </p:sp>
    </p:spTree>
    <p:extLst>
      <p:ext uri="{BB962C8B-B14F-4D97-AF65-F5344CB8AC3E}">
        <p14:creationId xmlns:p14="http://schemas.microsoft.com/office/powerpoint/2010/main" val="2570024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r>
              <a:rPr lang="fr-CA" b="1" dirty="0"/>
              <a:t>Animation</a:t>
            </a:r>
            <a:endParaRPr lang="fr-FR" dirty="0"/>
          </a:p>
          <a:p>
            <a:r>
              <a:rPr lang="fr-CA" i="1" dirty="0"/>
              <a:t>Tout comme pour le stress, ressentir de l’anxiété est un phénomène normal, présent chez tous les individus. Il est normal pour de futurs parents de s’inquiéter ou de se sentir anxieux. L’anxiété est une émotion souvent ressentie comme étant désagréable, qui peut survenir lorsqu’on doit composer avec une situation inquiétante et qu’on peut percevoir comme dangereuse.  </a:t>
            </a:r>
            <a:endParaRPr lang="fr-CA" i="1" dirty="0">
              <a:ea typeface="Calibri"/>
              <a:cs typeface="Calibri"/>
            </a:endParaRPr>
          </a:p>
          <a:p>
            <a:r>
              <a:rPr lang="fr-CA" i="1" dirty="0"/>
              <a:t>Par contre, si vous ressentez ces symptômes et que l’anxiété est si présente qu’elle vous empêche de fonctionner ou entraîne de la détresse, il est important de demander de l’aide. </a:t>
            </a:r>
            <a:endParaRPr lang="fr-CA" i="1" dirty="0">
              <a:ea typeface="Calibri" panose="020F0502020204030204"/>
              <a:cs typeface="Calibri" panose="020F0502020204030204"/>
            </a:endParaRPr>
          </a:p>
          <a:p>
            <a:endParaRPr lang="en-ca" dirty="0"/>
          </a:p>
        </p:txBody>
      </p:sp>
      <p:sp>
        <p:nvSpPr>
          <p:cNvPr id="4" name="Espace réservé du numéro de diapositive 3"/>
          <p:cNvSpPr>
            <a:spLocks noGrp="1"/>
          </p:cNvSpPr>
          <p:nvPr>
            <p:ph type="sldNum" sz="quarter" idx="5"/>
          </p:nvPr>
        </p:nvSpPr>
        <p:spPr/>
        <p:txBody>
          <a:bodyPr/>
          <a:lstStyle/>
          <a:p>
            <a:pPr algn="l" rtl="0"/>
            <a:fld id="{9FC41C64-3B65-4897-8D3B-3B1D0179E22D}" type="slidenum">
              <a:rPr/>
              <a:t>21</a:t>
            </a:fld>
            <a:endParaRPr lang="en-ca"/>
          </a:p>
        </p:txBody>
      </p:sp>
    </p:spTree>
    <p:extLst>
      <p:ext uri="{BB962C8B-B14F-4D97-AF65-F5344CB8AC3E}">
        <p14:creationId xmlns:p14="http://schemas.microsoft.com/office/powerpoint/2010/main" val="8767330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45842-D439-BC2D-C1C7-3841641E927B}"/>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2D65F08C-CAC4-2EE8-ACE4-416AF593ABF6}"/>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3E2D3CD6-4B18-F1DF-F95F-402594F38832}"/>
              </a:ext>
            </a:extLst>
          </p:cNvPr>
          <p:cNvSpPr>
            <a:spLocks noGrp="1"/>
          </p:cNvSpPr>
          <p:nvPr>
            <p:ph type="body" idx="1"/>
          </p:nvPr>
        </p:nvSpPr>
        <p:spPr/>
        <p:txBody>
          <a:bodyPr/>
          <a:lstStyle/>
          <a:p>
            <a:r>
              <a:rPr lang="fr-CA" b="1" dirty="0"/>
              <a:t>Animation</a:t>
            </a:r>
            <a:r>
              <a:rPr lang="en-US" i="1" dirty="0"/>
              <a:t> </a:t>
            </a:r>
            <a:endParaRPr lang="en-US" i="1" dirty="0">
              <a:solidFill>
                <a:srgbClr val="444444"/>
              </a:solidFill>
            </a:endParaRPr>
          </a:p>
          <a:p>
            <a:r>
              <a:rPr lang="en-US" i="1" dirty="0"/>
              <a:t>La </a:t>
            </a:r>
            <a:r>
              <a:rPr lang="en-US" i="1" dirty="0" err="1"/>
              <a:t>période</a:t>
            </a:r>
            <a:r>
              <a:rPr lang="en-US" i="1" dirty="0"/>
              <a:t> de la </a:t>
            </a:r>
            <a:r>
              <a:rPr lang="en-US" i="1" dirty="0" err="1"/>
              <a:t>grossesse</a:t>
            </a:r>
            <a:r>
              <a:rPr lang="en-US" i="1" dirty="0"/>
              <a:t> </a:t>
            </a:r>
            <a:r>
              <a:rPr lang="en-US" i="1" dirty="0" err="1"/>
              <a:t>est</a:t>
            </a:r>
            <a:r>
              <a:rPr lang="en-US" i="1" dirty="0"/>
              <a:t> </a:t>
            </a:r>
            <a:r>
              <a:rPr lang="en-US" i="1" dirty="0" err="1"/>
              <a:t>une</a:t>
            </a:r>
            <a:r>
              <a:rPr lang="en-US" i="1" dirty="0"/>
              <a:t> </a:t>
            </a:r>
            <a:r>
              <a:rPr lang="en-US" i="1" dirty="0" err="1"/>
              <a:t>période</a:t>
            </a:r>
            <a:r>
              <a:rPr lang="en-US" i="1" dirty="0"/>
              <a:t> de grands </a:t>
            </a:r>
            <a:r>
              <a:rPr lang="en-US" i="1" dirty="0" err="1"/>
              <a:t>changements</a:t>
            </a:r>
            <a:r>
              <a:rPr lang="en-US" i="1" dirty="0"/>
              <a:t> qui </a:t>
            </a:r>
            <a:r>
              <a:rPr lang="en-US" i="1" dirty="0" err="1"/>
              <a:t>peuvent</a:t>
            </a:r>
            <a:r>
              <a:rPr lang="en-US" i="1" dirty="0"/>
              <a:t> </a:t>
            </a:r>
            <a:r>
              <a:rPr lang="en-US" i="1" dirty="0" err="1"/>
              <a:t>rendre</a:t>
            </a:r>
            <a:r>
              <a:rPr lang="en-US" i="1" dirty="0"/>
              <a:t> </a:t>
            </a:r>
            <a:r>
              <a:rPr lang="en-US" i="1" dirty="0" err="1"/>
              <a:t>certaines</a:t>
            </a:r>
            <a:r>
              <a:rPr lang="en-US" i="1" dirty="0"/>
              <a:t> </a:t>
            </a:r>
            <a:r>
              <a:rPr lang="en-US" i="1" dirty="0" err="1"/>
              <a:t>personnes</a:t>
            </a:r>
            <a:r>
              <a:rPr lang="en-US" i="1" dirty="0"/>
              <a:t> plus </a:t>
            </a:r>
            <a:r>
              <a:rPr lang="en-US" i="1" dirty="0" err="1"/>
              <a:t>vulnérables</a:t>
            </a:r>
            <a:r>
              <a:rPr lang="en-US" i="1" dirty="0"/>
              <a:t> à </a:t>
            </a:r>
            <a:r>
              <a:rPr lang="en-US" i="1" dirty="0" err="1"/>
              <a:t>l'anxiété</a:t>
            </a:r>
            <a:r>
              <a:rPr lang="en-US" i="1" dirty="0"/>
              <a:t> et à la </a:t>
            </a:r>
            <a:r>
              <a:rPr lang="en-US" i="1" dirty="0" err="1"/>
              <a:t>dépression</a:t>
            </a:r>
            <a:r>
              <a:rPr lang="en-US" i="1" dirty="0"/>
              <a:t>. Les </a:t>
            </a:r>
            <a:r>
              <a:rPr lang="en-US" i="1" dirty="0" err="1"/>
              <a:t>symptômes</a:t>
            </a:r>
            <a:r>
              <a:rPr lang="en-US" i="1" dirty="0"/>
              <a:t> de </a:t>
            </a:r>
            <a:r>
              <a:rPr lang="en-US" i="1" dirty="0" err="1"/>
              <a:t>dépression</a:t>
            </a:r>
            <a:r>
              <a:rPr lang="en-US" i="1" dirty="0"/>
              <a:t> </a:t>
            </a:r>
            <a:r>
              <a:rPr lang="en-US" i="1" dirty="0" err="1"/>
              <a:t>sont</a:t>
            </a:r>
            <a:r>
              <a:rPr lang="en-US" i="1" dirty="0"/>
              <a:t> </a:t>
            </a:r>
            <a:r>
              <a:rPr lang="en-US" i="1" dirty="0" err="1"/>
              <a:t>souvent</a:t>
            </a:r>
            <a:r>
              <a:rPr lang="en-US" i="1" dirty="0"/>
              <a:t> </a:t>
            </a:r>
            <a:r>
              <a:rPr lang="en-US" i="1" dirty="0" err="1"/>
              <a:t>confondus</a:t>
            </a:r>
            <a:r>
              <a:rPr lang="en-US" i="1" dirty="0"/>
              <a:t> avec les </a:t>
            </a:r>
            <a:r>
              <a:rPr lang="en-US" i="1" dirty="0" err="1"/>
              <a:t>symptômes</a:t>
            </a:r>
            <a:r>
              <a:rPr lang="en-US" i="1" dirty="0"/>
              <a:t> de </a:t>
            </a:r>
            <a:r>
              <a:rPr lang="en-US" i="1" dirty="0" err="1"/>
              <a:t>grossesse</a:t>
            </a:r>
            <a:r>
              <a:rPr lang="en-US" i="1" dirty="0"/>
              <a:t>.</a:t>
            </a:r>
            <a:r>
              <a:rPr lang="en-US" i="1" dirty="0">
                <a:ea typeface="Calibri"/>
                <a:cs typeface="Calibri"/>
              </a:rPr>
              <a:t> </a:t>
            </a:r>
            <a:r>
              <a:rPr lang="en-US" i="1" dirty="0" err="1">
                <a:ea typeface="Calibri"/>
                <a:cs typeface="Calibri"/>
              </a:rPr>
              <a:t>Voici</a:t>
            </a:r>
            <a:r>
              <a:rPr lang="en-US" i="1" dirty="0">
                <a:ea typeface="Calibri"/>
                <a:cs typeface="Calibri"/>
              </a:rPr>
              <a:t> </a:t>
            </a:r>
            <a:r>
              <a:rPr lang="en-US" i="1" dirty="0" err="1">
                <a:ea typeface="Calibri"/>
                <a:cs typeface="Calibri"/>
              </a:rPr>
              <a:t>quelques</a:t>
            </a:r>
            <a:r>
              <a:rPr lang="en-US" i="1" dirty="0">
                <a:ea typeface="Calibri"/>
                <a:cs typeface="Calibri"/>
              </a:rPr>
              <a:t> </a:t>
            </a:r>
            <a:r>
              <a:rPr lang="en-US" i="1" dirty="0" err="1">
                <a:ea typeface="Calibri"/>
                <a:cs typeface="Calibri"/>
              </a:rPr>
              <a:t>exemples</a:t>
            </a:r>
            <a:r>
              <a:rPr lang="en-US" i="1" dirty="0">
                <a:ea typeface="Calibri"/>
                <a:cs typeface="Calibri"/>
              </a:rPr>
              <a:t> de </a:t>
            </a:r>
            <a:r>
              <a:rPr lang="en-US" i="1" dirty="0" err="1">
                <a:ea typeface="Calibri"/>
                <a:cs typeface="Calibri"/>
              </a:rPr>
              <a:t>symptômes</a:t>
            </a:r>
            <a:r>
              <a:rPr lang="en-US" i="1" dirty="0">
                <a:ea typeface="Calibri"/>
                <a:cs typeface="Calibri"/>
              </a:rPr>
              <a:t> les plus courants </a:t>
            </a:r>
            <a:r>
              <a:rPr lang="en-US" i="1" dirty="0" err="1">
                <a:ea typeface="Calibri"/>
                <a:cs typeface="Calibri"/>
              </a:rPr>
              <a:t>associés</a:t>
            </a:r>
            <a:r>
              <a:rPr lang="en-US" i="1" dirty="0">
                <a:ea typeface="Calibri"/>
                <a:cs typeface="Calibri"/>
              </a:rPr>
              <a:t> à la </a:t>
            </a:r>
            <a:r>
              <a:rPr lang="en-US" i="1" dirty="0" err="1">
                <a:ea typeface="Calibri"/>
                <a:cs typeface="Calibri"/>
              </a:rPr>
              <a:t>dépression</a:t>
            </a:r>
            <a:r>
              <a:rPr lang="en-US" i="1" dirty="0">
                <a:ea typeface="Calibri"/>
                <a:cs typeface="Calibri"/>
              </a:rPr>
              <a:t>. </a:t>
            </a:r>
            <a:r>
              <a:rPr lang="en-US" i="1" dirty="0"/>
              <a:t>Sachez que </a:t>
            </a:r>
            <a:r>
              <a:rPr lang="en-US" i="1" dirty="0" err="1"/>
              <a:t>chaque</a:t>
            </a:r>
            <a:r>
              <a:rPr lang="en-US" i="1" dirty="0"/>
              <a:t> </a:t>
            </a:r>
            <a:r>
              <a:rPr lang="en-US" i="1" dirty="0" err="1"/>
              <a:t>personne</a:t>
            </a:r>
            <a:r>
              <a:rPr lang="en-US" i="1" dirty="0"/>
              <a:t> </a:t>
            </a:r>
            <a:r>
              <a:rPr lang="en-US" i="1" dirty="0" err="1"/>
              <a:t>peut</a:t>
            </a:r>
            <a:r>
              <a:rPr lang="en-US" i="1" dirty="0"/>
              <a:t> </a:t>
            </a:r>
            <a:r>
              <a:rPr lang="en-US" i="1" dirty="0" err="1"/>
              <a:t>présenter</a:t>
            </a:r>
            <a:r>
              <a:rPr lang="en-US" i="1" dirty="0"/>
              <a:t> des </a:t>
            </a:r>
            <a:r>
              <a:rPr lang="en-US" i="1" dirty="0" err="1"/>
              <a:t>symptômes</a:t>
            </a:r>
            <a:r>
              <a:rPr lang="en-US" i="1" dirty="0"/>
              <a:t> </a:t>
            </a:r>
            <a:r>
              <a:rPr lang="en-US" i="1" dirty="0" err="1"/>
              <a:t>différents</a:t>
            </a:r>
            <a:r>
              <a:rPr lang="en-US" i="1" dirty="0"/>
              <a:t> et à </a:t>
            </a:r>
            <a:r>
              <a:rPr lang="en-US" i="1" dirty="0" err="1"/>
              <a:t>intensités</a:t>
            </a:r>
            <a:r>
              <a:rPr lang="en-US" i="1" dirty="0"/>
              <a:t> </a:t>
            </a:r>
            <a:r>
              <a:rPr lang="en-US" i="1" dirty="0" err="1"/>
              <a:t>différentes</a:t>
            </a:r>
            <a:r>
              <a:rPr lang="en-US" i="1" dirty="0"/>
              <a:t>, et que les </a:t>
            </a:r>
            <a:r>
              <a:rPr lang="en-US" i="1" dirty="0" err="1"/>
              <a:t>symptômes</a:t>
            </a:r>
            <a:r>
              <a:rPr lang="en-US" i="1" dirty="0"/>
              <a:t> chez la femme et chez </a:t>
            </a:r>
            <a:r>
              <a:rPr lang="en-US" i="1" dirty="0" err="1"/>
              <a:t>l'homme</a:t>
            </a:r>
            <a:r>
              <a:rPr lang="en-US" i="1" dirty="0"/>
              <a:t> </a:t>
            </a:r>
            <a:r>
              <a:rPr lang="en-US" i="1" dirty="0" err="1"/>
              <a:t>peuvent</a:t>
            </a:r>
            <a:r>
              <a:rPr lang="en-US" i="1" dirty="0"/>
              <a:t> </a:t>
            </a:r>
            <a:r>
              <a:rPr lang="en-US" i="1" dirty="0" err="1"/>
              <a:t>différer</a:t>
            </a:r>
            <a:r>
              <a:rPr lang="en-US" i="1" dirty="0"/>
              <a:t>.</a:t>
            </a:r>
            <a:r>
              <a:rPr lang="en-US" i="1" dirty="0">
                <a:ea typeface="Calibri"/>
                <a:cs typeface="Calibri"/>
              </a:rPr>
              <a:t> Pour </a:t>
            </a:r>
            <a:r>
              <a:rPr lang="en-US" i="1" dirty="0" err="1">
                <a:ea typeface="Calibri"/>
                <a:cs typeface="Calibri"/>
              </a:rPr>
              <a:t>une</a:t>
            </a:r>
            <a:r>
              <a:rPr lang="en-US" i="1" dirty="0">
                <a:ea typeface="Calibri"/>
                <a:cs typeface="Calibri"/>
              </a:rPr>
              <a:t> </a:t>
            </a:r>
            <a:r>
              <a:rPr lang="en-US" i="1" dirty="0" err="1">
                <a:ea typeface="Calibri"/>
                <a:cs typeface="Calibri"/>
              </a:rPr>
              <a:t>liste</a:t>
            </a:r>
            <a:r>
              <a:rPr lang="en-US" i="1" dirty="0">
                <a:ea typeface="Calibri"/>
                <a:cs typeface="Calibri"/>
              </a:rPr>
              <a:t> plus </a:t>
            </a:r>
            <a:r>
              <a:rPr lang="en-US" i="1" dirty="0" err="1">
                <a:ea typeface="Calibri"/>
                <a:cs typeface="Calibri"/>
              </a:rPr>
              <a:t>complète</a:t>
            </a:r>
            <a:r>
              <a:rPr lang="en-US" i="1" dirty="0">
                <a:ea typeface="Calibri"/>
                <a:cs typeface="Calibri"/>
              </a:rPr>
              <a:t>, </a:t>
            </a:r>
            <a:r>
              <a:rPr lang="en-US" i="1" dirty="0" err="1">
                <a:ea typeface="Calibri"/>
                <a:cs typeface="Calibri"/>
              </a:rPr>
              <a:t>consultez</a:t>
            </a:r>
            <a:r>
              <a:rPr lang="en-US" i="1" dirty="0">
                <a:ea typeface="Calibri"/>
                <a:cs typeface="Calibri"/>
              </a:rPr>
              <a:t> le </a:t>
            </a:r>
            <a:r>
              <a:rPr lang="en-US" i="1" dirty="0" err="1">
                <a:ea typeface="Calibri"/>
                <a:cs typeface="Calibri"/>
              </a:rPr>
              <a:t>Mieux</a:t>
            </a:r>
            <a:r>
              <a:rPr lang="en-US" i="1" dirty="0">
                <a:ea typeface="Calibri"/>
                <a:cs typeface="Calibri"/>
              </a:rPr>
              <a:t> vivre aux pages 262-263. </a:t>
            </a:r>
            <a:r>
              <a:rPr lang="en-US" dirty="0">
                <a:ea typeface="Calibri" panose="020F0502020204030204"/>
                <a:cs typeface="Calibri" panose="020F0502020204030204"/>
              </a:rPr>
              <a:t> </a:t>
            </a:r>
            <a:endParaRPr lang="en-US" i="1" dirty="0">
              <a:solidFill>
                <a:srgbClr val="444444"/>
              </a:solidFill>
              <a:ea typeface="Calibri" panose="020F0502020204030204"/>
              <a:cs typeface="Calibri" panose="020F0502020204030204"/>
            </a:endParaRPr>
          </a:p>
          <a:p>
            <a:r>
              <a:rPr lang="en-US" i="1" dirty="0"/>
              <a:t>La </a:t>
            </a:r>
            <a:r>
              <a:rPr lang="en-US" i="1" dirty="0" err="1"/>
              <a:t>dépression</a:t>
            </a:r>
            <a:r>
              <a:rPr lang="en-US" i="1" dirty="0"/>
              <a:t> se </a:t>
            </a:r>
            <a:r>
              <a:rPr lang="en-US" i="1" dirty="0" err="1"/>
              <a:t>traîte</a:t>
            </a:r>
            <a:r>
              <a:rPr lang="en-US" i="1" dirty="0"/>
              <a:t> et se </a:t>
            </a:r>
            <a:r>
              <a:rPr lang="en-US" i="1" dirty="0" err="1"/>
              <a:t>guérit</a:t>
            </a:r>
            <a:r>
              <a:rPr lang="en-US" i="1" dirty="0"/>
              <a:t>. Si, </a:t>
            </a:r>
            <a:r>
              <a:rPr lang="en-US" i="1" dirty="0" err="1"/>
              <a:t>presque</a:t>
            </a:r>
            <a:r>
              <a:rPr lang="en-US" i="1" dirty="0"/>
              <a:t> </a:t>
            </a:r>
            <a:r>
              <a:rPr lang="en-US" i="1" dirty="0" err="1"/>
              <a:t>tous</a:t>
            </a:r>
            <a:r>
              <a:rPr lang="en-US" i="1" dirty="0"/>
              <a:t> les </a:t>
            </a:r>
            <a:r>
              <a:rPr lang="en-US" i="1" dirty="0" err="1"/>
              <a:t>jours</a:t>
            </a:r>
            <a:r>
              <a:rPr lang="en-US" i="1" dirty="0"/>
              <a:t> </a:t>
            </a:r>
            <a:r>
              <a:rPr lang="en-US" i="1" dirty="0" err="1"/>
              <a:t>depuis</a:t>
            </a:r>
            <a:r>
              <a:rPr lang="en-US" i="1" dirty="0"/>
              <a:t> plus de deux </a:t>
            </a:r>
            <a:r>
              <a:rPr lang="en-US" i="1" dirty="0" err="1"/>
              <a:t>semaines</a:t>
            </a:r>
            <a:r>
              <a:rPr lang="en-US" i="1" dirty="0"/>
              <a:t>, </a:t>
            </a:r>
            <a:r>
              <a:rPr lang="en-US" i="1" dirty="0" err="1"/>
              <a:t>vous</a:t>
            </a:r>
            <a:r>
              <a:rPr lang="en-US" i="1" dirty="0"/>
              <a:t> </a:t>
            </a:r>
            <a:r>
              <a:rPr lang="en-US" i="1" dirty="0" err="1"/>
              <a:t>vous</a:t>
            </a:r>
            <a:r>
              <a:rPr lang="en-US" i="1" dirty="0"/>
              <a:t> </a:t>
            </a:r>
            <a:r>
              <a:rPr lang="en-US" i="1" dirty="0" err="1"/>
              <a:t>sentez</a:t>
            </a:r>
            <a:r>
              <a:rPr lang="en-US" i="1" dirty="0"/>
              <a:t> </a:t>
            </a:r>
            <a:r>
              <a:rPr lang="en-US" i="1" dirty="0" err="1"/>
              <a:t>d’humeur</a:t>
            </a:r>
            <a:r>
              <a:rPr lang="en-US" i="1" dirty="0"/>
              <a:t> triste </a:t>
            </a:r>
            <a:r>
              <a:rPr lang="en-US" i="1" dirty="0" err="1"/>
              <a:t>ou</a:t>
            </a:r>
            <a:r>
              <a:rPr lang="en-US" i="1" dirty="0"/>
              <a:t> irritable, </a:t>
            </a:r>
            <a:r>
              <a:rPr lang="en-US" i="1" dirty="0" err="1"/>
              <a:t>si</a:t>
            </a:r>
            <a:r>
              <a:rPr lang="en-US" i="1" dirty="0"/>
              <a:t> </a:t>
            </a:r>
            <a:r>
              <a:rPr lang="en-US" i="1" dirty="0" err="1"/>
              <a:t>vous</a:t>
            </a:r>
            <a:r>
              <a:rPr lang="en-US" i="1" dirty="0"/>
              <a:t> </a:t>
            </a:r>
            <a:r>
              <a:rPr lang="en-US" i="1" dirty="0" err="1"/>
              <a:t>avez</a:t>
            </a:r>
            <a:r>
              <a:rPr lang="en-US" i="1" dirty="0"/>
              <a:t> </a:t>
            </a:r>
            <a:r>
              <a:rPr lang="en-US" i="1" dirty="0" err="1"/>
              <a:t>moins</a:t>
            </a:r>
            <a:r>
              <a:rPr lang="en-US" i="1" dirty="0"/>
              <a:t> </a:t>
            </a:r>
            <a:r>
              <a:rPr lang="en-US" i="1" dirty="0" err="1"/>
              <a:t>d’intérêt</a:t>
            </a:r>
            <a:r>
              <a:rPr lang="en-US" i="1" dirty="0"/>
              <a:t> </a:t>
            </a:r>
            <a:r>
              <a:rPr lang="en-US" i="1" dirty="0" err="1"/>
              <a:t>ou</a:t>
            </a:r>
            <a:r>
              <a:rPr lang="en-US" i="1" dirty="0"/>
              <a:t> de plaisir dans </a:t>
            </a:r>
            <a:r>
              <a:rPr lang="en-US" i="1" dirty="0" err="1"/>
              <a:t>vos</a:t>
            </a:r>
            <a:r>
              <a:rPr lang="en-US" i="1" dirty="0"/>
              <a:t> </a:t>
            </a:r>
            <a:r>
              <a:rPr lang="en-US" i="1" dirty="0" err="1"/>
              <a:t>activités</a:t>
            </a:r>
            <a:r>
              <a:rPr lang="en-US" i="1" dirty="0"/>
              <a:t> </a:t>
            </a:r>
            <a:r>
              <a:rPr lang="en-US" i="1" dirty="0" err="1"/>
              <a:t>quotidiennes</a:t>
            </a:r>
            <a:r>
              <a:rPr lang="en-US" i="1" dirty="0"/>
              <a:t> </a:t>
            </a:r>
            <a:r>
              <a:rPr lang="en-US" i="1" dirty="0" err="1"/>
              <a:t>ou</a:t>
            </a:r>
            <a:r>
              <a:rPr lang="en-US" i="1" dirty="0"/>
              <a:t> </a:t>
            </a:r>
            <a:r>
              <a:rPr lang="en-US" i="1" dirty="0" err="1"/>
              <a:t>si</a:t>
            </a:r>
            <a:r>
              <a:rPr lang="en-US" i="1" dirty="0"/>
              <a:t> </a:t>
            </a:r>
            <a:r>
              <a:rPr lang="en-US" i="1" dirty="0" err="1"/>
              <a:t>vous</a:t>
            </a:r>
            <a:r>
              <a:rPr lang="en-US" i="1" dirty="0"/>
              <a:t> </a:t>
            </a:r>
            <a:r>
              <a:rPr lang="en-US" i="1" dirty="0" err="1"/>
              <a:t>ou</a:t>
            </a:r>
            <a:r>
              <a:rPr lang="en-US" i="1" dirty="0"/>
              <a:t> </a:t>
            </a:r>
            <a:r>
              <a:rPr lang="en-US" i="1" dirty="0" err="1"/>
              <a:t>vos</a:t>
            </a:r>
            <a:r>
              <a:rPr lang="en-US" i="1" dirty="0"/>
              <a:t> </a:t>
            </a:r>
            <a:r>
              <a:rPr lang="en-US" i="1" dirty="0" err="1"/>
              <a:t>proches</a:t>
            </a:r>
            <a:r>
              <a:rPr lang="en-US" i="1" dirty="0"/>
              <a:t> </a:t>
            </a:r>
            <a:r>
              <a:rPr lang="en-US" i="1" dirty="0" err="1"/>
              <a:t>êtes</a:t>
            </a:r>
            <a:r>
              <a:rPr lang="en-US" i="1" dirty="0"/>
              <a:t> </a:t>
            </a:r>
            <a:r>
              <a:rPr lang="en-US" i="1" dirty="0" err="1"/>
              <a:t>inquiets</a:t>
            </a:r>
            <a:r>
              <a:rPr lang="en-US" i="1" dirty="0"/>
              <a:t>, </a:t>
            </a:r>
            <a:r>
              <a:rPr lang="en-US" i="1" dirty="0" err="1"/>
              <a:t>discutez-en</a:t>
            </a:r>
            <a:r>
              <a:rPr lang="en-US" i="1" dirty="0"/>
              <a:t> avec le </a:t>
            </a:r>
            <a:r>
              <a:rPr lang="en-US" i="1" dirty="0" err="1"/>
              <a:t>professionnel</a:t>
            </a:r>
            <a:r>
              <a:rPr lang="en-US" i="1" dirty="0"/>
              <a:t> qui suit </a:t>
            </a:r>
            <a:r>
              <a:rPr lang="en-US" i="1" dirty="0" err="1"/>
              <a:t>votre</a:t>
            </a:r>
            <a:r>
              <a:rPr lang="en-US" i="1" dirty="0"/>
              <a:t> </a:t>
            </a:r>
            <a:r>
              <a:rPr lang="en-US" i="1" dirty="0" err="1"/>
              <a:t>grossesse</a:t>
            </a:r>
            <a:r>
              <a:rPr lang="en-US" i="1" dirty="0"/>
              <a:t>.</a:t>
            </a:r>
            <a:endParaRPr lang="en-US" i="1" dirty="0">
              <a:ea typeface="Calibri"/>
              <a:cs typeface="Calibri"/>
            </a:endParaRPr>
          </a:p>
          <a:p>
            <a:endParaRPr lang="en-US" i="1" dirty="0"/>
          </a:p>
          <a:p>
            <a:r>
              <a:rPr lang="fr-CA" b="1" dirty="0"/>
              <a:t>Notes pour la personne animatrice</a:t>
            </a:r>
          </a:p>
          <a:p>
            <a:r>
              <a:rPr lang="fr-CA" dirty="0"/>
              <a:t>Symptômes dépressifs chez la femme </a:t>
            </a:r>
          </a:p>
          <a:p>
            <a:pPr marL="171450" indent="-171450">
              <a:buFont typeface="Arial"/>
              <a:buChar char="•"/>
            </a:pPr>
            <a:r>
              <a:rPr lang="fr-CA" dirty="0"/>
              <a:t>Humeur triste ou irritable </a:t>
            </a:r>
          </a:p>
          <a:p>
            <a:pPr marL="171450" indent="-171450">
              <a:buFont typeface="Arial"/>
              <a:buChar char="•"/>
            </a:pPr>
            <a:r>
              <a:rPr lang="fr-CA" dirty="0"/>
              <a:t>Modification de l’appétit </a:t>
            </a:r>
          </a:p>
          <a:p>
            <a:pPr marL="171450" indent="-171450">
              <a:buFont typeface="Arial"/>
              <a:buChar char="•"/>
            </a:pPr>
            <a:r>
              <a:rPr lang="fr-CA" dirty="0"/>
              <a:t>Perte d’intérêt pour les activités ou de plaisir pendant celles-ci </a:t>
            </a:r>
          </a:p>
          <a:p>
            <a:pPr marL="171450" indent="-171450">
              <a:buFont typeface="Arial"/>
              <a:buChar char="•"/>
            </a:pPr>
            <a:r>
              <a:rPr lang="fr-CA" dirty="0"/>
              <a:t>Fatigue ou perte d’énergie </a:t>
            </a:r>
          </a:p>
          <a:p>
            <a:pPr marL="171450" indent="-171450">
              <a:buFont typeface="Arial"/>
              <a:buChar char="•"/>
            </a:pPr>
            <a:r>
              <a:rPr lang="fr-CA" dirty="0"/>
              <a:t>Insomnie ou hypersomnie </a:t>
            </a:r>
          </a:p>
          <a:p>
            <a:pPr marL="171450" indent="-171450">
              <a:buFont typeface="Arial"/>
              <a:buChar char="•"/>
            </a:pPr>
            <a:r>
              <a:rPr lang="fr-CA" dirty="0"/>
              <a:t>Sentiment de dévalorisation, de culpabilité, de honte ou de désespoir </a:t>
            </a:r>
          </a:p>
          <a:p>
            <a:pPr marL="171450" indent="-171450">
              <a:buFont typeface="Arial"/>
              <a:buChar char="•"/>
            </a:pPr>
            <a:r>
              <a:rPr lang="fr-CA" dirty="0"/>
              <a:t>Difficulté de concentration et à prendre des décisions </a:t>
            </a:r>
          </a:p>
          <a:p>
            <a:pPr marL="171450" indent="-171450">
              <a:buFont typeface="Arial"/>
              <a:buChar char="•"/>
            </a:pPr>
            <a:endParaRPr lang="fr-CA" dirty="0">
              <a:ea typeface="Calibri" panose="020F0502020204030204"/>
              <a:cs typeface="Calibri" panose="020F0502020204030204"/>
            </a:endParaRPr>
          </a:p>
          <a:p>
            <a:r>
              <a:rPr lang="fr-CA" dirty="0"/>
              <a:t>Symptômes dépressifs chez l’homme </a:t>
            </a:r>
          </a:p>
          <a:p>
            <a:pPr marL="171450" indent="-171450">
              <a:buFont typeface="Arial"/>
              <a:buChar char="•"/>
            </a:pPr>
            <a:r>
              <a:rPr lang="fr-CA" dirty="0"/>
              <a:t>Saute d’humeur </a:t>
            </a:r>
          </a:p>
          <a:p>
            <a:pPr marL="171450" indent="-171450">
              <a:buFont typeface="Arial"/>
              <a:buChar char="•"/>
            </a:pPr>
            <a:r>
              <a:rPr lang="fr-CA" dirty="0"/>
              <a:t>Crises de colère ou de rage </a:t>
            </a:r>
          </a:p>
          <a:p>
            <a:pPr marL="171450" indent="-171450">
              <a:buFont typeface="Arial"/>
              <a:buChar char="•"/>
            </a:pPr>
            <a:r>
              <a:rPr lang="fr-CA" dirty="0"/>
              <a:t>Irritabilité ou agressivité </a:t>
            </a:r>
            <a:endParaRPr lang="fr-CA" dirty="0">
              <a:ea typeface="Calibri" panose="020F0502020204030204"/>
              <a:cs typeface="Calibri" panose="020F0502020204030204"/>
            </a:endParaRPr>
          </a:p>
          <a:p>
            <a:pPr marL="171450" indent="-171450">
              <a:buFont typeface="Arial"/>
              <a:buChar char="•"/>
            </a:pPr>
            <a:r>
              <a:rPr lang="fr-CA" dirty="0"/>
              <a:t>Symptômes physiques (fatigue, maux de ventre, maux de tête, indigestion, difficulté à respirer, insomnie) </a:t>
            </a:r>
          </a:p>
          <a:p>
            <a:pPr marL="171450" indent="-171450">
              <a:buFont typeface="Arial"/>
              <a:buChar char="•"/>
            </a:pPr>
            <a:r>
              <a:rPr lang="fr-CA" dirty="0"/>
              <a:t>Consommation excessive de drogue ou d’alcool </a:t>
            </a:r>
          </a:p>
          <a:p>
            <a:pPr marL="171450" indent="-171450">
              <a:buFont typeface="Arial"/>
              <a:buChar char="•"/>
            </a:pPr>
            <a:r>
              <a:rPr lang="fr-CA" dirty="0"/>
              <a:t>Comportements hyperactifs (se réfugie dans le travail, le sport ou autre de façon intense)</a:t>
            </a:r>
          </a:p>
          <a:p>
            <a:endParaRPr lang="fr-CA" i="1" dirty="0">
              <a:ea typeface="Calibri" panose="020F0502020204030204"/>
              <a:cs typeface="Calibri" panose="020F0502020204030204"/>
            </a:endParaRPr>
          </a:p>
          <a:p>
            <a:r>
              <a:rPr lang="fr-FR" dirty="0">
                <a:solidFill>
                  <a:srgbClr val="262626"/>
                </a:solidFill>
              </a:rPr>
              <a:t>Source :</a:t>
            </a:r>
            <a:r>
              <a:rPr lang="fr-FR" b="1" dirty="0">
                <a:solidFill>
                  <a:srgbClr val="262626"/>
                </a:solidFill>
              </a:rPr>
              <a:t> </a:t>
            </a:r>
            <a:r>
              <a:rPr lang="fr-FR" dirty="0">
                <a:solidFill>
                  <a:srgbClr val="262626"/>
                </a:solidFill>
              </a:rPr>
              <a:t>Samson, V., Bédard, É., Garcia </a:t>
            </a:r>
            <a:r>
              <a:rPr lang="fr-FR" dirty="0" err="1">
                <a:solidFill>
                  <a:srgbClr val="262626"/>
                </a:solidFill>
              </a:rPr>
              <a:t>Becerra</a:t>
            </a:r>
            <a:r>
              <a:rPr lang="fr-FR" dirty="0">
                <a:solidFill>
                  <a:srgbClr val="262626"/>
                </a:solidFill>
              </a:rPr>
              <a:t>, C., Béland, J., &amp; Landry, D.</a:t>
            </a:r>
            <a:r>
              <a:rPr lang="fr-FR" b="1" dirty="0">
                <a:solidFill>
                  <a:srgbClr val="262626"/>
                </a:solidFill>
              </a:rPr>
              <a:t> </a:t>
            </a:r>
            <a:r>
              <a:rPr lang="fr-FR" dirty="0">
                <a:solidFill>
                  <a:srgbClr val="262626"/>
                </a:solidFill>
              </a:rPr>
              <a:t>(2022, janvier). </a:t>
            </a:r>
            <a:r>
              <a:rPr lang="fr-FR" i="1" dirty="0">
                <a:solidFill>
                  <a:srgbClr val="262626"/>
                </a:solidFill>
              </a:rPr>
              <a:t>Le bien‑être en période périnatale</a:t>
            </a:r>
            <a:r>
              <a:rPr lang="fr-FR" dirty="0">
                <a:solidFill>
                  <a:srgbClr val="262626"/>
                </a:solidFill>
              </a:rPr>
              <a:t> [Trousse de soutien]. CHU Sainte‑Justine</a:t>
            </a:r>
            <a:r>
              <a:rPr lang="fr-CA" dirty="0">
                <a:solidFill>
                  <a:srgbClr val="000000"/>
                </a:solidFill>
              </a:rPr>
              <a:t>.</a:t>
            </a:r>
            <a:r>
              <a:rPr lang="fr-CA" dirty="0"/>
              <a:t> </a:t>
            </a:r>
            <a:r>
              <a:rPr lang="fr-CA" dirty="0">
                <a:hlinkClick r:id="rId3"/>
              </a:rPr>
              <a:t>https ://www.chusj.org/CORPO/files/d0/d042cf9a-0c7b-4bae-ab77-ac024e73094b.pdf</a:t>
            </a:r>
            <a:r>
              <a:rPr lang="fr-CA" dirty="0"/>
              <a:t> </a:t>
            </a:r>
            <a:r>
              <a:rPr lang="fr-CA" i="1" dirty="0"/>
              <a:t>(p. 8)</a:t>
            </a:r>
            <a:endParaRPr lang="fr-CA" dirty="0">
              <a:ea typeface="Calibri" panose="020F0502020204030204"/>
              <a:cs typeface="Calibri" panose="020F0502020204030204"/>
            </a:endParaRPr>
          </a:p>
          <a:p>
            <a:endParaRPr lang="en-ca" dirty="0"/>
          </a:p>
        </p:txBody>
      </p:sp>
      <p:sp>
        <p:nvSpPr>
          <p:cNvPr id="4" name="Espace réservé du numéro de diapositive 3">
            <a:extLst>
              <a:ext uri="{FF2B5EF4-FFF2-40B4-BE49-F238E27FC236}">
                <a16:creationId xmlns:a16="http://schemas.microsoft.com/office/drawing/2014/main" id="{BCF2A42C-170F-490F-4817-10457A6419FA}"/>
              </a:ext>
            </a:extLst>
          </p:cNvPr>
          <p:cNvSpPr>
            <a:spLocks noGrp="1"/>
          </p:cNvSpPr>
          <p:nvPr>
            <p:ph type="sldNum" sz="quarter" idx="5"/>
          </p:nvPr>
        </p:nvSpPr>
        <p:spPr/>
        <p:txBody>
          <a:bodyPr/>
          <a:lstStyle/>
          <a:p>
            <a:pPr algn="l" rtl="0"/>
            <a:fld id="{9FC41C64-3B65-4897-8D3B-3B1D0179E22D}" type="slidenum">
              <a:rPr/>
              <a:t>22</a:t>
            </a:fld>
            <a:endParaRPr lang="en-ca"/>
          </a:p>
        </p:txBody>
      </p:sp>
    </p:spTree>
    <p:extLst>
      <p:ext uri="{BB962C8B-B14F-4D97-AF65-F5344CB8AC3E}">
        <p14:creationId xmlns:p14="http://schemas.microsoft.com/office/powerpoint/2010/main" val="52949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r>
              <a:rPr lang="fr-CA" b="1" dirty="0"/>
              <a:t>Animation</a:t>
            </a:r>
            <a:endParaRPr lang="fr-FR" dirty="0"/>
          </a:p>
          <a:p>
            <a:r>
              <a:rPr lang="en-US" i="1" dirty="0">
                <a:ea typeface="Calibri"/>
                <a:cs typeface="Calibri"/>
              </a:rPr>
              <a:t>De 1 à 3 </a:t>
            </a:r>
            <a:r>
              <a:rPr lang="en-US" i="1" dirty="0" err="1">
                <a:ea typeface="Calibri"/>
                <a:cs typeface="Calibri"/>
              </a:rPr>
              <a:t>personnes</a:t>
            </a:r>
            <a:r>
              <a:rPr lang="en-US" i="1" dirty="0">
                <a:ea typeface="Calibri"/>
                <a:cs typeface="Calibri"/>
              </a:rPr>
              <a:t> sur 10 </a:t>
            </a:r>
            <a:r>
              <a:rPr lang="en-US" i="1" dirty="0" err="1">
                <a:ea typeface="Calibri"/>
                <a:cs typeface="Calibri"/>
              </a:rPr>
              <a:t>vont</a:t>
            </a:r>
            <a:r>
              <a:rPr lang="en-US" i="1" dirty="0">
                <a:ea typeface="Calibri"/>
                <a:cs typeface="Calibri"/>
              </a:rPr>
              <a:t> vivre des </a:t>
            </a:r>
            <a:r>
              <a:rPr lang="en-US" i="1" dirty="0" err="1">
                <a:ea typeface="Calibri"/>
                <a:cs typeface="Calibri"/>
              </a:rPr>
              <a:t>symptômes</a:t>
            </a:r>
            <a:r>
              <a:rPr lang="en-US" i="1" dirty="0">
                <a:ea typeface="Calibri"/>
                <a:cs typeface="Calibri"/>
              </a:rPr>
              <a:t> </a:t>
            </a:r>
            <a:r>
              <a:rPr lang="en-US" i="1" dirty="0" err="1">
                <a:ea typeface="Calibri"/>
                <a:cs typeface="Calibri"/>
              </a:rPr>
              <a:t>dépressifs</a:t>
            </a:r>
            <a:r>
              <a:rPr lang="en-US" i="1" dirty="0">
                <a:ea typeface="Calibri"/>
                <a:cs typeface="Calibri"/>
              </a:rPr>
              <a:t> </a:t>
            </a:r>
            <a:r>
              <a:rPr lang="en-US" i="1" dirty="0" err="1">
                <a:ea typeface="Calibri"/>
                <a:cs typeface="Calibri"/>
              </a:rPr>
              <a:t>ou</a:t>
            </a:r>
            <a:r>
              <a:rPr lang="en-US" i="1" dirty="0">
                <a:ea typeface="Calibri"/>
                <a:cs typeface="Calibri"/>
              </a:rPr>
              <a:t> </a:t>
            </a:r>
            <a:r>
              <a:rPr lang="en-US" i="1" dirty="0" err="1">
                <a:ea typeface="Calibri"/>
                <a:cs typeface="Calibri"/>
              </a:rPr>
              <a:t>anxieux</a:t>
            </a:r>
            <a:r>
              <a:rPr lang="en-US" i="1" dirty="0">
                <a:ea typeface="Calibri"/>
                <a:cs typeface="Calibri"/>
              </a:rPr>
              <a:t> </a:t>
            </a:r>
            <a:r>
              <a:rPr lang="en-US" i="1" dirty="0" err="1">
                <a:ea typeface="Calibri"/>
                <a:cs typeface="Calibri"/>
              </a:rPr>
              <a:t>durant</a:t>
            </a:r>
            <a:r>
              <a:rPr lang="en-US" i="1" dirty="0">
                <a:ea typeface="Calibri"/>
                <a:cs typeface="Calibri"/>
              </a:rPr>
              <a:t> la </a:t>
            </a:r>
            <a:r>
              <a:rPr lang="en-US" i="1" dirty="0" err="1">
                <a:ea typeface="Calibri"/>
                <a:cs typeface="Calibri"/>
              </a:rPr>
              <a:t>grossesse</a:t>
            </a:r>
            <a:r>
              <a:rPr lang="en-US" i="1" dirty="0">
                <a:ea typeface="Calibri"/>
                <a:cs typeface="Calibri"/>
              </a:rPr>
              <a:t> </a:t>
            </a:r>
            <a:r>
              <a:rPr lang="en-US" i="1" dirty="0" err="1">
                <a:ea typeface="Calibri"/>
                <a:cs typeface="Calibri"/>
              </a:rPr>
              <a:t>ou</a:t>
            </a:r>
            <a:r>
              <a:rPr lang="en-US" i="1" dirty="0">
                <a:ea typeface="Calibri"/>
                <a:cs typeface="Calibri"/>
              </a:rPr>
              <a:t> après la naissance du </a:t>
            </a:r>
            <a:r>
              <a:rPr lang="en-US" i="1" dirty="0" err="1">
                <a:ea typeface="Calibri"/>
                <a:cs typeface="Calibri"/>
              </a:rPr>
              <a:t>bébé</a:t>
            </a:r>
            <a:r>
              <a:rPr lang="en-US" i="1" dirty="0">
                <a:ea typeface="Calibri"/>
                <a:cs typeface="Calibri"/>
              </a:rPr>
              <a:t>. </a:t>
            </a:r>
            <a:r>
              <a:rPr lang="en-US" i="1" dirty="0" err="1">
                <a:ea typeface="Calibri"/>
                <a:cs typeface="Calibri"/>
              </a:rPr>
              <a:t>Ça</a:t>
            </a:r>
            <a:r>
              <a:rPr lang="en-US" i="1" dirty="0">
                <a:ea typeface="Calibri"/>
                <a:cs typeface="Calibri"/>
              </a:rPr>
              <a:t> </a:t>
            </a:r>
            <a:r>
              <a:rPr lang="en-US" i="1" dirty="0" err="1">
                <a:ea typeface="Calibri"/>
                <a:cs typeface="Calibri"/>
              </a:rPr>
              <a:t>peut</a:t>
            </a:r>
            <a:r>
              <a:rPr lang="en-US" i="1" dirty="0">
                <a:ea typeface="Calibri"/>
                <a:cs typeface="Calibri"/>
              </a:rPr>
              <a:t> arriver à tout le monde, aux hommes </a:t>
            </a:r>
            <a:r>
              <a:rPr lang="en-US" i="1" dirty="0" err="1">
                <a:ea typeface="Calibri"/>
                <a:cs typeface="Calibri"/>
              </a:rPr>
              <a:t>comme</a:t>
            </a:r>
            <a:r>
              <a:rPr lang="en-US" i="1" dirty="0">
                <a:ea typeface="Calibri"/>
                <a:cs typeface="Calibri"/>
              </a:rPr>
              <a:t> aux femmes. Il </a:t>
            </a:r>
            <a:r>
              <a:rPr lang="en-US" i="1" dirty="0" err="1">
                <a:ea typeface="Calibri"/>
                <a:cs typeface="Calibri"/>
              </a:rPr>
              <a:t>n'y</a:t>
            </a:r>
            <a:r>
              <a:rPr lang="en-US" i="1" dirty="0">
                <a:ea typeface="Calibri"/>
                <a:cs typeface="Calibri"/>
              </a:rPr>
              <a:t> a pas de </a:t>
            </a:r>
            <a:r>
              <a:rPr lang="en-US" i="1" dirty="0" err="1">
                <a:ea typeface="Calibri"/>
                <a:cs typeface="Calibri"/>
              </a:rPr>
              <a:t>honte</a:t>
            </a:r>
            <a:r>
              <a:rPr lang="en-US" i="1" dirty="0">
                <a:ea typeface="Calibri"/>
                <a:cs typeface="Calibri"/>
              </a:rPr>
              <a:t> à </a:t>
            </a:r>
            <a:r>
              <a:rPr lang="en-US" i="1" dirty="0" err="1">
                <a:ea typeface="Calibri"/>
                <a:cs typeface="Calibri"/>
              </a:rPr>
              <a:t>avoir</a:t>
            </a:r>
            <a:r>
              <a:rPr lang="en-US" i="1" dirty="0">
                <a:ea typeface="Calibri"/>
                <a:cs typeface="Calibri"/>
              </a:rPr>
              <a:t>. Si </a:t>
            </a:r>
            <a:r>
              <a:rPr lang="en-US" i="1" dirty="0" err="1">
                <a:ea typeface="Calibri"/>
                <a:cs typeface="Calibri"/>
              </a:rPr>
              <a:t>vous</a:t>
            </a:r>
            <a:r>
              <a:rPr lang="en-US" i="1" dirty="0">
                <a:ea typeface="Calibri"/>
                <a:cs typeface="Calibri"/>
              </a:rPr>
              <a:t> </a:t>
            </a:r>
            <a:r>
              <a:rPr lang="en-US" i="1" dirty="0" err="1">
                <a:ea typeface="Calibri"/>
                <a:cs typeface="Calibri"/>
              </a:rPr>
              <a:t>sentez</a:t>
            </a:r>
            <a:r>
              <a:rPr lang="en-US" i="1" dirty="0">
                <a:ea typeface="Calibri"/>
                <a:cs typeface="Calibri"/>
              </a:rPr>
              <a:t> que </a:t>
            </a:r>
            <a:r>
              <a:rPr lang="en-US" i="1" dirty="0" err="1">
                <a:ea typeface="Calibri"/>
                <a:cs typeface="Calibri"/>
              </a:rPr>
              <a:t>ça</a:t>
            </a:r>
            <a:r>
              <a:rPr lang="en-US" i="1" dirty="0">
                <a:ea typeface="Calibri"/>
                <a:cs typeface="Calibri"/>
              </a:rPr>
              <a:t> </a:t>
            </a:r>
            <a:r>
              <a:rPr lang="en-US" i="1" dirty="0" err="1">
                <a:ea typeface="Calibri"/>
                <a:cs typeface="Calibri"/>
              </a:rPr>
              <a:t>va</a:t>
            </a:r>
            <a:r>
              <a:rPr lang="en-US" i="1" dirty="0">
                <a:ea typeface="Calibri"/>
                <a:cs typeface="Calibri"/>
              </a:rPr>
              <a:t> mal, </a:t>
            </a:r>
            <a:r>
              <a:rPr lang="en-US" i="1" dirty="0" err="1">
                <a:ea typeface="Calibri"/>
                <a:cs typeface="Calibri"/>
              </a:rPr>
              <a:t>n'hésitez</a:t>
            </a:r>
            <a:r>
              <a:rPr lang="en-US" i="1" dirty="0">
                <a:ea typeface="Calibri"/>
                <a:cs typeface="Calibri"/>
              </a:rPr>
              <a:t> pas à </a:t>
            </a:r>
            <a:r>
              <a:rPr lang="en-US" i="1" dirty="0" err="1">
                <a:ea typeface="Calibri"/>
                <a:cs typeface="Calibri"/>
              </a:rPr>
              <a:t>en</a:t>
            </a:r>
            <a:r>
              <a:rPr lang="en-US" i="1" dirty="0">
                <a:ea typeface="Calibri"/>
                <a:cs typeface="Calibri"/>
              </a:rPr>
              <a:t> </a:t>
            </a:r>
            <a:r>
              <a:rPr lang="en-US" i="1" dirty="0" err="1">
                <a:ea typeface="Calibri"/>
                <a:cs typeface="Calibri"/>
              </a:rPr>
              <a:t>parler</a:t>
            </a:r>
            <a:r>
              <a:rPr lang="en-US" i="1" dirty="0">
                <a:ea typeface="Calibri"/>
                <a:cs typeface="Calibri"/>
              </a:rPr>
              <a:t> à un </a:t>
            </a:r>
            <a:r>
              <a:rPr lang="en-US" i="1" dirty="0" err="1">
                <a:ea typeface="Calibri"/>
                <a:cs typeface="Calibri"/>
              </a:rPr>
              <a:t>proche</a:t>
            </a:r>
            <a:r>
              <a:rPr lang="en-US" i="1" dirty="0">
                <a:ea typeface="Calibri"/>
                <a:cs typeface="Calibri"/>
              </a:rPr>
              <a:t> </a:t>
            </a:r>
            <a:r>
              <a:rPr lang="en-US" i="1" dirty="0" err="1">
                <a:ea typeface="Calibri"/>
                <a:cs typeface="Calibri"/>
              </a:rPr>
              <a:t>ou</a:t>
            </a:r>
            <a:r>
              <a:rPr lang="en-US" i="1" dirty="0">
                <a:ea typeface="Calibri"/>
                <a:cs typeface="Calibri"/>
              </a:rPr>
              <a:t> à </a:t>
            </a:r>
            <a:r>
              <a:rPr lang="en-US" i="1" dirty="0" err="1">
                <a:ea typeface="Calibri"/>
                <a:cs typeface="Calibri"/>
              </a:rPr>
              <a:t>votre</a:t>
            </a:r>
            <a:r>
              <a:rPr lang="en-US" i="1" dirty="0">
                <a:ea typeface="Calibri"/>
                <a:cs typeface="Calibri"/>
              </a:rPr>
              <a:t> </a:t>
            </a:r>
            <a:r>
              <a:rPr lang="en-US" i="1" dirty="0" err="1">
                <a:ea typeface="Calibri"/>
                <a:cs typeface="Calibri"/>
              </a:rPr>
              <a:t>professionnel</a:t>
            </a:r>
            <a:r>
              <a:rPr lang="en-US" i="1" dirty="0">
                <a:ea typeface="Calibri"/>
                <a:cs typeface="Calibri"/>
              </a:rPr>
              <a:t> de la santé. </a:t>
            </a:r>
            <a:endParaRPr lang="en-US" dirty="0">
              <a:ea typeface="Calibri"/>
              <a:cs typeface="Calibri"/>
            </a:endParaRPr>
          </a:p>
          <a:p>
            <a:endParaRPr lang="en-ca" dirty="0"/>
          </a:p>
        </p:txBody>
      </p:sp>
      <p:sp>
        <p:nvSpPr>
          <p:cNvPr id="4" name="Espace réservé du numéro de diapositive 3"/>
          <p:cNvSpPr>
            <a:spLocks noGrp="1"/>
          </p:cNvSpPr>
          <p:nvPr>
            <p:ph type="sldNum" sz="quarter" idx="5"/>
          </p:nvPr>
        </p:nvSpPr>
        <p:spPr/>
        <p:txBody>
          <a:bodyPr/>
          <a:lstStyle/>
          <a:p>
            <a:pPr algn="l" rtl="0"/>
            <a:fld id="{9FC41C64-3B65-4897-8D3B-3B1D0179E22D}" type="slidenum">
              <a:rPr/>
              <a:t>23</a:t>
            </a:fld>
            <a:endParaRPr lang="en-ca"/>
          </a:p>
        </p:txBody>
      </p:sp>
    </p:spTree>
    <p:extLst>
      <p:ext uri="{BB962C8B-B14F-4D97-AF65-F5344CB8AC3E}">
        <p14:creationId xmlns:p14="http://schemas.microsoft.com/office/powerpoint/2010/main" val="34409729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22148-D091-9666-6C78-39E57116F87B}"/>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1E47F14F-A2E5-69FE-3999-95555C71F4D6}"/>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5268F131-404D-F43A-4366-D7C41CA20A32}"/>
              </a:ext>
            </a:extLst>
          </p:cNvPr>
          <p:cNvSpPr>
            <a:spLocks noGrp="1"/>
          </p:cNvSpPr>
          <p:nvPr>
            <p:ph type="body" idx="1"/>
          </p:nvPr>
        </p:nvSpPr>
        <p:spPr/>
        <p:txBody>
          <a:bodyPr/>
          <a:lstStyle/>
          <a:p>
            <a:r>
              <a:rPr lang="fr-CA" b="1" dirty="0"/>
              <a:t>Animation</a:t>
            </a:r>
            <a:endParaRPr lang="fr-FR" dirty="0"/>
          </a:p>
          <a:p>
            <a:r>
              <a:rPr lang="fr-CA" i="1" dirty="0"/>
              <a:t>Comme nous venons de le voir le stress, l’anxiété et la tristesse peuvent faire partie de cette période. Certaines personnes ressentent de légers symptômes, tandis que d’autres peuvent vivre des difficultés plus importantes. Par exemple, on peut se sentir dépassé, irritable, pleurer plus souvent, ou avoir du mal à dormir, même sans souffrir de dépression ou d’un trouble anxieux reconnu. Le contexte de la parentalité, les attentes, les changements hormonaux, le manque de sommeil et les responsabilités accrues peuvent tous y contribuer.</a:t>
            </a:r>
            <a:endParaRPr lang="fr-FR" i="1" dirty="0">
              <a:ea typeface="Calibri"/>
              <a:cs typeface="Calibri"/>
            </a:endParaRPr>
          </a:p>
          <a:p>
            <a:endParaRPr lang="fr-CA" i="1" dirty="0">
              <a:ea typeface="Calibri"/>
              <a:cs typeface="Calibri"/>
            </a:endParaRPr>
          </a:p>
          <a:p>
            <a:r>
              <a:rPr lang="fr-CA" i="1" dirty="0">
                <a:ea typeface="Calibri"/>
                <a:cs typeface="Calibri"/>
              </a:rPr>
              <a:t>Voici ce qui pourrait vous aider :</a:t>
            </a:r>
            <a:endParaRPr lang="fr-FR" i="1" dirty="0">
              <a:ea typeface="Calibri"/>
              <a:cs typeface="Calibri"/>
            </a:endParaRPr>
          </a:p>
          <a:p>
            <a:pPr marL="171450" indent="-171450">
              <a:buFont typeface="Arial"/>
              <a:buChar char="•"/>
            </a:pPr>
            <a:r>
              <a:rPr lang="fr-CA" i="1" dirty="0"/>
              <a:t>Reconnaître vos besoins et vos limites</a:t>
            </a:r>
            <a:endParaRPr lang="fr-CA" i="1" dirty="0">
              <a:ea typeface="Calibri" panose="020F0502020204030204"/>
              <a:cs typeface="Calibri" panose="020F0502020204030204"/>
            </a:endParaRPr>
          </a:p>
          <a:p>
            <a:pPr marL="171450" indent="-171450">
              <a:buFont typeface="Arial"/>
              <a:buChar char="•"/>
            </a:pPr>
            <a:r>
              <a:rPr lang="fr-CA" i="1" dirty="0"/>
              <a:t>Mettre en place des stratégies pour vous aider à réguler vos émotions et faire face aux sources de stress</a:t>
            </a:r>
            <a:endParaRPr lang="fr-CA" i="1" dirty="0">
              <a:ea typeface="Calibri" panose="020F0502020204030204"/>
              <a:cs typeface="Calibri" panose="020F0502020204030204"/>
            </a:endParaRPr>
          </a:p>
          <a:p>
            <a:pPr marL="171450" indent="-171450">
              <a:buFont typeface="Arial"/>
              <a:buChar char="•"/>
            </a:pPr>
            <a:r>
              <a:rPr lang="fr-CA" i="1" dirty="0">
                <a:ea typeface="Calibri" panose="020F0502020204030204"/>
                <a:cs typeface="Calibri" panose="020F0502020204030204"/>
              </a:rPr>
              <a:t>Et de trouver des façons de prendre soin de vous.</a:t>
            </a:r>
          </a:p>
          <a:p>
            <a:endParaRPr lang="fr-CA" i="1" dirty="0">
              <a:ea typeface="Calibri" panose="020F0502020204030204"/>
              <a:cs typeface="Calibri" panose="020F0502020204030204"/>
            </a:endParaRPr>
          </a:p>
          <a:p>
            <a:r>
              <a:rPr lang="fr-CA" i="1" dirty="0">
                <a:ea typeface="Calibri" panose="020F0502020204030204"/>
                <a:cs typeface="Calibri" panose="020F0502020204030204"/>
              </a:rPr>
              <a:t>La ressource en ligne Toi, Moi, Bébé peut vous aider à mettre de telles stratégies en place et à prendre soin de votre bien-être pendant et après la grossesse.</a:t>
            </a:r>
          </a:p>
          <a:p>
            <a:pPr marL="171450" indent="-171450">
              <a:buFont typeface="Arial"/>
              <a:buChar char="•"/>
            </a:pPr>
            <a:endParaRPr lang="fr-CA" dirty="0">
              <a:ea typeface="Calibri" panose="020F0502020204030204"/>
              <a:cs typeface="Calibri" panose="020F0502020204030204"/>
            </a:endParaRPr>
          </a:p>
          <a:p>
            <a:pPr marL="171450" indent="-171450" algn="l" rtl="0">
              <a:buFont typeface="Arial"/>
              <a:buChar char="•"/>
            </a:pPr>
            <a:endParaRPr lang="en-ca" dirty="0"/>
          </a:p>
        </p:txBody>
      </p:sp>
      <p:sp>
        <p:nvSpPr>
          <p:cNvPr id="4" name="Espace réservé du numéro de diapositive 3">
            <a:extLst>
              <a:ext uri="{FF2B5EF4-FFF2-40B4-BE49-F238E27FC236}">
                <a16:creationId xmlns:a16="http://schemas.microsoft.com/office/drawing/2014/main" id="{CACE305D-76F3-B9A4-0042-DFC1C88B8B5D}"/>
              </a:ext>
            </a:extLst>
          </p:cNvPr>
          <p:cNvSpPr>
            <a:spLocks noGrp="1"/>
          </p:cNvSpPr>
          <p:nvPr>
            <p:ph type="sldNum" sz="quarter" idx="5"/>
          </p:nvPr>
        </p:nvSpPr>
        <p:spPr/>
        <p:txBody>
          <a:bodyPr/>
          <a:lstStyle/>
          <a:p>
            <a:pPr algn="l" rtl="0"/>
            <a:fld id="{9FC41C64-3B65-4897-8D3B-3B1D0179E22D}" type="slidenum">
              <a:rPr/>
              <a:t>24</a:t>
            </a:fld>
            <a:endParaRPr lang="en-ca"/>
          </a:p>
        </p:txBody>
      </p:sp>
    </p:spTree>
    <p:extLst>
      <p:ext uri="{BB962C8B-B14F-4D97-AF65-F5344CB8AC3E}">
        <p14:creationId xmlns:p14="http://schemas.microsoft.com/office/powerpoint/2010/main" val="36354033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r>
              <a:rPr lang="fr-CA" b="1" dirty="0"/>
              <a:t>Animation</a:t>
            </a:r>
            <a:endParaRPr lang="fr-FR" dirty="0"/>
          </a:p>
          <a:p>
            <a:pPr marL="171450" indent="-171450">
              <a:buFont typeface="Arial"/>
              <a:buChar char="•"/>
            </a:pPr>
            <a:r>
              <a:rPr lang="fr-FR" dirty="0"/>
              <a:t>Inviter les parents à partager leurs stratégies pour prendre soin de leur santé mentale, en demandant par exemple « </a:t>
            </a:r>
            <a:r>
              <a:rPr lang="fr-FR" i="1" dirty="0"/>
              <a:t>Quelles sont vos stratégies pour réduire le stress ?</a:t>
            </a:r>
            <a:r>
              <a:rPr lang="fr-FR" b="1" dirty="0"/>
              <a:t> </a:t>
            </a:r>
            <a:r>
              <a:rPr lang="fr-FR" dirty="0"/>
              <a:t>» </a:t>
            </a:r>
            <a:endParaRPr lang="en-US" dirty="0">
              <a:ea typeface="Calibri"/>
              <a:cs typeface="Calibri"/>
            </a:endParaRPr>
          </a:p>
          <a:p>
            <a:pPr marL="171450" indent="-171450">
              <a:buFont typeface="Arial"/>
              <a:buChar char="•"/>
            </a:pPr>
            <a:r>
              <a:rPr lang="en-US" dirty="0" err="1">
                <a:ea typeface="Calibri"/>
                <a:cs typeface="Calibri"/>
              </a:rPr>
              <a:t>Compléter</a:t>
            </a:r>
            <a:r>
              <a:rPr lang="en-US" dirty="0">
                <a:ea typeface="Calibri"/>
                <a:cs typeface="Calibri"/>
              </a:rPr>
              <a:t> avec </a:t>
            </a:r>
            <a:r>
              <a:rPr lang="en-US" dirty="0" err="1">
                <a:ea typeface="Calibri"/>
                <a:cs typeface="Calibri"/>
              </a:rPr>
              <a:t>d'autres</a:t>
            </a:r>
            <a:r>
              <a:rPr lang="en-US" dirty="0">
                <a:ea typeface="Calibri"/>
                <a:cs typeface="Calibri"/>
              </a:rPr>
              <a:t> </a:t>
            </a:r>
            <a:r>
              <a:rPr lang="en-US" dirty="0" err="1">
                <a:ea typeface="Calibri"/>
                <a:cs typeface="Calibri"/>
              </a:rPr>
              <a:t>exemples</a:t>
            </a:r>
            <a:r>
              <a:rPr lang="en-US" dirty="0">
                <a:ea typeface="Calibri"/>
                <a:cs typeface="Calibri"/>
              </a:rPr>
              <a:t> de </a:t>
            </a:r>
            <a:r>
              <a:rPr lang="en-US" dirty="0" err="1">
                <a:ea typeface="Calibri"/>
                <a:cs typeface="Calibri"/>
              </a:rPr>
              <a:t>stratégies</a:t>
            </a:r>
            <a:r>
              <a:rPr lang="en-US" dirty="0">
                <a:ea typeface="Calibri"/>
                <a:cs typeface="Calibri"/>
              </a:rPr>
              <a:t> et actions pour </a:t>
            </a:r>
            <a:r>
              <a:rPr lang="en-US" dirty="0" err="1">
                <a:ea typeface="Calibri"/>
                <a:cs typeface="Calibri"/>
              </a:rPr>
              <a:t>réduire</a:t>
            </a:r>
            <a:r>
              <a:rPr lang="en-US" dirty="0">
                <a:ea typeface="Calibri"/>
                <a:cs typeface="Calibri"/>
              </a:rPr>
              <a:t> le stress, </a:t>
            </a:r>
            <a:r>
              <a:rPr lang="en-US" dirty="0" err="1">
                <a:ea typeface="Calibri"/>
                <a:cs typeface="Calibri"/>
              </a:rPr>
              <a:t>comme</a:t>
            </a:r>
            <a:r>
              <a:rPr lang="en-US" dirty="0">
                <a:ea typeface="Calibri"/>
                <a:cs typeface="Calibri"/>
              </a:rPr>
              <a:t> :</a:t>
            </a:r>
          </a:p>
          <a:p>
            <a:pPr marL="464185" lvl="1" indent="-171450">
              <a:buFont typeface="Courier New"/>
              <a:buChar char="o"/>
            </a:pPr>
            <a:r>
              <a:rPr lang="en-US" dirty="0"/>
              <a:t>Relaxation</a:t>
            </a:r>
            <a:endParaRPr lang="en-US" dirty="0">
              <a:ea typeface="Calibri"/>
              <a:cs typeface="Calibri"/>
            </a:endParaRPr>
          </a:p>
          <a:p>
            <a:pPr marL="464185" lvl="1" indent="-171450">
              <a:buFont typeface="Courier New"/>
              <a:buChar char="o"/>
            </a:pPr>
            <a:r>
              <a:rPr lang="en-US" dirty="0" err="1"/>
              <a:t>Activités</a:t>
            </a:r>
            <a:r>
              <a:rPr lang="en-US" dirty="0"/>
              <a:t> </a:t>
            </a:r>
            <a:r>
              <a:rPr lang="en-US" dirty="0" err="1"/>
              <a:t>agréables</a:t>
            </a:r>
            <a:endParaRPr lang="en-US" dirty="0">
              <a:ea typeface="Calibri"/>
              <a:cs typeface="Calibri"/>
            </a:endParaRPr>
          </a:p>
          <a:p>
            <a:pPr marL="464185" lvl="1" indent="-171450">
              <a:buFont typeface="Courier New"/>
              <a:buChar char="o"/>
            </a:pPr>
            <a:r>
              <a:rPr lang="en-US" dirty="0"/>
              <a:t>Contact avec les </a:t>
            </a:r>
            <a:r>
              <a:rPr lang="en-US" dirty="0" err="1"/>
              <a:t>autres</a:t>
            </a:r>
            <a:endParaRPr lang="en-US" dirty="0">
              <a:ea typeface="Calibri"/>
              <a:cs typeface="Calibri"/>
            </a:endParaRPr>
          </a:p>
          <a:p>
            <a:pPr marL="464185" lvl="1" indent="-171450">
              <a:buFont typeface="Courier New"/>
              <a:buChar char="o"/>
            </a:pPr>
            <a:r>
              <a:rPr lang="en-US" dirty="0"/>
              <a:t>Pensées </a:t>
            </a:r>
            <a:r>
              <a:rPr lang="en-US" dirty="0" err="1"/>
              <a:t>réalistes</a:t>
            </a:r>
            <a:r>
              <a:rPr lang="en-US" dirty="0"/>
              <a:t> et </a:t>
            </a:r>
            <a:r>
              <a:rPr lang="en-US" dirty="0" err="1"/>
              <a:t>autocompassion</a:t>
            </a:r>
            <a:endParaRPr lang="en-US" dirty="0">
              <a:ea typeface="Calibri"/>
              <a:cs typeface="Calibri"/>
            </a:endParaRPr>
          </a:p>
          <a:p>
            <a:pPr marL="464185" lvl="1" indent="-171450">
              <a:buFont typeface="Courier New"/>
              <a:buChar char="o"/>
            </a:pPr>
            <a:r>
              <a:rPr lang="en-US" dirty="0">
                <a:ea typeface="Calibri"/>
                <a:cs typeface="Calibri"/>
              </a:rPr>
              <a:t>Faire des </a:t>
            </a:r>
            <a:r>
              <a:rPr lang="en-US" dirty="0" err="1">
                <a:ea typeface="Calibri"/>
                <a:cs typeface="Calibri"/>
              </a:rPr>
              <a:t>activités</a:t>
            </a:r>
            <a:r>
              <a:rPr lang="en-US" dirty="0">
                <a:ea typeface="Calibri"/>
                <a:cs typeface="Calibri"/>
              </a:rPr>
              <a:t> qui nous font du bien</a:t>
            </a:r>
          </a:p>
          <a:p>
            <a:pPr indent="-171450">
              <a:buFont typeface="Arial"/>
              <a:buChar char="•"/>
            </a:pPr>
            <a:r>
              <a:rPr lang="en-US" dirty="0" err="1">
                <a:ea typeface="Calibri"/>
                <a:cs typeface="Calibri"/>
              </a:rPr>
              <a:t>Conclure</a:t>
            </a:r>
            <a:endParaRPr lang="en-US" dirty="0">
              <a:ea typeface="Calibri"/>
              <a:cs typeface="Calibri"/>
            </a:endParaRPr>
          </a:p>
          <a:p>
            <a:pPr marL="464185" lvl="1"/>
            <a:r>
              <a:rPr lang="en-US" i="1" dirty="0" err="1"/>
              <a:t>Même</a:t>
            </a:r>
            <a:r>
              <a:rPr lang="en-US" i="1" dirty="0"/>
              <a:t> </a:t>
            </a:r>
            <a:r>
              <a:rPr lang="en-US" i="1" dirty="0" err="1"/>
              <a:t>en</a:t>
            </a:r>
            <a:r>
              <a:rPr lang="en-US" i="1" dirty="0"/>
              <a:t> </a:t>
            </a:r>
            <a:r>
              <a:rPr lang="en-US" i="1" dirty="0" err="1"/>
              <a:t>devenant</a:t>
            </a:r>
            <a:r>
              <a:rPr lang="en-US" i="1" dirty="0"/>
              <a:t> parent, </a:t>
            </a:r>
            <a:r>
              <a:rPr lang="en-US" i="1" dirty="0" err="1"/>
              <a:t>vous</a:t>
            </a:r>
            <a:r>
              <a:rPr lang="en-US" i="1" dirty="0"/>
              <a:t> </a:t>
            </a:r>
            <a:r>
              <a:rPr lang="en-US" i="1" dirty="0" err="1"/>
              <a:t>restez</a:t>
            </a:r>
            <a:r>
              <a:rPr lang="en-US" i="1" dirty="0"/>
              <a:t> </a:t>
            </a:r>
            <a:r>
              <a:rPr lang="en-US" i="1" dirty="0" err="1"/>
              <a:t>une</a:t>
            </a:r>
            <a:r>
              <a:rPr lang="en-US" i="1" dirty="0"/>
              <a:t> </a:t>
            </a:r>
            <a:r>
              <a:rPr lang="en-US" i="1" dirty="0" err="1"/>
              <a:t>personne</a:t>
            </a:r>
            <a:r>
              <a:rPr lang="en-US" i="1" dirty="0"/>
              <a:t> à part </a:t>
            </a:r>
            <a:r>
              <a:rPr lang="en-US" i="1" dirty="0" err="1"/>
              <a:t>entière</a:t>
            </a:r>
            <a:r>
              <a:rPr lang="en-US" i="1" dirty="0"/>
              <a:t>. Prendre </a:t>
            </a:r>
            <a:r>
              <a:rPr lang="en-US" i="1" dirty="0" err="1"/>
              <a:t>soin</a:t>
            </a:r>
            <a:r>
              <a:rPr lang="en-US" i="1" dirty="0"/>
              <a:t> de soi </a:t>
            </a:r>
            <a:r>
              <a:rPr lang="en-US" i="1" dirty="0" err="1"/>
              <a:t>n’est</a:t>
            </a:r>
            <a:r>
              <a:rPr lang="en-US" i="1" dirty="0"/>
              <a:t> pas </a:t>
            </a:r>
            <a:r>
              <a:rPr lang="en-US" i="1" dirty="0" err="1"/>
              <a:t>égoïste</a:t>
            </a:r>
            <a:r>
              <a:rPr lang="en-US" i="1" dirty="0"/>
              <a:t> : </a:t>
            </a:r>
            <a:r>
              <a:rPr lang="en-US" i="1" dirty="0" err="1"/>
              <a:t>c’est</a:t>
            </a:r>
            <a:r>
              <a:rPr lang="en-US" i="1" dirty="0"/>
              <a:t> </a:t>
            </a:r>
            <a:r>
              <a:rPr lang="en-US" i="1" dirty="0" err="1"/>
              <a:t>essentiel</a:t>
            </a:r>
            <a:r>
              <a:rPr lang="en-US" i="1" dirty="0"/>
              <a:t> pour </a:t>
            </a:r>
            <a:r>
              <a:rPr lang="en-US" i="1" dirty="0" err="1"/>
              <a:t>pouvoir</a:t>
            </a:r>
            <a:r>
              <a:rPr lang="en-US" i="1" dirty="0"/>
              <a:t> prendre </a:t>
            </a:r>
            <a:r>
              <a:rPr lang="en-US" i="1" dirty="0" err="1"/>
              <a:t>soin</a:t>
            </a:r>
            <a:r>
              <a:rPr lang="en-US" i="1" dirty="0"/>
              <a:t> des </a:t>
            </a:r>
            <a:r>
              <a:rPr lang="en-US" i="1" dirty="0" err="1"/>
              <a:t>autres</a:t>
            </a:r>
            <a:r>
              <a:rPr lang="en-US" i="1" dirty="0"/>
              <a:t>.</a:t>
            </a:r>
            <a:endParaRPr lang="en-US" i="1" dirty="0">
              <a:ea typeface="Calibri"/>
              <a:cs typeface="Calibri"/>
            </a:endParaRPr>
          </a:p>
          <a:p>
            <a:endParaRPr lang="en-ca" dirty="0"/>
          </a:p>
        </p:txBody>
      </p:sp>
      <p:sp>
        <p:nvSpPr>
          <p:cNvPr id="4" name="Espace réservé du numéro de diapositive 3"/>
          <p:cNvSpPr>
            <a:spLocks noGrp="1"/>
          </p:cNvSpPr>
          <p:nvPr>
            <p:ph type="sldNum" sz="quarter" idx="5"/>
          </p:nvPr>
        </p:nvSpPr>
        <p:spPr/>
        <p:txBody>
          <a:bodyPr/>
          <a:lstStyle/>
          <a:p>
            <a:pPr algn="l" rtl="0"/>
            <a:fld id="{9FC41C64-3B65-4897-8D3B-3B1D0179E22D}" type="slidenum">
              <a:rPr/>
              <a:t>25</a:t>
            </a:fld>
            <a:endParaRPr lang="en-ca"/>
          </a:p>
        </p:txBody>
      </p:sp>
    </p:spTree>
    <p:extLst>
      <p:ext uri="{BB962C8B-B14F-4D97-AF65-F5344CB8AC3E}">
        <p14:creationId xmlns:p14="http://schemas.microsoft.com/office/powerpoint/2010/main" val="756076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17F8C-4022-9C3E-0E08-51DFDC501EDE}"/>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2E94879D-FD96-005E-16C1-2BCB8C72B91A}"/>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CB5FB40E-75F4-6E67-46F3-027AF81AAFDD}"/>
              </a:ext>
            </a:extLst>
          </p:cNvPr>
          <p:cNvSpPr>
            <a:spLocks noGrp="1"/>
          </p:cNvSpPr>
          <p:nvPr>
            <p:ph type="body" idx="1"/>
          </p:nvPr>
        </p:nvSpPr>
        <p:spPr/>
        <p:txBody>
          <a:bodyPr/>
          <a:lstStyle/>
          <a:p>
            <a:endParaRPr lang="en-ca">
              <a:ea typeface="Calibri"/>
              <a:cs typeface="Calibri"/>
            </a:endParaRPr>
          </a:p>
        </p:txBody>
      </p:sp>
      <p:sp>
        <p:nvSpPr>
          <p:cNvPr id="4" name="Espace réservé du numéro de diapositive 3">
            <a:extLst>
              <a:ext uri="{FF2B5EF4-FFF2-40B4-BE49-F238E27FC236}">
                <a16:creationId xmlns:a16="http://schemas.microsoft.com/office/drawing/2014/main" id="{A032A542-2FC6-BAED-B288-15F2DEDE81E3}"/>
              </a:ext>
            </a:extLst>
          </p:cNvPr>
          <p:cNvSpPr>
            <a:spLocks noGrp="1"/>
          </p:cNvSpPr>
          <p:nvPr>
            <p:ph type="sldNum" sz="quarter" idx="5"/>
          </p:nvPr>
        </p:nvSpPr>
        <p:spPr/>
        <p:txBody>
          <a:bodyPr/>
          <a:lstStyle/>
          <a:p>
            <a:pPr algn="l" rtl="0"/>
            <a:fld id="{9FC41C64-3B65-4897-8D3B-3B1D0179E22D}" type="slidenum">
              <a:rPr/>
              <a:t>26</a:t>
            </a:fld>
            <a:endParaRPr lang="en-ca"/>
          </a:p>
        </p:txBody>
      </p:sp>
    </p:spTree>
    <p:extLst>
      <p:ext uri="{BB962C8B-B14F-4D97-AF65-F5344CB8AC3E}">
        <p14:creationId xmlns:p14="http://schemas.microsoft.com/office/powerpoint/2010/main" val="16794177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CE59E-8B4D-D108-3096-3C5033229209}"/>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F9DD7716-0F93-CC48-326F-395764D37F33}"/>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7241C19F-12F9-175E-D437-D87D82A8418F}"/>
              </a:ext>
            </a:extLst>
          </p:cNvPr>
          <p:cNvSpPr>
            <a:spLocks noGrp="1"/>
          </p:cNvSpPr>
          <p:nvPr>
            <p:ph type="body" idx="1"/>
          </p:nvPr>
        </p:nvSpPr>
        <p:spPr/>
        <p:txBody>
          <a:bodyPr/>
          <a:lstStyle/>
          <a:p>
            <a:pPr indent="-171450"/>
            <a:r>
              <a:rPr lang="fr-CA" b="1" dirty="0"/>
              <a:t>Animation</a:t>
            </a:r>
            <a:endParaRPr lang="fr-FR" dirty="0"/>
          </a:p>
          <a:p>
            <a:pPr marL="171450" indent="-171450">
              <a:buFont typeface="Arial,Sans-Serif"/>
              <a:buChar char="•"/>
            </a:pPr>
            <a:r>
              <a:rPr lang="fr-CA" dirty="0"/>
              <a:t>Projeter la vidéo. </a:t>
            </a:r>
            <a:endParaRPr lang="en-US" dirty="0">
              <a:solidFill>
                <a:srgbClr val="444444"/>
              </a:solidFill>
            </a:endParaRPr>
          </a:p>
          <a:p>
            <a:pPr marL="171450" indent="-171450">
              <a:buFont typeface="Arial,Sans-Serif"/>
              <a:buChar char="•"/>
            </a:pPr>
            <a:r>
              <a:rPr lang="fr-CA" dirty="0"/>
              <a:t>Inviter les participants à partager leurs réactions face à cette vidéo en posant une question ouverte, par exemple :</a:t>
            </a:r>
            <a:endParaRPr lang="fr-FR" dirty="0"/>
          </a:p>
          <a:p>
            <a:pPr lvl="1" indent="-171450">
              <a:buFont typeface="Courier New"/>
              <a:buChar char="o"/>
            </a:pPr>
            <a:r>
              <a:rPr lang="fr-FR" i="1" dirty="0"/>
              <a:t>« Qu’est-ce que ça veut dire pour vous faire équipe ? »</a:t>
            </a:r>
            <a:endParaRPr lang="fr-FR" i="1" dirty="0">
              <a:ea typeface="Calibri"/>
              <a:cs typeface="Calibri"/>
            </a:endParaRPr>
          </a:p>
          <a:p>
            <a:pPr lvl="1" indent="-171450">
              <a:buFont typeface="Courier New"/>
              <a:buChar char="o"/>
            </a:pPr>
            <a:r>
              <a:rPr lang="fr-FR" i="1" dirty="0"/>
              <a:t>« C’est quoi une bonne équipe parentale selon vous ? »</a:t>
            </a:r>
            <a:endParaRPr lang="fr-FR" i="1" dirty="0">
              <a:ea typeface="Calibri"/>
              <a:cs typeface="Calibri"/>
            </a:endParaRPr>
          </a:p>
          <a:p>
            <a:pPr marL="171450" indent="-171450">
              <a:buFont typeface="Arial"/>
              <a:buChar char="•"/>
            </a:pPr>
            <a:r>
              <a:rPr lang="fr-FR" dirty="0">
                <a:ea typeface="Calibri"/>
                <a:cs typeface="Calibri"/>
              </a:rPr>
              <a:t>Compléter avec les informations complémentaires (voir plus bas) au besoin</a:t>
            </a:r>
          </a:p>
          <a:p>
            <a:pPr indent="-171450"/>
            <a:endParaRPr lang="fr-FR" dirty="0">
              <a:ea typeface="Calibri"/>
              <a:cs typeface="Calibri"/>
            </a:endParaRPr>
          </a:p>
          <a:p>
            <a:pPr indent="-171450"/>
            <a:r>
              <a:rPr lang="fr-FR" b="1" dirty="0">
                <a:ea typeface="Calibri"/>
                <a:cs typeface="Calibri"/>
              </a:rPr>
              <a:t>Notes pour la personne animatrice :</a:t>
            </a:r>
          </a:p>
          <a:p>
            <a:pPr indent="-171450"/>
            <a:r>
              <a:rPr lang="fr-FR" dirty="0"/>
              <a:t>La vidéo ne présente que des modèles familiaux traditionnels (biparentaux, hétérosexuels). Vous pouvez remplacer le visionnement de la vidéo par une période de discussion ouverte sur la coparentalité (environ 5 minutes).</a:t>
            </a:r>
            <a:endParaRPr lang="fr-FR" dirty="0">
              <a:ea typeface="Calibri" panose="020F0502020204030204"/>
              <a:cs typeface="Calibri" panose="020F0502020204030204"/>
            </a:endParaRPr>
          </a:p>
          <a:p>
            <a:pPr indent="-171450"/>
            <a:endParaRPr lang="fr-FR" dirty="0">
              <a:ea typeface="Calibri" panose="020F0502020204030204"/>
              <a:cs typeface="Calibri" panose="020F0502020204030204"/>
            </a:endParaRPr>
          </a:p>
          <a:p>
            <a:pPr indent="-171450"/>
            <a:r>
              <a:rPr lang="fr-FR" b="1" dirty="0">
                <a:ea typeface="Calibri" panose="020F0502020204030204"/>
                <a:cs typeface="Calibri" panose="020F0502020204030204"/>
              </a:rPr>
              <a:t>Informations complémentaires pouvant être données : </a:t>
            </a:r>
          </a:p>
          <a:p>
            <a:r>
              <a:rPr lang="fr-FR" dirty="0">
                <a:ea typeface="Calibri" panose="020F0502020204030204"/>
                <a:cs typeface="Calibri" panose="020F0502020204030204"/>
              </a:rPr>
              <a:t>Conditions gagnantes pour l'équipe parentale :</a:t>
            </a:r>
          </a:p>
          <a:p>
            <a:pPr marL="171450" indent="-171450">
              <a:buFont typeface="Arial"/>
              <a:buChar char="•"/>
            </a:pPr>
            <a:r>
              <a:rPr lang="fr-FR" dirty="0">
                <a:ea typeface="Calibri" panose="020F0502020204030204"/>
                <a:cs typeface="Calibri" panose="020F0502020204030204"/>
              </a:rPr>
              <a:t>Communication</a:t>
            </a:r>
          </a:p>
          <a:p>
            <a:pPr marL="171450" indent="-171450">
              <a:buFont typeface="Arial"/>
              <a:buChar char="•"/>
            </a:pPr>
            <a:r>
              <a:rPr lang="fr-FR" dirty="0">
                <a:ea typeface="Calibri" panose="020F0502020204030204"/>
                <a:cs typeface="Calibri" panose="020F0502020204030204"/>
              </a:rPr>
              <a:t>Partage des tâches, incluant la charge mentale</a:t>
            </a:r>
          </a:p>
          <a:p>
            <a:pPr marL="171450" indent="-171450">
              <a:buFont typeface="Arial"/>
              <a:buChar char="•"/>
            </a:pPr>
            <a:r>
              <a:rPr lang="fr-FR" dirty="0">
                <a:ea typeface="Calibri" panose="020F0502020204030204"/>
                <a:cs typeface="Calibri" panose="020F0502020204030204"/>
              </a:rPr>
              <a:t>Reconnaissance</a:t>
            </a:r>
          </a:p>
          <a:p>
            <a:pPr marL="171450" indent="-171450">
              <a:buFont typeface="Arial"/>
              <a:buChar char="•"/>
            </a:pPr>
            <a:r>
              <a:rPr lang="fr-FR" dirty="0">
                <a:ea typeface="Calibri" panose="020F0502020204030204"/>
                <a:cs typeface="Calibri" panose="020F0502020204030204"/>
              </a:rPr>
              <a:t>Soutien émotionnel</a:t>
            </a:r>
          </a:p>
          <a:p>
            <a:pPr marL="171450" indent="-171450">
              <a:buFont typeface="Arial"/>
              <a:buChar char="•"/>
            </a:pPr>
            <a:r>
              <a:rPr lang="fr-FR" dirty="0">
                <a:ea typeface="Calibri" panose="020F0502020204030204"/>
                <a:cs typeface="Calibri" panose="020F0502020204030204"/>
              </a:rPr>
              <a:t>Planification</a:t>
            </a:r>
          </a:p>
          <a:p>
            <a:endParaRPr lang="fr-FR" dirty="0">
              <a:ea typeface="Calibri" panose="020F0502020204030204"/>
              <a:cs typeface="Calibri" panose="020F0502020204030204"/>
            </a:endParaRPr>
          </a:p>
          <a:p>
            <a:pPr marL="171450" indent="-171450">
              <a:lnSpc>
                <a:spcPct val="90000"/>
              </a:lnSpc>
              <a:spcBef>
                <a:spcPts val="1000"/>
              </a:spcBef>
              <a:buFont typeface="Arial"/>
              <a:buChar char="•"/>
            </a:pPr>
            <a:endParaRPr lang="fr-FR" dirty="0">
              <a:ea typeface="Calibri" panose="020F0502020204030204"/>
              <a:cs typeface="Calibri" panose="020F0502020204030204"/>
            </a:endParaRPr>
          </a:p>
          <a:p>
            <a:pPr marL="171450" indent="-171450" algn="l" rtl="0">
              <a:lnSpc>
                <a:spcPct val="90000"/>
              </a:lnSpc>
              <a:spcBef>
                <a:spcPts val="1000"/>
              </a:spcBef>
              <a:buFont typeface="Arial"/>
              <a:buChar char="•"/>
            </a:pPr>
            <a:endParaRPr lang="en-ca" dirty="0"/>
          </a:p>
        </p:txBody>
      </p:sp>
      <p:sp>
        <p:nvSpPr>
          <p:cNvPr id="4" name="Espace réservé du numéro de diapositive 3">
            <a:extLst>
              <a:ext uri="{FF2B5EF4-FFF2-40B4-BE49-F238E27FC236}">
                <a16:creationId xmlns:a16="http://schemas.microsoft.com/office/drawing/2014/main" id="{5CA1A3AB-6B0D-E9AF-24A7-54594E62EC13}"/>
              </a:ext>
            </a:extLst>
          </p:cNvPr>
          <p:cNvSpPr>
            <a:spLocks noGrp="1"/>
          </p:cNvSpPr>
          <p:nvPr>
            <p:ph type="sldNum" sz="quarter" idx="5"/>
          </p:nvPr>
        </p:nvSpPr>
        <p:spPr/>
        <p:txBody>
          <a:bodyPr/>
          <a:lstStyle/>
          <a:p>
            <a:pPr algn="l" rtl="0"/>
            <a:fld id="{9FC41C64-3B65-4897-8D3B-3B1D0179E22D}" type="slidenum">
              <a:rPr/>
              <a:t>27</a:t>
            </a:fld>
            <a:endParaRPr lang="en-ca"/>
          </a:p>
        </p:txBody>
      </p:sp>
    </p:spTree>
    <p:extLst>
      <p:ext uri="{BB962C8B-B14F-4D97-AF65-F5344CB8AC3E}">
        <p14:creationId xmlns:p14="http://schemas.microsoft.com/office/powerpoint/2010/main" val="16226563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F63C3-EB54-E019-E085-C68EF021E888}"/>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E5363A83-C292-4CB0-DB80-CF847D1CEAD0}"/>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E64C7697-3E92-8EF8-A5D3-D581554E68D2}"/>
              </a:ext>
            </a:extLst>
          </p:cNvPr>
          <p:cNvSpPr>
            <a:spLocks noGrp="1"/>
          </p:cNvSpPr>
          <p:nvPr>
            <p:ph type="body" idx="1"/>
          </p:nvPr>
        </p:nvSpPr>
        <p:spPr/>
        <p:txBody>
          <a:bodyPr/>
          <a:lstStyle/>
          <a:p>
            <a:pPr>
              <a:lnSpc>
                <a:spcPct val="90000"/>
              </a:lnSpc>
              <a:spcBef>
                <a:spcPts val="1000"/>
              </a:spcBef>
            </a:pPr>
            <a:r>
              <a:rPr lang="fr-CA" b="1" dirty="0"/>
              <a:t>Animation</a:t>
            </a:r>
            <a:endParaRPr lang="fr-FR" dirty="0"/>
          </a:p>
          <a:p>
            <a:pPr>
              <a:lnSpc>
                <a:spcPct val="90000"/>
              </a:lnSpc>
              <a:spcBef>
                <a:spcPts val="1000"/>
              </a:spcBef>
            </a:pPr>
            <a:r>
              <a:rPr lang="fr-FR" i="1" dirty="0"/>
              <a:t>Devenir parent, ça s'apprend et c'est normal de se tromper, d'avoir des questionnements ou de ressentir plus rapidement ses limites. C'est normal d'avoir besoin d'aide</a:t>
            </a:r>
            <a:r>
              <a:rPr lang="fr-CA" i="1" dirty="0"/>
              <a:t>. Avoir un bon réseau de soutien peut faire toute la différence, que ce soit une amie, un voisin, une intervenante ou un groupe comme celui-ci.</a:t>
            </a:r>
            <a:endParaRPr lang="fr-FR" i="1" dirty="0">
              <a:ea typeface="Calibri"/>
              <a:cs typeface="Calibri"/>
            </a:endParaRPr>
          </a:p>
          <a:p>
            <a:pPr>
              <a:lnSpc>
                <a:spcPct val="90000"/>
              </a:lnSpc>
              <a:spcBef>
                <a:spcPts val="1000"/>
              </a:spcBef>
            </a:pPr>
            <a:endParaRPr lang="fr-FR" dirty="0">
              <a:ea typeface="Calibri"/>
              <a:cs typeface="Calibri"/>
            </a:endParaRPr>
          </a:p>
          <a:p>
            <a:pPr algn="l" rtl="0">
              <a:lnSpc>
                <a:spcPct val="90000"/>
              </a:lnSpc>
              <a:spcBef>
                <a:spcPts val="1000"/>
              </a:spcBef>
            </a:pPr>
            <a:endParaRPr lang="en-ca" dirty="0"/>
          </a:p>
        </p:txBody>
      </p:sp>
      <p:sp>
        <p:nvSpPr>
          <p:cNvPr id="4" name="Espace réservé du numéro de diapositive 3">
            <a:extLst>
              <a:ext uri="{FF2B5EF4-FFF2-40B4-BE49-F238E27FC236}">
                <a16:creationId xmlns:a16="http://schemas.microsoft.com/office/drawing/2014/main" id="{76307CBA-8C76-DD48-4115-48151783CB9C}"/>
              </a:ext>
            </a:extLst>
          </p:cNvPr>
          <p:cNvSpPr>
            <a:spLocks noGrp="1"/>
          </p:cNvSpPr>
          <p:nvPr>
            <p:ph type="sldNum" sz="quarter" idx="5"/>
          </p:nvPr>
        </p:nvSpPr>
        <p:spPr/>
        <p:txBody>
          <a:bodyPr/>
          <a:lstStyle/>
          <a:p>
            <a:pPr algn="l" rtl="0"/>
            <a:fld id="{9FC41C64-3B65-4897-8D3B-3B1D0179E22D}" type="slidenum">
              <a:rPr/>
              <a:t>28</a:t>
            </a:fld>
            <a:endParaRPr lang="en-ca"/>
          </a:p>
        </p:txBody>
      </p:sp>
    </p:spTree>
    <p:extLst>
      <p:ext uri="{BB962C8B-B14F-4D97-AF65-F5344CB8AC3E}">
        <p14:creationId xmlns:p14="http://schemas.microsoft.com/office/powerpoint/2010/main" val="38943087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pPr>
              <a:lnSpc>
                <a:spcPct val="90000"/>
              </a:lnSpc>
              <a:spcBef>
                <a:spcPts val="1000"/>
              </a:spcBef>
            </a:pPr>
            <a:r>
              <a:rPr lang="fr-CA" b="1" dirty="0"/>
              <a:t>Animation</a:t>
            </a:r>
            <a:endParaRPr lang="fr-FR" dirty="0"/>
          </a:p>
          <a:p>
            <a:pPr marL="171450" indent="-171450">
              <a:lnSpc>
                <a:spcPct val="90000"/>
              </a:lnSpc>
              <a:spcBef>
                <a:spcPts val="1000"/>
              </a:spcBef>
              <a:buFont typeface="Arial"/>
              <a:buChar char="•"/>
            </a:pPr>
            <a:r>
              <a:rPr lang="fr-FR" dirty="0">
                <a:ea typeface="Calibri"/>
                <a:cs typeface="Calibri"/>
              </a:rPr>
              <a:t>Expliquer les différents types de soutien. </a:t>
            </a:r>
          </a:p>
          <a:p>
            <a:pPr marL="464185" lvl="1">
              <a:lnSpc>
                <a:spcPct val="90000"/>
              </a:lnSpc>
              <a:spcBef>
                <a:spcPts val="1000"/>
              </a:spcBef>
            </a:pPr>
            <a:r>
              <a:rPr lang="fr-CA" i="1" dirty="0"/>
              <a:t>Le soutien peut prendre différentes formes : pratique (aide concrète), informatif (conseils, ressources), émotif (écoute, réconfort), amical (relations sociales). C’est bien d’avoir un peu de tout autour de soi.</a:t>
            </a:r>
            <a:endParaRPr lang="fr-FR" i="1" dirty="0">
              <a:ea typeface="Calibri"/>
              <a:cs typeface="Calibri"/>
            </a:endParaRPr>
          </a:p>
          <a:p>
            <a:pPr marL="171450" indent="-171450">
              <a:lnSpc>
                <a:spcPct val="90000"/>
              </a:lnSpc>
              <a:spcBef>
                <a:spcPts val="1000"/>
              </a:spcBef>
              <a:buFont typeface="Arial"/>
              <a:buChar char="•"/>
            </a:pPr>
            <a:r>
              <a:rPr lang="fr-FR" dirty="0">
                <a:ea typeface="Calibri"/>
                <a:cs typeface="Calibri"/>
              </a:rPr>
              <a:t>Au besoin, nommer des exemples pour chaque type ou demander aux parents de nommer des exemples. </a:t>
            </a:r>
          </a:p>
          <a:p>
            <a:pPr algn="l" rtl="0">
              <a:lnSpc>
                <a:spcPct val="90000"/>
              </a:lnSpc>
              <a:spcBef>
                <a:spcPts val="1000"/>
              </a:spcBef>
            </a:pPr>
            <a:endParaRPr lang="en-ca" dirty="0"/>
          </a:p>
        </p:txBody>
      </p:sp>
      <p:sp>
        <p:nvSpPr>
          <p:cNvPr id="4" name="Espace réservé du numéro de diapositive 3"/>
          <p:cNvSpPr>
            <a:spLocks noGrp="1"/>
          </p:cNvSpPr>
          <p:nvPr>
            <p:ph type="sldNum" sz="quarter" idx="5"/>
          </p:nvPr>
        </p:nvSpPr>
        <p:spPr/>
        <p:txBody>
          <a:bodyPr/>
          <a:lstStyle/>
          <a:p>
            <a:pPr algn="l" rtl="0"/>
            <a:fld id="{9FC41C64-3B65-4897-8D3B-3B1D0179E22D}" type="slidenum">
              <a:rPr/>
              <a:t>29</a:t>
            </a:fld>
            <a:endParaRPr lang="en-ca"/>
          </a:p>
        </p:txBody>
      </p:sp>
    </p:spTree>
    <p:extLst>
      <p:ext uri="{BB962C8B-B14F-4D97-AF65-F5344CB8AC3E}">
        <p14:creationId xmlns:p14="http://schemas.microsoft.com/office/powerpoint/2010/main" val="3501021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endParaRPr lang="en-ca">
              <a:ea typeface="Calibri"/>
              <a:cs typeface="Calibri"/>
            </a:endParaRPr>
          </a:p>
        </p:txBody>
      </p:sp>
      <p:sp>
        <p:nvSpPr>
          <p:cNvPr id="4" name="Espace réservé du numéro de diapositive 3"/>
          <p:cNvSpPr>
            <a:spLocks noGrp="1"/>
          </p:cNvSpPr>
          <p:nvPr>
            <p:ph type="sldNum" sz="quarter" idx="5"/>
          </p:nvPr>
        </p:nvSpPr>
        <p:spPr/>
        <p:txBody>
          <a:bodyPr/>
          <a:lstStyle/>
          <a:p>
            <a:pPr algn="l" rtl="0"/>
            <a:fld id="{9FC41C64-3B65-4897-8D3B-3B1D0179E22D}" type="slidenum">
              <a:rPr/>
              <a:t>3</a:t>
            </a:fld>
            <a:endParaRPr lang="en-ca"/>
          </a:p>
        </p:txBody>
      </p:sp>
    </p:spTree>
    <p:extLst>
      <p:ext uri="{BB962C8B-B14F-4D97-AF65-F5344CB8AC3E}">
        <p14:creationId xmlns:p14="http://schemas.microsoft.com/office/powerpoint/2010/main" val="3396417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84192-D64B-0811-E76D-DCDFDA90A8EB}"/>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C2BC7A3D-673A-86CE-E58D-F3ABBF568F01}"/>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4164FB50-7DCE-F029-260A-C6D82D13047D}"/>
              </a:ext>
            </a:extLst>
          </p:cNvPr>
          <p:cNvSpPr>
            <a:spLocks noGrp="1"/>
          </p:cNvSpPr>
          <p:nvPr>
            <p:ph type="body" idx="1"/>
          </p:nvPr>
        </p:nvSpPr>
        <p:spPr/>
        <p:txBody>
          <a:bodyPr/>
          <a:lstStyle/>
          <a:p>
            <a:r>
              <a:rPr lang="fr-CA" b="1" dirty="0"/>
              <a:t>Animation</a:t>
            </a:r>
            <a:endParaRPr lang="fr-CA" b="1" dirty="0">
              <a:ea typeface="Calibri"/>
              <a:cs typeface="Calibri"/>
            </a:endParaRPr>
          </a:p>
          <a:p>
            <a:pPr marL="171450" indent="-171450">
              <a:buFont typeface="Arial"/>
              <a:buChar char="•"/>
            </a:pPr>
            <a:r>
              <a:rPr lang="fr-CA" dirty="0">
                <a:ea typeface="Calibri"/>
                <a:cs typeface="Calibri"/>
              </a:rPr>
              <a:t>Présenter l'activité</a:t>
            </a:r>
          </a:p>
          <a:p>
            <a:pPr marL="464185" lvl="1"/>
            <a:r>
              <a:rPr lang="fr-CA" i="1" dirty="0">
                <a:ea typeface="Calibri"/>
                <a:cs typeface="Calibri"/>
              </a:rPr>
              <a:t>Je vous propose de terminer cette section de la rencontre avec une activité très simple à réaliser avec votre partenaire ou coparent. L'objectif de cette activité est de vous permettre de c</a:t>
            </a:r>
            <a:r>
              <a:rPr lang="fr-FR" i="1" dirty="0" err="1">
                <a:ea typeface="Calibri"/>
                <a:cs typeface="Calibri"/>
              </a:rPr>
              <a:t>ommencer</a:t>
            </a:r>
            <a:r>
              <a:rPr lang="fr-FR" i="1" dirty="0">
                <a:ea typeface="Calibri"/>
                <a:cs typeface="Calibri"/>
              </a:rPr>
              <a:t> à réfléchir à votre réseau de soutien, de vous entendre sur vos besoins et vos limites en matière d'aide et de prévoir  vers qui vous tourner si ça va moins bien.</a:t>
            </a:r>
          </a:p>
          <a:p>
            <a:pPr marL="171450" indent="-171450">
              <a:buFont typeface="Arial"/>
              <a:buChar char="•"/>
            </a:pPr>
            <a:endParaRPr lang="fr-FR" dirty="0">
              <a:ea typeface="Calibri"/>
              <a:cs typeface="Calibri"/>
            </a:endParaRPr>
          </a:p>
          <a:p>
            <a:pPr marL="171450" indent="-171450">
              <a:buFont typeface="Arial"/>
              <a:buChar char="•"/>
            </a:pPr>
            <a:r>
              <a:rPr lang="fr-FR" dirty="0"/>
              <a:t>Demander aux parents de se mettre en unité familiale. Remettre une Liste de contacts (en Annexe 3A ou 3B du guide d'animation) à chaque équipe de parents ou à chaque parent seul. </a:t>
            </a:r>
            <a:endParaRPr lang="en-US" dirty="0"/>
          </a:p>
          <a:p>
            <a:pPr marL="171450" indent="-171450">
              <a:buFont typeface="Arial"/>
              <a:buChar char="•"/>
            </a:pPr>
            <a:r>
              <a:rPr lang="fr-FR" dirty="0"/>
              <a:t>Laisser du temps pour que les parents remplissent leur liste de contacts ensemble si chaque parent est présent, ou seuls s'ils ne sont pas accompagnés.</a:t>
            </a:r>
            <a:endParaRPr lang="en-US" dirty="0">
              <a:ea typeface="Calibri"/>
              <a:cs typeface="Calibri"/>
            </a:endParaRPr>
          </a:p>
          <a:p>
            <a:pPr marL="171450" indent="-171450">
              <a:buFont typeface="Arial"/>
              <a:buChar char="•"/>
            </a:pPr>
            <a:r>
              <a:rPr lang="fr-FR" dirty="0">
                <a:ea typeface="Calibri"/>
                <a:cs typeface="Calibri"/>
              </a:rPr>
              <a:t>Conclure l'activité</a:t>
            </a:r>
          </a:p>
          <a:p>
            <a:pPr marL="292735" lvl="1"/>
            <a:r>
              <a:rPr lang="fr-FR" i="1" dirty="0">
                <a:ea typeface="Calibri"/>
                <a:cs typeface="Calibri"/>
              </a:rPr>
              <a:t>Je vous invite à conserver votre liste de contacts et à continuer de la bonifier avec de nouvelles ressources qui vous seront présentées dans les prochaines rencontres. Donc si votre liste vous semble courte pour le moment, pas de panique – on va voir ensemble où trouver de l'aide dans les prochaines minutes et dans les prochaines rencontres.</a:t>
            </a:r>
          </a:p>
          <a:p>
            <a:endParaRPr lang="fr-FR" dirty="0">
              <a:ea typeface="Calibri" panose="020F0502020204030204"/>
              <a:cs typeface="Calibri" panose="020F0502020204030204"/>
            </a:endParaRPr>
          </a:p>
          <a:p>
            <a:r>
              <a:rPr lang="en-US" b="1" dirty="0">
                <a:ea typeface="Calibri"/>
                <a:cs typeface="Calibri"/>
              </a:rPr>
              <a:t>Notes pour la </a:t>
            </a:r>
            <a:r>
              <a:rPr lang="en-US" b="1" dirty="0" err="1">
                <a:ea typeface="Calibri"/>
                <a:cs typeface="Calibri"/>
              </a:rPr>
              <a:t>personne</a:t>
            </a:r>
            <a:r>
              <a:rPr lang="en-US" b="1" dirty="0">
                <a:ea typeface="Calibri"/>
                <a:cs typeface="Calibri"/>
              </a:rPr>
              <a:t> </a:t>
            </a:r>
            <a:r>
              <a:rPr lang="en-US" b="1" dirty="0" err="1">
                <a:ea typeface="Calibri"/>
                <a:cs typeface="Calibri"/>
              </a:rPr>
              <a:t>animatrice</a:t>
            </a:r>
            <a:endParaRPr lang="en-US" b="1" dirty="0">
              <a:ea typeface="Calibri"/>
              <a:cs typeface="Calibri"/>
            </a:endParaRPr>
          </a:p>
          <a:p>
            <a:pPr marL="171450" indent="-171450">
              <a:buFont typeface="Arial"/>
              <a:buChar char="•"/>
            </a:pPr>
            <a:r>
              <a:rPr lang="fr-FR" dirty="0"/>
              <a:t>Remettre le document « Notre réseau de soutien » à l’Annexe 3 du guide d'animation. Au besoin, projeter la diapo précédente présentant les différents types de soutien durant l'activité.</a:t>
            </a:r>
            <a:endParaRPr lang="en-US" dirty="0">
              <a:ea typeface="Calibri"/>
              <a:cs typeface="Calibri"/>
            </a:endParaRPr>
          </a:p>
          <a:p>
            <a:pPr marL="171450" indent="-171450">
              <a:buFont typeface="Arial"/>
              <a:buChar char="•"/>
            </a:pPr>
            <a:r>
              <a:rPr lang="en-US" dirty="0" err="1">
                <a:ea typeface="Calibri"/>
                <a:cs typeface="Calibri"/>
              </a:rPr>
              <a:t>Voir</a:t>
            </a:r>
            <a:r>
              <a:rPr lang="en-US" dirty="0">
                <a:ea typeface="Calibri"/>
                <a:cs typeface="Calibri"/>
              </a:rPr>
              <a:t> le guide </a:t>
            </a:r>
            <a:r>
              <a:rPr lang="en-US" dirty="0" err="1">
                <a:ea typeface="Calibri"/>
                <a:cs typeface="Calibri"/>
              </a:rPr>
              <a:t>d'animation</a:t>
            </a:r>
            <a:r>
              <a:rPr lang="en-US" dirty="0">
                <a:ea typeface="Calibri"/>
                <a:cs typeface="Calibri"/>
              </a:rPr>
              <a:t> pour la fiche </a:t>
            </a:r>
            <a:r>
              <a:rPr lang="en-US" dirty="0" err="1">
                <a:ea typeface="Calibri"/>
                <a:cs typeface="Calibri"/>
              </a:rPr>
              <a:t>d'activité</a:t>
            </a:r>
            <a:r>
              <a:rPr lang="en-US" dirty="0">
                <a:ea typeface="Calibri"/>
                <a:cs typeface="Calibri"/>
              </a:rPr>
              <a:t> </a:t>
            </a:r>
            <a:r>
              <a:rPr lang="en-US" dirty="0" err="1">
                <a:ea typeface="Calibri"/>
                <a:cs typeface="Calibri"/>
              </a:rPr>
              <a:t>complète</a:t>
            </a:r>
            <a:r>
              <a:rPr lang="en-US" dirty="0">
                <a:ea typeface="Calibri"/>
                <a:cs typeface="Calibri"/>
              </a:rPr>
              <a:t>.</a:t>
            </a:r>
          </a:p>
          <a:p>
            <a:endParaRPr lang="en-ca" dirty="0"/>
          </a:p>
        </p:txBody>
      </p:sp>
      <p:sp>
        <p:nvSpPr>
          <p:cNvPr id="4" name="Espace réservé du numéro de diapositive 3">
            <a:extLst>
              <a:ext uri="{FF2B5EF4-FFF2-40B4-BE49-F238E27FC236}">
                <a16:creationId xmlns:a16="http://schemas.microsoft.com/office/drawing/2014/main" id="{B7201A14-4A55-C050-2F9F-866740085D21}"/>
              </a:ext>
            </a:extLst>
          </p:cNvPr>
          <p:cNvSpPr>
            <a:spLocks noGrp="1"/>
          </p:cNvSpPr>
          <p:nvPr>
            <p:ph type="sldNum" sz="quarter" idx="5"/>
          </p:nvPr>
        </p:nvSpPr>
        <p:spPr/>
        <p:txBody>
          <a:bodyPr/>
          <a:lstStyle/>
          <a:p>
            <a:pPr algn="l" rtl="0"/>
            <a:fld id="{9FC41C64-3B65-4897-8D3B-3B1D0179E22D}" type="slidenum">
              <a:rPr/>
              <a:t>30</a:t>
            </a:fld>
            <a:endParaRPr lang="en-ca"/>
          </a:p>
        </p:txBody>
      </p:sp>
    </p:spTree>
    <p:extLst>
      <p:ext uri="{BB962C8B-B14F-4D97-AF65-F5344CB8AC3E}">
        <p14:creationId xmlns:p14="http://schemas.microsoft.com/office/powerpoint/2010/main" val="10655382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pPr>
              <a:lnSpc>
                <a:spcPct val="90000"/>
              </a:lnSpc>
              <a:spcBef>
                <a:spcPts val="1000"/>
              </a:spcBef>
            </a:pPr>
            <a:r>
              <a:rPr lang="fr-CA" b="1" dirty="0"/>
              <a:t>Animation</a:t>
            </a:r>
            <a:endParaRPr lang="fr-FR" dirty="0"/>
          </a:p>
          <a:p>
            <a:pPr marL="171450" indent="-171450">
              <a:lnSpc>
                <a:spcPct val="90000"/>
              </a:lnSpc>
              <a:spcBef>
                <a:spcPts val="1000"/>
              </a:spcBef>
              <a:buFont typeface="Arial"/>
              <a:buChar char="•"/>
            </a:pPr>
            <a:r>
              <a:rPr lang="fr-FR" dirty="0"/>
              <a:t>Présenter les services et les ressources du territoire </a:t>
            </a:r>
            <a:endParaRPr lang="fr-FR" dirty="0">
              <a:ea typeface="Calibri" panose="020F0502020204030204"/>
              <a:cs typeface="Calibri" panose="020F0502020204030204"/>
            </a:endParaRPr>
          </a:p>
          <a:p>
            <a:pPr marL="292735" lvl="1">
              <a:lnSpc>
                <a:spcPct val="90000"/>
              </a:lnSpc>
              <a:spcBef>
                <a:spcPts val="1000"/>
              </a:spcBef>
            </a:pPr>
            <a:r>
              <a:rPr lang="fr-FR" i="1" dirty="0">
                <a:ea typeface="Calibri" panose="020F0502020204030204"/>
                <a:cs typeface="Calibri" panose="020F0502020204030204"/>
              </a:rPr>
              <a:t>Plusieurs ressources existent pour vous accompagner. En voici quelques-unes. N'hésitez jamais à demander de l'aide, c'est une force, pas une faiblesse. </a:t>
            </a:r>
          </a:p>
          <a:p>
            <a:pPr marL="171450" indent="-171450">
              <a:lnSpc>
                <a:spcPct val="90000"/>
              </a:lnSpc>
              <a:spcBef>
                <a:spcPts val="1000"/>
              </a:spcBef>
              <a:buFont typeface="Arial"/>
              <a:buChar char="•"/>
            </a:pPr>
            <a:r>
              <a:rPr lang="fr-FR" dirty="0"/>
              <a:t>Remettre feuillets informatifs, pamphlets, etc. au besoin</a:t>
            </a:r>
            <a:endParaRPr lang="fr-FR" dirty="0">
              <a:ea typeface="Calibri"/>
              <a:cs typeface="Calibri"/>
            </a:endParaRPr>
          </a:p>
          <a:p>
            <a:pPr algn="l" rtl="0">
              <a:lnSpc>
                <a:spcPct val="90000"/>
              </a:lnSpc>
              <a:spcBef>
                <a:spcPts val="1000"/>
              </a:spcBef>
            </a:pPr>
            <a:endParaRPr lang="en-ca" dirty="0"/>
          </a:p>
        </p:txBody>
      </p:sp>
      <p:sp>
        <p:nvSpPr>
          <p:cNvPr id="4" name="Espace réservé du numéro de diapositive 3"/>
          <p:cNvSpPr>
            <a:spLocks noGrp="1"/>
          </p:cNvSpPr>
          <p:nvPr>
            <p:ph type="sldNum" sz="quarter" idx="5"/>
          </p:nvPr>
        </p:nvSpPr>
        <p:spPr/>
        <p:txBody>
          <a:bodyPr/>
          <a:lstStyle/>
          <a:p>
            <a:pPr algn="l" rtl="0"/>
            <a:fld id="{9FC41C64-3B65-4897-8D3B-3B1D0179E22D}" type="slidenum">
              <a:rPr/>
              <a:t>31</a:t>
            </a:fld>
            <a:endParaRPr lang="en-ca"/>
          </a:p>
        </p:txBody>
      </p:sp>
    </p:spTree>
    <p:extLst>
      <p:ext uri="{BB962C8B-B14F-4D97-AF65-F5344CB8AC3E}">
        <p14:creationId xmlns:p14="http://schemas.microsoft.com/office/powerpoint/2010/main" val="4127491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pPr>
              <a:lnSpc>
                <a:spcPct val="90000"/>
              </a:lnSpc>
              <a:spcBef>
                <a:spcPts val="1000"/>
              </a:spcBef>
            </a:pPr>
            <a:r>
              <a:rPr lang="fr-CA" b="1" dirty="0"/>
              <a:t>Animation</a:t>
            </a:r>
            <a:endParaRPr lang="fr-FR" dirty="0"/>
          </a:p>
          <a:p>
            <a:pPr marL="171450" indent="-171450">
              <a:lnSpc>
                <a:spcPct val="90000"/>
              </a:lnSpc>
              <a:spcBef>
                <a:spcPts val="1000"/>
              </a:spcBef>
              <a:buFont typeface="Arial"/>
              <a:buChar char="•"/>
            </a:pPr>
            <a:r>
              <a:rPr lang="fr-FR" dirty="0"/>
              <a:t>Présenter les services et les ressources du territoire </a:t>
            </a:r>
            <a:endParaRPr lang="fr-FR" dirty="0">
              <a:ea typeface="Calibri" panose="020F0502020204030204"/>
              <a:cs typeface="Calibri" panose="020F0502020204030204"/>
            </a:endParaRPr>
          </a:p>
          <a:p>
            <a:pPr marL="171450" indent="-171450">
              <a:lnSpc>
                <a:spcPct val="90000"/>
              </a:lnSpc>
              <a:spcBef>
                <a:spcPts val="1000"/>
              </a:spcBef>
              <a:buFont typeface="Arial"/>
              <a:buChar char="•"/>
            </a:pPr>
            <a:r>
              <a:rPr lang="fr-FR" dirty="0"/>
              <a:t>Remettre feuillets informatifs, pamphlets, etc. au besoin</a:t>
            </a:r>
            <a:endParaRPr lang="fr-FR" dirty="0">
              <a:ea typeface="Calibri"/>
              <a:cs typeface="Calibri"/>
            </a:endParaRPr>
          </a:p>
          <a:p>
            <a:pPr algn="l" rtl="0">
              <a:lnSpc>
                <a:spcPct val="90000"/>
              </a:lnSpc>
              <a:spcBef>
                <a:spcPts val="1000"/>
              </a:spcBef>
            </a:pPr>
            <a:endParaRPr lang="en-ca" dirty="0"/>
          </a:p>
        </p:txBody>
      </p:sp>
      <p:sp>
        <p:nvSpPr>
          <p:cNvPr id="4" name="Espace réservé du numéro de diapositive 3"/>
          <p:cNvSpPr>
            <a:spLocks noGrp="1"/>
          </p:cNvSpPr>
          <p:nvPr>
            <p:ph type="sldNum" sz="quarter" idx="5"/>
          </p:nvPr>
        </p:nvSpPr>
        <p:spPr/>
        <p:txBody>
          <a:bodyPr/>
          <a:lstStyle/>
          <a:p>
            <a:pPr algn="l" rtl="0"/>
            <a:fld id="{9FC41C64-3B65-4897-8D3B-3B1D0179E22D}" type="slidenum">
              <a:rPr/>
              <a:t>32</a:t>
            </a:fld>
            <a:endParaRPr lang="en-ca"/>
          </a:p>
        </p:txBody>
      </p:sp>
    </p:spTree>
    <p:extLst>
      <p:ext uri="{BB962C8B-B14F-4D97-AF65-F5344CB8AC3E}">
        <p14:creationId xmlns:p14="http://schemas.microsoft.com/office/powerpoint/2010/main" val="3338798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5C47D-9992-2B0C-F6CC-F921AE090D1D}"/>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31435A80-FD16-A2B4-AC83-7E3300099818}"/>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B92A1748-C1DC-D034-BA5C-12D4A19040DF}"/>
              </a:ext>
            </a:extLst>
          </p:cNvPr>
          <p:cNvSpPr>
            <a:spLocks noGrp="1"/>
          </p:cNvSpPr>
          <p:nvPr>
            <p:ph type="body" idx="1"/>
          </p:nvPr>
        </p:nvSpPr>
        <p:spPr/>
        <p:txBody>
          <a:bodyPr/>
          <a:lstStyle/>
          <a:p>
            <a:pPr>
              <a:lnSpc>
                <a:spcPct val="90000"/>
              </a:lnSpc>
              <a:spcBef>
                <a:spcPts val="1000"/>
              </a:spcBef>
            </a:pPr>
            <a:r>
              <a:rPr lang="fr-CA" b="1" dirty="0"/>
              <a:t>Animation</a:t>
            </a:r>
            <a:endParaRPr lang="fr-FR" dirty="0"/>
          </a:p>
          <a:p>
            <a:pPr marL="171450" indent="-171450">
              <a:lnSpc>
                <a:spcPct val="90000"/>
              </a:lnSpc>
              <a:spcBef>
                <a:spcPts val="1000"/>
              </a:spcBef>
              <a:buFont typeface="Arial"/>
              <a:buChar char="•"/>
            </a:pPr>
            <a:r>
              <a:rPr lang="fr-FR" dirty="0"/>
              <a:t>Présenter quelques sources d'information pour les parents disponibles en ligne. </a:t>
            </a:r>
            <a:endParaRPr lang="fr-FR" dirty="0">
              <a:ea typeface="Calibri"/>
              <a:cs typeface="Calibri"/>
            </a:endParaRPr>
          </a:p>
          <a:p>
            <a:pPr marL="292735" lvl="1">
              <a:lnSpc>
                <a:spcPct val="90000"/>
              </a:lnSpc>
              <a:spcBef>
                <a:spcPts val="1000"/>
              </a:spcBef>
            </a:pPr>
            <a:r>
              <a:rPr lang="fr-FR" i="1" dirty="0"/>
              <a:t>Pour de l’information fiable, voici quelques sites à consulter. Ce sont des sites gratuits, conçus pour les parents.</a:t>
            </a:r>
            <a:endParaRPr lang="fr-FR" i="1" dirty="0">
              <a:ea typeface="Calibri"/>
              <a:cs typeface="Calibri"/>
            </a:endParaRPr>
          </a:p>
          <a:p>
            <a:pPr marL="171450" indent="-171450">
              <a:lnSpc>
                <a:spcPct val="90000"/>
              </a:lnSpc>
              <a:spcBef>
                <a:spcPts val="1000"/>
              </a:spcBef>
              <a:buFont typeface="Arial"/>
              <a:buChar char="•"/>
            </a:pPr>
            <a:r>
              <a:rPr lang="fr-FR" dirty="0"/>
              <a:t>Inviter les parents à porter une attention particulière sur la provenance des ressources consultées en ligne. </a:t>
            </a:r>
            <a:endParaRPr lang="fr-FR" dirty="0">
              <a:ea typeface="Calibri"/>
              <a:cs typeface="Calibri"/>
            </a:endParaRPr>
          </a:p>
          <a:p>
            <a:pPr lvl="1"/>
            <a:r>
              <a:rPr lang="fr-FR" i="1" dirty="0"/>
              <a:t>On trouve énormément d’infos sur la grossesse et les bébés en ligne, mais ce n’est pas toujours fiable. Je vous invite à vérifier d’où viennent les ressources que vous consultez. Est-ce que ça vient d’un organisme de santé reconnu ? Est-ce que c’est à jour ?</a:t>
            </a:r>
            <a:endParaRPr lang="fr-FR" i="1" dirty="0">
              <a:ea typeface="Calibri"/>
              <a:cs typeface="Calibri"/>
            </a:endParaRPr>
          </a:p>
          <a:p>
            <a:pPr lvl="1"/>
            <a:r>
              <a:rPr lang="fr-FR" i="1" dirty="0"/>
              <a:t>Et si vous avez un doute, parlez-en au professionnel qui effectue votre suivi de grossesse. C’est normal de chercher des réponses à vos questions !</a:t>
            </a:r>
            <a:endParaRPr lang="fr-FR" i="1" dirty="0">
              <a:ea typeface="Calibri"/>
              <a:cs typeface="Calibri"/>
            </a:endParaRPr>
          </a:p>
          <a:p>
            <a:pPr marL="292735" lvl="1">
              <a:lnSpc>
                <a:spcPct val="90000"/>
              </a:lnSpc>
              <a:spcBef>
                <a:spcPts val="1000"/>
              </a:spcBef>
            </a:pPr>
            <a:endParaRPr lang="fr-FR" i="1" dirty="0">
              <a:ea typeface="Calibri"/>
              <a:cs typeface="Calibri"/>
            </a:endParaRPr>
          </a:p>
          <a:p>
            <a:pPr marL="171450" indent="-171450">
              <a:lnSpc>
                <a:spcPct val="90000"/>
              </a:lnSpc>
              <a:spcBef>
                <a:spcPts val="1000"/>
              </a:spcBef>
              <a:buFont typeface="Arial"/>
              <a:buChar char="•"/>
            </a:pPr>
            <a:r>
              <a:rPr lang="fr-FR" dirty="0">
                <a:ea typeface="Calibri"/>
                <a:cs typeface="Calibri"/>
              </a:rPr>
              <a:t>Remettre une liste avec des codes QR ou envoyer la liste avec des liens cliquables par courriel après la rencontre, au besoin.</a:t>
            </a:r>
          </a:p>
          <a:p>
            <a:pPr algn="l" rtl="0">
              <a:lnSpc>
                <a:spcPct val="90000"/>
              </a:lnSpc>
              <a:spcBef>
                <a:spcPts val="1000"/>
              </a:spcBef>
            </a:pPr>
            <a:endParaRPr lang="en-ca" dirty="0"/>
          </a:p>
        </p:txBody>
      </p:sp>
      <p:sp>
        <p:nvSpPr>
          <p:cNvPr id="4" name="Espace réservé du numéro de diapositive 3">
            <a:extLst>
              <a:ext uri="{FF2B5EF4-FFF2-40B4-BE49-F238E27FC236}">
                <a16:creationId xmlns:a16="http://schemas.microsoft.com/office/drawing/2014/main" id="{9604C56F-A3E2-7289-C3BC-8CE607824BDC}"/>
              </a:ext>
            </a:extLst>
          </p:cNvPr>
          <p:cNvSpPr>
            <a:spLocks noGrp="1"/>
          </p:cNvSpPr>
          <p:nvPr>
            <p:ph type="sldNum" sz="quarter" idx="5"/>
          </p:nvPr>
        </p:nvSpPr>
        <p:spPr/>
        <p:txBody>
          <a:bodyPr/>
          <a:lstStyle/>
          <a:p>
            <a:pPr algn="l" rtl="0"/>
            <a:fld id="{9FC41C64-3B65-4897-8D3B-3B1D0179E22D}" type="slidenum">
              <a:rPr/>
              <a:t>33</a:t>
            </a:fld>
            <a:endParaRPr lang="en-ca"/>
          </a:p>
        </p:txBody>
      </p:sp>
    </p:spTree>
    <p:extLst>
      <p:ext uri="{BB962C8B-B14F-4D97-AF65-F5344CB8AC3E}">
        <p14:creationId xmlns:p14="http://schemas.microsoft.com/office/powerpoint/2010/main" val="29023921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E6DA8-DF6A-FF1E-4F9E-859BA3E0E089}"/>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043062BA-A6D2-F493-955D-5341B3BF5E66}"/>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5B40DCFD-0CB2-9FF7-283A-AAF000CED95C}"/>
              </a:ext>
            </a:extLst>
          </p:cNvPr>
          <p:cNvSpPr>
            <a:spLocks noGrp="1"/>
          </p:cNvSpPr>
          <p:nvPr>
            <p:ph type="body" idx="1"/>
          </p:nvPr>
        </p:nvSpPr>
        <p:spPr/>
        <p:txBody>
          <a:bodyPr/>
          <a:lstStyle/>
          <a:p>
            <a:endParaRPr lang="en-ca">
              <a:ea typeface="Calibri"/>
              <a:cs typeface="Calibri"/>
            </a:endParaRPr>
          </a:p>
        </p:txBody>
      </p:sp>
      <p:sp>
        <p:nvSpPr>
          <p:cNvPr id="4" name="Espace réservé du numéro de diapositive 3">
            <a:extLst>
              <a:ext uri="{FF2B5EF4-FFF2-40B4-BE49-F238E27FC236}">
                <a16:creationId xmlns:a16="http://schemas.microsoft.com/office/drawing/2014/main" id="{C7E6608F-3302-0001-E00B-08122B064981}"/>
              </a:ext>
            </a:extLst>
          </p:cNvPr>
          <p:cNvSpPr>
            <a:spLocks noGrp="1"/>
          </p:cNvSpPr>
          <p:nvPr>
            <p:ph type="sldNum" sz="quarter" idx="5"/>
          </p:nvPr>
        </p:nvSpPr>
        <p:spPr/>
        <p:txBody>
          <a:bodyPr/>
          <a:lstStyle/>
          <a:p>
            <a:pPr algn="l" rtl="0"/>
            <a:fld id="{9FC41C64-3B65-4897-8D3B-3B1D0179E22D}" type="slidenum">
              <a:rPr/>
              <a:t>34</a:t>
            </a:fld>
            <a:endParaRPr lang="en-ca"/>
          </a:p>
        </p:txBody>
      </p:sp>
    </p:spTree>
    <p:extLst>
      <p:ext uri="{BB962C8B-B14F-4D97-AF65-F5344CB8AC3E}">
        <p14:creationId xmlns:p14="http://schemas.microsoft.com/office/powerpoint/2010/main" val="14184456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FF887-FE5B-D1F5-6299-561A76A8F173}"/>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44A962EF-A5DE-6881-C9A5-FB852DDC43C0}"/>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19F816D5-ECB2-B0BA-82A6-B22B031FFECD}"/>
              </a:ext>
            </a:extLst>
          </p:cNvPr>
          <p:cNvSpPr>
            <a:spLocks noGrp="1"/>
          </p:cNvSpPr>
          <p:nvPr>
            <p:ph type="body" idx="1"/>
          </p:nvPr>
        </p:nvSpPr>
        <p:spPr/>
        <p:txBody>
          <a:bodyPr/>
          <a:lstStyle/>
          <a:p>
            <a:r>
              <a:rPr lang="fr-CA" b="1" dirty="0"/>
              <a:t>Animation</a:t>
            </a:r>
            <a:r>
              <a:rPr lang="fr-CA" i="1" dirty="0"/>
              <a:t> </a:t>
            </a:r>
            <a:endParaRPr lang="fr-CA" i="1" dirty="0">
              <a:ea typeface="Calibri" panose="020F0502020204030204"/>
              <a:cs typeface="Calibri" panose="020F0502020204030204"/>
            </a:endParaRPr>
          </a:p>
          <a:p>
            <a:pPr marL="171450" indent="-171450">
              <a:buFont typeface="Arial"/>
              <a:buChar char="•"/>
            </a:pPr>
            <a:r>
              <a:rPr lang="fr-CA" dirty="0"/>
              <a:t>Demander aux parents : «</a:t>
            </a:r>
            <a:r>
              <a:rPr lang="fr-CA" i="1" dirty="0"/>
              <a:t> Comment pouvez-vous entrer en contact avec votre bébé ? </a:t>
            </a:r>
            <a:r>
              <a:rPr lang="fr-CA" dirty="0"/>
              <a:t>» ou «</a:t>
            </a:r>
            <a:r>
              <a:rPr lang="fr-CA" b="1" dirty="0"/>
              <a:t> </a:t>
            </a:r>
            <a:r>
              <a:rPr lang="fr-CA" i="1" dirty="0"/>
              <a:t>Comment pouvez-vous faire sentir à bébé que vous l’aimez avant même sa naissance ?</a:t>
            </a:r>
            <a:r>
              <a:rPr lang="fr-CA" dirty="0"/>
              <a:t> »</a:t>
            </a:r>
            <a:endParaRPr lang="en-US" dirty="0">
              <a:ea typeface="Calibri"/>
              <a:cs typeface="Calibri"/>
            </a:endParaRPr>
          </a:p>
          <a:p>
            <a:pPr marL="171450" indent="-171450">
              <a:buFont typeface="Arial"/>
              <a:buChar char="•"/>
            </a:pPr>
            <a:r>
              <a:rPr lang="fr-CA" dirty="0">
                <a:ea typeface="Calibri"/>
                <a:cs typeface="Calibri"/>
              </a:rPr>
              <a:t>Compléter les propos des parents avec des exemples supplémentaires, au besoin : </a:t>
            </a:r>
            <a:endParaRPr lang="fr-CA" dirty="0"/>
          </a:p>
          <a:p>
            <a:pPr marL="292735" lvl="1" indent="-171450">
              <a:buFont typeface="Courier New"/>
              <a:buChar char="o"/>
            </a:pPr>
            <a:r>
              <a:rPr lang="fr-CA" dirty="0"/>
              <a:t>Parler au bébé et utiliser son prénom si vous l'avez déjà choisi</a:t>
            </a:r>
            <a:endParaRPr lang="en-US" dirty="0"/>
          </a:p>
          <a:p>
            <a:pPr marL="292735" lvl="1" indent="-171450">
              <a:buFont typeface="Courier New"/>
              <a:buChar char="o"/>
            </a:pPr>
            <a:r>
              <a:rPr lang="fr-CA" dirty="0"/>
              <a:t>Lire des histoires au bébé ou lui chanter une berceuse</a:t>
            </a:r>
            <a:endParaRPr lang="en-US" dirty="0"/>
          </a:p>
          <a:p>
            <a:pPr marL="292735" lvl="1" indent="-171450">
              <a:buFont typeface="Courier New"/>
              <a:buChar char="o"/>
            </a:pPr>
            <a:r>
              <a:rPr lang="fr-CA" dirty="0"/>
              <a:t>Caresser le ventre</a:t>
            </a:r>
            <a:endParaRPr lang="en-US" dirty="0"/>
          </a:p>
          <a:p>
            <a:pPr marL="292735" lvl="1" indent="-171450">
              <a:buFont typeface="Courier New"/>
              <a:buChar char="o"/>
            </a:pPr>
            <a:r>
              <a:rPr lang="fr-CA" dirty="0"/>
              <a:t>Respiration consciente et yoga prénatal</a:t>
            </a:r>
            <a:endParaRPr lang="en-US" dirty="0"/>
          </a:p>
          <a:p>
            <a:pPr marL="292735" lvl="1" indent="-171450">
              <a:buFont typeface="Courier New"/>
              <a:buChar char="o"/>
            </a:pPr>
            <a:r>
              <a:rPr lang="fr-CA" dirty="0"/>
              <a:t>Écrire ses pensées, écrire à son bébé, tenir un journal</a:t>
            </a:r>
            <a:endParaRPr lang="en-US" dirty="0"/>
          </a:p>
          <a:p>
            <a:pPr marL="292735" lvl="1" indent="-171450">
              <a:buFont typeface="Courier New"/>
              <a:buChar char="o"/>
            </a:pPr>
            <a:r>
              <a:rPr lang="fr-CA" dirty="0"/>
              <a:t>Établir une routine quotidienne avec des moments précis pour entrer en contact avec bébé</a:t>
            </a:r>
            <a:endParaRPr lang="en-US" dirty="0">
              <a:ea typeface="Calibri" panose="020F0502020204030204"/>
              <a:cs typeface="Calibri" panose="020F0502020204030204"/>
            </a:endParaRPr>
          </a:p>
          <a:p>
            <a:pPr marL="171450" indent="-171450">
              <a:buFont typeface="Arial"/>
              <a:buChar char="•"/>
            </a:pPr>
            <a:r>
              <a:rPr lang="fr-CA" dirty="0">
                <a:ea typeface="Calibri" panose="020F0502020204030204"/>
                <a:cs typeface="Calibri" panose="020F0502020204030204"/>
              </a:rPr>
              <a:t>Conclure </a:t>
            </a:r>
          </a:p>
          <a:p>
            <a:pPr marL="274320" lvl="1"/>
            <a:r>
              <a:rPr lang="fr-CA" i="1" dirty="0">
                <a:ea typeface="Calibri" panose="020F0502020204030204"/>
                <a:cs typeface="Calibri" panose="020F0502020204030204"/>
              </a:rPr>
              <a:t>Pour certaines personnes, il se peut que la grossesse ne vous semble pas encore très concrète à ce stade-ci et ça se peut que ça prenne plus de temps pour développer un lien avec votre bébé. Pour certaines personnes, le fait de pouvoir voir bébé à l'échographie, d'entendre le cœur, d'apprendre le sexe peuvent aider à rendre la grossesse plus réelle et à créer un lien.</a:t>
            </a:r>
            <a:r>
              <a:rPr lang="fr-CA" i="1" dirty="0"/>
              <a:t> Vous pouvez aussi parler au bébé, lui chanter, toucher le ventre… Ces petits gestes peuvent favoriser l’attachement. Faites-le à votre façon et à votre rythme.</a:t>
            </a:r>
            <a:endParaRPr lang="fr-CA" i="1" dirty="0">
              <a:ea typeface="Calibri"/>
              <a:cs typeface="Calibri"/>
            </a:endParaRPr>
          </a:p>
          <a:p>
            <a:endParaRPr lang="fr-CA" b="1" i="1" dirty="0">
              <a:ea typeface="Calibri"/>
              <a:cs typeface="Calibri"/>
            </a:endParaRPr>
          </a:p>
          <a:p>
            <a:r>
              <a:rPr lang="fr-CA" b="1" dirty="0"/>
              <a:t>Information complémentaire pouvant être donnée :</a:t>
            </a:r>
            <a:r>
              <a:rPr lang="fr-CA" dirty="0"/>
              <a:t> </a:t>
            </a:r>
            <a:endParaRPr lang="en-US" dirty="0"/>
          </a:p>
          <a:p>
            <a:r>
              <a:rPr lang="fr-CA" dirty="0"/>
              <a:t>Autour de 25 semaines de grossesse, le fœtus commence à reconnaître certains éléments ou certaines situations : la voix familière de sa maman, celles des autres membres de sa famille, l’activité et la lumière du jour, la tranquillité de la nuit, etc. </a:t>
            </a:r>
            <a:endParaRPr lang="fr-CA" dirty="0">
              <a:ea typeface="Calibri"/>
              <a:cs typeface="Calibri"/>
            </a:endParaRPr>
          </a:p>
          <a:p>
            <a:endParaRPr lang="fr-CA" dirty="0">
              <a:ea typeface="Calibri"/>
              <a:cs typeface="Calibri"/>
            </a:endParaRPr>
          </a:p>
          <a:p>
            <a:endParaRPr lang="en-ca" dirty="0"/>
          </a:p>
        </p:txBody>
      </p:sp>
      <p:sp>
        <p:nvSpPr>
          <p:cNvPr id="4" name="Espace réservé du numéro de diapositive 3">
            <a:extLst>
              <a:ext uri="{FF2B5EF4-FFF2-40B4-BE49-F238E27FC236}">
                <a16:creationId xmlns:a16="http://schemas.microsoft.com/office/drawing/2014/main" id="{DE9DACEF-F51F-B4BA-4992-69CA08FD79F7}"/>
              </a:ext>
            </a:extLst>
          </p:cNvPr>
          <p:cNvSpPr>
            <a:spLocks noGrp="1"/>
          </p:cNvSpPr>
          <p:nvPr>
            <p:ph type="sldNum" sz="quarter" idx="5"/>
          </p:nvPr>
        </p:nvSpPr>
        <p:spPr/>
        <p:txBody>
          <a:bodyPr/>
          <a:lstStyle/>
          <a:p>
            <a:pPr algn="l" rtl="0"/>
            <a:fld id="{9FC41C64-3B65-4897-8D3B-3B1D0179E22D}" type="slidenum">
              <a:rPr/>
              <a:t>35</a:t>
            </a:fld>
            <a:endParaRPr lang="en-ca"/>
          </a:p>
        </p:txBody>
      </p:sp>
    </p:spTree>
    <p:extLst>
      <p:ext uri="{BB962C8B-B14F-4D97-AF65-F5344CB8AC3E}">
        <p14:creationId xmlns:p14="http://schemas.microsoft.com/office/powerpoint/2010/main" val="35905854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E6DA8-DF6A-FF1E-4F9E-859BA3E0E089}"/>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043062BA-A6D2-F493-955D-5341B3BF5E66}"/>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5B40DCFD-0CB2-9FF7-283A-AAF000CED95C}"/>
              </a:ext>
            </a:extLst>
          </p:cNvPr>
          <p:cNvSpPr>
            <a:spLocks noGrp="1"/>
          </p:cNvSpPr>
          <p:nvPr>
            <p:ph type="body" idx="1"/>
          </p:nvPr>
        </p:nvSpPr>
        <p:spPr/>
        <p:txBody>
          <a:bodyPr/>
          <a:lstStyle/>
          <a:p>
            <a:endParaRPr lang="en-ca">
              <a:ea typeface="Calibri"/>
              <a:cs typeface="Calibri"/>
            </a:endParaRPr>
          </a:p>
        </p:txBody>
      </p:sp>
      <p:sp>
        <p:nvSpPr>
          <p:cNvPr id="4" name="Espace réservé du numéro de diapositive 3">
            <a:extLst>
              <a:ext uri="{FF2B5EF4-FFF2-40B4-BE49-F238E27FC236}">
                <a16:creationId xmlns:a16="http://schemas.microsoft.com/office/drawing/2014/main" id="{C7E6608F-3302-0001-E00B-08122B064981}"/>
              </a:ext>
            </a:extLst>
          </p:cNvPr>
          <p:cNvSpPr>
            <a:spLocks noGrp="1"/>
          </p:cNvSpPr>
          <p:nvPr>
            <p:ph type="sldNum" sz="quarter" idx="5"/>
          </p:nvPr>
        </p:nvSpPr>
        <p:spPr/>
        <p:txBody>
          <a:bodyPr/>
          <a:lstStyle/>
          <a:p>
            <a:pPr algn="l" rtl="0"/>
            <a:fld id="{9FC41C64-3B65-4897-8D3B-3B1D0179E22D}" type="slidenum">
              <a:rPr/>
              <a:t>36</a:t>
            </a:fld>
            <a:endParaRPr lang="en-ca"/>
          </a:p>
        </p:txBody>
      </p:sp>
    </p:spTree>
    <p:extLst>
      <p:ext uri="{BB962C8B-B14F-4D97-AF65-F5344CB8AC3E}">
        <p14:creationId xmlns:p14="http://schemas.microsoft.com/office/powerpoint/2010/main" val="36949867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5B1E0-0621-9D21-3D94-FCE4B26B3465}"/>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EEB188C4-EA46-B69F-474C-A6117865B686}"/>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91C78FAE-E19C-4F7E-673B-594F805FF843}"/>
              </a:ext>
            </a:extLst>
          </p:cNvPr>
          <p:cNvSpPr>
            <a:spLocks noGrp="1"/>
          </p:cNvSpPr>
          <p:nvPr>
            <p:ph type="body" idx="1"/>
          </p:nvPr>
        </p:nvSpPr>
        <p:spPr/>
        <p:txBody>
          <a:bodyPr/>
          <a:lstStyle/>
          <a:p>
            <a:r>
              <a:rPr lang="fr-CA" b="1" dirty="0"/>
              <a:t>Animation</a:t>
            </a:r>
          </a:p>
          <a:p>
            <a:r>
              <a:rPr lang="fr-CA" i="1" dirty="0"/>
              <a:t>On arrive à la fin de notre rencontre. J’aimerais savoir : Qu’est-ce que vous retenez d’aujourd’hui ? Avec quoi repartez-vous ? Est-ce que certaines personnes aimeraient partager leurs impressions avec le groupe ?</a:t>
            </a:r>
            <a:endParaRPr lang="fr-CA" i="1" dirty="0">
              <a:ea typeface="Calibri"/>
              <a:cs typeface="Calibri"/>
            </a:endParaRPr>
          </a:p>
          <a:p>
            <a:endParaRPr lang="fr-CA" i="1" dirty="0"/>
          </a:p>
          <a:p>
            <a:r>
              <a:rPr lang="fr-CA" i="1" dirty="0"/>
              <a:t>Merci pour votre participation et vos partages.</a:t>
            </a:r>
            <a:endParaRPr lang="fr-CA" i="1" dirty="0">
              <a:ea typeface="Calibri"/>
              <a:cs typeface="Calibri"/>
            </a:endParaRPr>
          </a:p>
          <a:p>
            <a:endParaRPr lang="en-ca" dirty="0"/>
          </a:p>
        </p:txBody>
      </p:sp>
      <p:sp>
        <p:nvSpPr>
          <p:cNvPr id="4" name="Espace réservé du numéro de diapositive 3">
            <a:extLst>
              <a:ext uri="{FF2B5EF4-FFF2-40B4-BE49-F238E27FC236}">
                <a16:creationId xmlns:a16="http://schemas.microsoft.com/office/drawing/2014/main" id="{C1BAA047-66AE-C148-371E-303C7D605553}"/>
              </a:ext>
            </a:extLst>
          </p:cNvPr>
          <p:cNvSpPr>
            <a:spLocks noGrp="1"/>
          </p:cNvSpPr>
          <p:nvPr>
            <p:ph type="sldNum" sz="quarter" idx="5"/>
          </p:nvPr>
        </p:nvSpPr>
        <p:spPr/>
        <p:txBody>
          <a:bodyPr/>
          <a:lstStyle/>
          <a:p>
            <a:pPr algn="l" rtl="0"/>
            <a:fld id="{9FC41C64-3B65-4897-8D3B-3B1D0179E22D}" type="slidenum">
              <a:rPr/>
              <a:t>37</a:t>
            </a:fld>
            <a:endParaRPr lang="en-ca"/>
          </a:p>
        </p:txBody>
      </p:sp>
    </p:spTree>
    <p:extLst>
      <p:ext uri="{BB962C8B-B14F-4D97-AF65-F5344CB8AC3E}">
        <p14:creationId xmlns:p14="http://schemas.microsoft.com/office/powerpoint/2010/main" val="7948934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5C47D-9992-2B0C-F6CC-F921AE090D1D}"/>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31435A80-FD16-A2B4-AC83-7E3300099818}"/>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B92A1748-C1DC-D034-BA5C-12D4A19040DF}"/>
              </a:ext>
            </a:extLst>
          </p:cNvPr>
          <p:cNvSpPr>
            <a:spLocks noGrp="1"/>
          </p:cNvSpPr>
          <p:nvPr>
            <p:ph type="body" idx="1"/>
          </p:nvPr>
        </p:nvSpPr>
        <p:spPr/>
        <p:txBody>
          <a:bodyPr/>
          <a:lstStyle/>
          <a:p>
            <a:r>
              <a:rPr lang="fr-CA" b="1" dirty="0"/>
              <a:t>Animation</a:t>
            </a:r>
            <a:endParaRPr lang="fr-FR" dirty="0"/>
          </a:p>
          <a:p>
            <a:pPr marL="171450" indent="-171450">
              <a:buFont typeface="Symbol"/>
              <a:buChar char="•"/>
            </a:pPr>
            <a:r>
              <a:rPr lang="fr-CA" dirty="0">
                <a:ea typeface="Calibri"/>
                <a:cs typeface="Calibri"/>
              </a:rPr>
              <a:t>Personnaliser la diapositive pour votre région.</a:t>
            </a:r>
          </a:p>
          <a:p>
            <a:pPr marL="283210"/>
            <a:endParaRPr lang="fr-CA" i="1" dirty="0">
              <a:ea typeface="Calibri" panose="020F0502020204030204"/>
              <a:cs typeface="Calibri"/>
            </a:endParaRPr>
          </a:p>
          <a:p>
            <a:pPr marL="283210"/>
            <a:endParaRPr lang="fr-CA" dirty="0">
              <a:solidFill>
                <a:srgbClr val="444444"/>
              </a:solidFill>
              <a:ea typeface="Calibri"/>
              <a:cs typeface="Calibri"/>
            </a:endParaRPr>
          </a:p>
          <a:p>
            <a:pPr marL="283210"/>
            <a:endParaRPr lang="fr-CA" i="1" dirty="0">
              <a:solidFill>
                <a:srgbClr val="000000"/>
              </a:solidFill>
              <a:ea typeface="Calibri"/>
              <a:cs typeface="Calibri"/>
            </a:endParaRPr>
          </a:p>
          <a:p>
            <a:pPr marL="283210" algn="l" rtl="0"/>
            <a:endParaRPr lang="en-ca" dirty="0"/>
          </a:p>
        </p:txBody>
      </p:sp>
      <p:sp>
        <p:nvSpPr>
          <p:cNvPr id="4" name="Espace réservé du numéro de diapositive 3">
            <a:extLst>
              <a:ext uri="{FF2B5EF4-FFF2-40B4-BE49-F238E27FC236}">
                <a16:creationId xmlns:a16="http://schemas.microsoft.com/office/drawing/2014/main" id="{9604C56F-A3E2-7289-C3BC-8CE607824BDC}"/>
              </a:ext>
            </a:extLst>
          </p:cNvPr>
          <p:cNvSpPr>
            <a:spLocks noGrp="1"/>
          </p:cNvSpPr>
          <p:nvPr>
            <p:ph type="sldNum" sz="quarter" idx="5"/>
          </p:nvPr>
        </p:nvSpPr>
        <p:spPr/>
        <p:txBody>
          <a:bodyPr/>
          <a:lstStyle/>
          <a:p>
            <a:pPr algn="l" rtl="0"/>
            <a:fld id="{9FC41C64-3B65-4897-8D3B-3B1D0179E22D}" type="slidenum">
              <a:rPr/>
              <a:t>38</a:t>
            </a:fld>
            <a:endParaRPr lang="en-ca"/>
          </a:p>
        </p:txBody>
      </p:sp>
    </p:spTree>
    <p:extLst>
      <p:ext uri="{BB962C8B-B14F-4D97-AF65-F5344CB8AC3E}">
        <p14:creationId xmlns:p14="http://schemas.microsoft.com/office/powerpoint/2010/main" val="34791372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5C47D-9992-2B0C-F6CC-F921AE090D1D}"/>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31435A80-FD16-A2B4-AC83-7E3300099818}"/>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B92A1748-C1DC-D034-BA5C-12D4A19040DF}"/>
              </a:ext>
            </a:extLst>
          </p:cNvPr>
          <p:cNvSpPr>
            <a:spLocks noGrp="1"/>
          </p:cNvSpPr>
          <p:nvPr>
            <p:ph type="body" idx="1"/>
          </p:nvPr>
        </p:nvSpPr>
        <p:spPr/>
        <p:txBody>
          <a:bodyPr/>
          <a:lstStyle/>
          <a:p>
            <a:pPr marL="283210" algn="l" rtl="0"/>
            <a:endParaRPr lang="en-ca" i="1">
              <a:ea typeface="Calibri"/>
              <a:cs typeface="Calibri"/>
            </a:endParaRPr>
          </a:p>
        </p:txBody>
      </p:sp>
      <p:sp>
        <p:nvSpPr>
          <p:cNvPr id="4" name="Espace réservé du numéro de diapositive 3">
            <a:extLst>
              <a:ext uri="{FF2B5EF4-FFF2-40B4-BE49-F238E27FC236}">
                <a16:creationId xmlns:a16="http://schemas.microsoft.com/office/drawing/2014/main" id="{9604C56F-A3E2-7289-C3BC-8CE607824BDC}"/>
              </a:ext>
            </a:extLst>
          </p:cNvPr>
          <p:cNvSpPr>
            <a:spLocks noGrp="1"/>
          </p:cNvSpPr>
          <p:nvPr>
            <p:ph type="sldNum" sz="quarter" idx="5"/>
          </p:nvPr>
        </p:nvSpPr>
        <p:spPr/>
        <p:txBody>
          <a:bodyPr/>
          <a:lstStyle/>
          <a:p>
            <a:pPr algn="l" rtl="0"/>
            <a:fld id="{9FC41C64-3B65-4897-8D3B-3B1D0179E22D}" type="slidenum">
              <a:rPr/>
              <a:t>39</a:t>
            </a:fld>
            <a:endParaRPr lang="en-ca"/>
          </a:p>
        </p:txBody>
      </p:sp>
    </p:spTree>
    <p:extLst>
      <p:ext uri="{BB962C8B-B14F-4D97-AF65-F5344CB8AC3E}">
        <p14:creationId xmlns:p14="http://schemas.microsoft.com/office/powerpoint/2010/main" val="4463297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r>
              <a:rPr lang="fr-CA" b="1" dirty="0"/>
              <a:t>Animation</a:t>
            </a:r>
            <a:endParaRPr lang="fr-CA" dirty="0">
              <a:ea typeface="Calibri"/>
              <a:cs typeface="Calibri"/>
            </a:endParaRPr>
          </a:p>
          <a:p>
            <a:pPr marL="171450" indent="-171450">
              <a:buFont typeface="Arial"/>
              <a:buChar char="•"/>
            </a:pPr>
            <a:r>
              <a:rPr lang="fr-CA" dirty="0">
                <a:ea typeface="Calibri"/>
                <a:cs typeface="Calibri"/>
              </a:rPr>
              <a:t>Faire l'activité 1, environ 15 minutes (voir dans le guide d'animation pour les variantes proposées pour les rencontres en ligne)</a:t>
            </a:r>
          </a:p>
          <a:p>
            <a:pPr lvl="1"/>
            <a:r>
              <a:rPr lang="fr-CA" i="1" dirty="0">
                <a:ea typeface="Calibri"/>
                <a:cs typeface="Calibri"/>
              </a:rPr>
              <a:t>Pour commencer, j'aimerais vous entendre : </a:t>
            </a:r>
            <a:r>
              <a:rPr lang="fr-CA" i="1" dirty="0"/>
              <a:t>quelles sont vos attentes par rapport aux rencontres prénatales de groupe ? Et est-ce qu’il y a des préoccupations ou des sujets en lien avec la grossesse ou la parentalité que vous aimeriez aborder ?</a:t>
            </a:r>
            <a:r>
              <a:rPr lang="fr-CA" i="1" dirty="0">
                <a:ea typeface="Calibri"/>
                <a:cs typeface="Calibri"/>
              </a:rPr>
              <a:t> Je vous laisse un moment pour y réfléchir, puis chacun votre tour, vous pourrez vous présenter partager  votre attente et votre préoccupation ou besoin si vous le souhaitez.</a:t>
            </a:r>
            <a:endParaRPr lang="fr-CA" dirty="0">
              <a:solidFill>
                <a:srgbClr val="000000"/>
              </a:solidFill>
              <a:ea typeface="Calibri"/>
              <a:cs typeface="Calibri"/>
            </a:endParaRPr>
          </a:p>
          <a:p>
            <a:pPr marL="171450" indent="-171450">
              <a:buFont typeface="Arial"/>
              <a:buChar char="•"/>
            </a:pPr>
            <a:r>
              <a:rPr lang="fr-CA" dirty="0"/>
              <a:t>Conclure l’activité en indiquant comment les rencontres seront adaptées pour tenir compte des attentes et des préoccupations des participants et en faisant des liens avec les thématiques abordées dans les prochaines rencontres</a:t>
            </a:r>
            <a:endParaRPr lang="fr-CA" dirty="0">
              <a:ea typeface="Calibri"/>
              <a:cs typeface="Calibri"/>
            </a:endParaRPr>
          </a:p>
          <a:p>
            <a:pPr marL="457200"/>
            <a:r>
              <a:rPr lang="fr-CA" i="1" dirty="0">
                <a:ea typeface="Calibri" panose="020F0502020204030204"/>
                <a:cs typeface="Calibri" panose="020F0502020204030204"/>
              </a:rPr>
              <a:t>Merci pour vos partages et réflexions. Je vais vous présenter le plan des rencontres, vous allez voir que certains besoins seront répondus.</a:t>
            </a:r>
            <a:r>
              <a:rPr lang="fr-CA" i="1" dirty="0"/>
              <a:t> </a:t>
            </a:r>
            <a:endParaRPr lang="fr-CA" i="1" dirty="0">
              <a:ea typeface="Calibri"/>
              <a:cs typeface="Calibri"/>
            </a:endParaRPr>
          </a:p>
          <a:p>
            <a:pPr marL="171450" indent="-171450">
              <a:buFont typeface="Arial"/>
              <a:buChar char="•"/>
            </a:pPr>
            <a:r>
              <a:rPr lang="fr-CA" dirty="0"/>
              <a:t>Si la rencontre a lieu en présentiel, faire circuler des étiquettes afin que les gens puissent y inscrire leur prénom.</a:t>
            </a:r>
            <a:endParaRPr lang="fr-CA" dirty="0">
              <a:ea typeface="Calibri"/>
              <a:cs typeface="Calibri"/>
            </a:endParaRPr>
          </a:p>
          <a:p>
            <a:endParaRPr lang="fr-CA" dirty="0">
              <a:ea typeface="Calibri"/>
              <a:cs typeface="Calibri"/>
            </a:endParaRPr>
          </a:p>
          <a:p>
            <a:endParaRPr lang="fr-CA" dirty="0">
              <a:ea typeface="Calibri"/>
              <a:cs typeface="Calibri"/>
            </a:endParaRPr>
          </a:p>
          <a:p>
            <a:endParaRPr lang="fr-CA" dirty="0">
              <a:solidFill>
                <a:srgbClr val="262626"/>
              </a:solidFill>
              <a:ea typeface="Calibri"/>
              <a:cs typeface="Calibri"/>
            </a:endParaRPr>
          </a:p>
          <a:p>
            <a:endParaRPr lang="fr-CA" dirty="0">
              <a:solidFill>
                <a:srgbClr val="000000"/>
              </a:solidFill>
              <a:ea typeface="Calibri"/>
              <a:cs typeface="Calibri"/>
            </a:endParaRPr>
          </a:p>
          <a:p>
            <a:endParaRPr lang="en-ca" dirty="0"/>
          </a:p>
        </p:txBody>
      </p:sp>
      <p:sp>
        <p:nvSpPr>
          <p:cNvPr id="4" name="Espace réservé du numéro de diapositive 3"/>
          <p:cNvSpPr>
            <a:spLocks noGrp="1"/>
          </p:cNvSpPr>
          <p:nvPr>
            <p:ph type="sldNum" sz="quarter" idx="5"/>
          </p:nvPr>
        </p:nvSpPr>
        <p:spPr/>
        <p:txBody>
          <a:bodyPr/>
          <a:lstStyle/>
          <a:p>
            <a:pPr algn="l" rtl="0"/>
            <a:fld id="{9FC41C64-3B65-4897-8D3B-3B1D0179E22D}" type="slidenum">
              <a:rPr/>
              <a:t>4</a:t>
            </a:fld>
            <a:endParaRPr lang="en-ca"/>
          </a:p>
        </p:txBody>
      </p:sp>
    </p:spTree>
    <p:extLst>
      <p:ext uri="{BB962C8B-B14F-4D97-AF65-F5344CB8AC3E}">
        <p14:creationId xmlns:p14="http://schemas.microsoft.com/office/powerpoint/2010/main" val="1392273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5C47D-9992-2B0C-F6CC-F921AE090D1D}"/>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31435A80-FD16-A2B4-AC83-7E3300099818}"/>
              </a:ext>
            </a:extLst>
          </p:cNvPr>
          <p:cNvSpPr>
            <a:spLocks noGrp="1" noRot="1" noChangeAspect="1"/>
          </p:cNvSpPr>
          <p:nvPr>
            <p:ph type="sldImg"/>
          </p:nvPr>
        </p:nvSpPr>
        <p:spPr/>
        <p:txBody>
          <a:bodyPr/>
          <a:lstStyle/>
          <a:p>
            <a:endParaRPr lang="fr-CA"/>
          </a:p>
        </p:txBody>
      </p:sp>
      <p:sp>
        <p:nvSpPr>
          <p:cNvPr id="3" name="Espace réservé des notes 2">
            <a:extLst>
              <a:ext uri="{FF2B5EF4-FFF2-40B4-BE49-F238E27FC236}">
                <a16:creationId xmlns:a16="http://schemas.microsoft.com/office/drawing/2014/main" id="{B92A1748-C1DC-D034-BA5C-12D4A19040DF}"/>
              </a:ext>
            </a:extLst>
          </p:cNvPr>
          <p:cNvSpPr>
            <a:spLocks noGrp="1"/>
          </p:cNvSpPr>
          <p:nvPr>
            <p:ph type="body" idx="1"/>
          </p:nvPr>
        </p:nvSpPr>
        <p:spPr/>
        <p:txBody>
          <a:bodyPr/>
          <a:lstStyle/>
          <a:p>
            <a:pPr marL="283210" algn="l" rtl="0"/>
            <a:endParaRPr lang="en-ca" i="1">
              <a:ea typeface="Calibri"/>
              <a:cs typeface="Calibri"/>
            </a:endParaRPr>
          </a:p>
        </p:txBody>
      </p:sp>
      <p:sp>
        <p:nvSpPr>
          <p:cNvPr id="4" name="Espace réservé du numéro de diapositive 3">
            <a:extLst>
              <a:ext uri="{FF2B5EF4-FFF2-40B4-BE49-F238E27FC236}">
                <a16:creationId xmlns:a16="http://schemas.microsoft.com/office/drawing/2014/main" id="{9604C56F-A3E2-7289-C3BC-8CE607824BDC}"/>
              </a:ext>
            </a:extLst>
          </p:cNvPr>
          <p:cNvSpPr>
            <a:spLocks noGrp="1"/>
          </p:cNvSpPr>
          <p:nvPr>
            <p:ph type="sldNum" sz="quarter" idx="5"/>
          </p:nvPr>
        </p:nvSpPr>
        <p:spPr/>
        <p:txBody>
          <a:bodyPr/>
          <a:lstStyle/>
          <a:p>
            <a:pPr algn="l" rtl="0"/>
            <a:fld id="{9FC41C64-3B65-4897-8D3B-3B1D0179E22D}" type="slidenum">
              <a:rPr/>
              <a:t>40</a:t>
            </a:fld>
            <a:endParaRPr lang="en-ca"/>
          </a:p>
        </p:txBody>
      </p:sp>
    </p:spTree>
    <p:extLst>
      <p:ext uri="{BB962C8B-B14F-4D97-AF65-F5344CB8AC3E}">
        <p14:creationId xmlns:p14="http://schemas.microsoft.com/office/powerpoint/2010/main" val="2395071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r>
              <a:rPr lang="fr-CA" b="1" dirty="0"/>
              <a:t>Animation</a:t>
            </a:r>
            <a:endParaRPr lang="fr-FR" dirty="0"/>
          </a:p>
          <a:p>
            <a:pPr marL="171450" indent="-171450">
              <a:buFont typeface="Arial"/>
              <a:buChar char="•"/>
            </a:pPr>
            <a:r>
              <a:rPr lang="fr-CA" dirty="0"/>
              <a:t>Présenter le plan des RPG avec les dates, heures et lieux des prochaines rencontres. Faire des liens avec les besoins mentionnés par les parents à l'activité 1.</a:t>
            </a:r>
            <a:endParaRPr lang="fr-CA" dirty="0">
              <a:ea typeface="Calibri"/>
              <a:cs typeface="Calibri"/>
            </a:endParaRPr>
          </a:p>
          <a:p>
            <a:pPr marL="171450" indent="-171450">
              <a:buFont typeface="Arial"/>
              <a:buChar char="•"/>
            </a:pPr>
            <a:r>
              <a:rPr lang="fr-CA" dirty="0">
                <a:ea typeface="Calibri"/>
                <a:cs typeface="Calibri"/>
              </a:rPr>
              <a:t>Si les parents ont nommé des besoins à l'activité 1 qui ne seront pas abordés dans le cadre des rencontres, le nommer. La personne animatrice peut référer les parents vers d'autres ressources pour répondre à ses besoins. </a:t>
            </a:r>
            <a:endParaRPr lang="fr-CA" dirty="0"/>
          </a:p>
          <a:p>
            <a:pPr marL="285750" lvl="1"/>
            <a:r>
              <a:rPr lang="fr-CA" i="1" dirty="0"/>
              <a:t>S'il y a des sujets pour lesquels vous avez besoin de plus d'information, n'hésitez pas à venir me voir. </a:t>
            </a:r>
            <a:endParaRPr lang="fr-CA" dirty="0">
              <a:ea typeface="Calibri" panose="020F0502020204030204"/>
              <a:cs typeface="Calibri" panose="020F0502020204030204"/>
            </a:endParaRPr>
          </a:p>
          <a:p>
            <a:pPr marL="171450" indent="-171450">
              <a:buFont typeface="Arial"/>
              <a:buChar char="•"/>
            </a:pPr>
            <a:r>
              <a:rPr lang="fr-CA" dirty="0"/>
              <a:t>Expliquer son rôle en tant que personne animatrice : </a:t>
            </a:r>
            <a:endParaRPr lang="fr-CA" dirty="0">
              <a:solidFill>
                <a:srgbClr val="444444"/>
              </a:solidFill>
              <a:ea typeface="Calibri" panose="020F0502020204030204"/>
              <a:cs typeface="Calibri" panose="020F0502020204030204"/>
            </a:endParaRPr>
          </a:p>
          <a:p>
            <a:pPr marL="285750" lvl="1"/>
            <a:r>
              <a:rPr lang="fr-CA" i="1" dirty="0"/>
              <a:t>En tant que personne animatrice, je ne suis pas là pour vous dire quoi faire ou comment faire. Mon rôle est de vous accompagner, de proposer des thèmes, de vous fournir de l’information qui s’appuie sur la science et les meilleures pratiques, de répondre aux questions et de faciliter les échanges entre les participants</a:t>
            </a:r>
            <a:r>
              <a:rPr lang="fr-CA" dirty="0"/>
              <a:t>.</a:t>
            </a:r>
            <a:endParaRPr lang="en-US" dirty="0">
              <a:solidFill>
                <a:srgbClr val="444444"/>
              </a:solidFill>
            </a:endParaRPr>
          </a:p>
          <a:p>
            <a:pPr marL="171450" indent="-171450">
              <a:buFont typeface="Arial"/>
              <a:buChar char="•"/>
            </a:pPr>
            <a:r>
              <a:rPr lang="fr-CA" dirty="0">
                <a:ea typeface="Calibri"/>
                <a:cs typeface="Calibri"/>
              </a:rPr>
              <a:t>Rappeler aux parents qu'ils peuvent venir accompagnés de la personne de leur choix, que ce soit un co-parent, un membre de la famille ou un ami.</a:t>
            </a:r>
          </a:p>
          <a:p>
            <a:pPr marL="285750" lvl="1"/>
            <a:r>
              <a:rPr lang="fr-CA" i="1" dirty="0">
                <a:ea typeface="Calibri"/>
                <a:cs typeface="Calibri"/>
              </a:rPr>
              <a:t>Ces rencontres ont pour but de répondre à vos besoins et se veulent conviviales. N'hésitez pas à venir accompagné par la personne de votre choix, un membre de la famille, un ami. </a:t>
            </a:r>
          </a:p>
          <a:p>
            <a:endParaRPr lang="fr-CA" dirty="0">
              <a:ea typeface="Calibri"/>
              <a:cs typeface="Calibri"/>
            </a:endParaRPr>
          </a:p>
          <a:p>
            <a:endParaRPr lang="fr-CA" dirty="0">
              <a:ea typeface="Calibri"/>
              <a:cs typeface="Calibri"/>
            </a:endParaRPr>
          </a:p>
          <a:p>
            <a:endParaRPr lang="en-ca" dirty="0"/>
          </a:p>
        </p:txBody>
      </p:sp>
      <p:sp>
        <p:nvSpPr>
          <p:cNvPr id="4" name="Espace réservé du numéro de diapositive 3"/>
          <p:cNvSpPr>
            <a:spLocks noGrp="1"/>
          </p:cNvSpPr>
          <p:nvPr>
            <p:ph type="sldNum" sz="quarter" idx="5"/>
          </p:nvPr>
        </p:nvSpPr>
        <p:spPr/>
        <p:txBody>
          <a:bodyPr/>
          <a:lstStyle/>
          <a:p>
            <a:pPr algn="l" rtl="0"/>
            <a:fld id="{9FC41C64-3B65-4897-8D3B-3B1D0179E22D}" type="slidenum">
              <a:rPr/>
              <a:t>5</a:t>
            </a:fld>
            <a:endParaRPr lang="en-ca"/>
          </a:p>
        </p:txBody>
      </p:sp>
    </p:spTree>
    <p:extLst>
      <p:ext uri="{BB962C8B-B14F-4D97-AF65-F5344CB8AC3E}">
        <p14:creationId xmlns:p14="http://schemas.microsoft.com/office/powerpoint/2010/main" val="3915226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endParaRPr lang="en-ca" b="1">
              <a:ea typeface="Calibri"/>
              <a:cs typeface="Calibri"/>
            </a:endParaRPr>
          </a:p>
        </p:txBody>
      </p:sp>
      <p:sp>
        <p:nvSpPr>
          <p:cNvPr id="4" name="Espace réservé du numéro de diapositive 3"/>
          <p:cNvSpPr>
            <a:spLocks noGrp="1"/>
          </p:cNvSpPr>
          <p:nvPr>
            <p:ph type="sldNum" sz="quarter" idx="5"/>
          </p:nvPr>
        </p:nvSpPr>
        <p:spPr/>
        <p:txBody>
          <a:bodyPr/>
          <a:lstStyle/>
          <a:p>
            <a:pPr algn="l" rtl="0"/>
            <a:fld id="{9FC41C64-3B65-4897-8D3B-3B1D0179E22D}" type="slidenum">
              <a:rPr/>
              <a:t>6</a:t>
            </a:fld>
            <a:endParaRPr lang="en-ca"/>
          </a:p>
        </p:txBody>
      </p:sp>
    </p:spTree>
    <p:extLst>
      <p:ext uri="{BB962C8B-B14F-4D97-AF65-F5344CB8AC3E}">
        <p14:creationId xmlns:p14="http://schemas.microsoft.com/office/powerpoint/2010/main" val="346876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endParaRPr lang="en-ca" b="1">
              <a:ea typeface="Calibri"/>
              <a:cs typeface="Calibri"/>
            </a:endParaRPr>
          </a:p>
        </p:txBody>
      </p:sp>
      <p:sp>
        <p:nvSpPr>
          <p:cNvPr id="4" name="Espace réservé du numéro de diapositive 3"/>
          <p:cNvSpPr>
            <a:spLocks noGrp="1"/>
          </p:cNvSpPr>
          <p:nvPr>
            <p:ph type="sldNum" sz="quarter" idx="5"/>
          </p:nvPr>
        </p:nvSpPr>
        <p:spPr/>
        <p:txBody>
          <a:bodyPr/>
          <a:lstStyle/>
          <a:p>
            <a:pPr algn="l" rtl="0"/>
            <a:fld id="{9FC41C64-3B65-4897-8D3B-3B1D0179E22D}" type="slidenum">
              <a:rPr/>
              <a:t>7</a:t>
            </a:fld>
            <a:endParaRPr lang="en-ca"/>
          </a:p>
        </p:txBody>
      </p:sp>
    </p:spTree>
    <p:extLst>
      <p:ext uri="{BB962C8B-B14F-4D97-AF65-F5344CB8AC3E}">
        <p14:creationId xmlns:p14="http://schemas.microsoft.com/office/powerpoint/2010/main" val="6642173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r>
              <a:rPr lang="fr-CA" b="1" dirty="0">
                <a:ea typeface="Calibri"/>
                <a:cs typeface="Calibri"/>
              </a:rPr>
              <a:t>Animation</a:t>
            </a:r>
            <a:endParaRPr lang="fr-FR" dirty="0"/>
          </a:p>
          <a:p>
            <a:pPr marL="171450" indent="-171450">
              <a:buFont typeface="Arial"/>
              <a:buChar char="•"/>
            </a:pPr>
            <a:r>
              <a:rPr lang="fr-CA" dirty="0">
                <a:ea typeface="Calibri" panose="020F0502020204030204"/>
                <a:cs typeface="Calibri" panose="020F0502020204030204"/>
              </a:rPr>
              <a:t>Présenter le Guide Mieux vivre et s'assurer que tous l'ont reçu</a:t>
            </a:r>
          </a:p>
          <a:p>
            <a:pPr marL="285750" lvl="1"/>
            <a:r>
              <a:rPr lang="fr-CA" i="1" dirty="0">
                <a:ea typeface="Calibri" panose="020F0502020204030204"/>
                <a:cs typeface="Calibri" panose="020F0502020204030204"/>
              </a:rPr>
              <a:t>Le contenu des rencontres est basé en grande partie sur le guide Mieux vivre, que nous allons utiliser à toutes les rencontres. Vous devriez tous avoir déjà reçu une copie du professionnel de la santé qui effectue votre suivi de grossesse. Si vous ne l'avez pas encore reçu, vous pouvez le demander lors de votre prochain suivi. Si vous n'avez pas la copie papier, vous pouvez aussi y accéder en ligne, via les codes QR sur la diapositives. </a:t>
            </a:r>
            <a:endParaRPr lang="fr-FR" dirty="0"/>
          </a:p>
          <a:p>
            <a:pPr marL="285750" lvl="1"/>
            <a:endParaRPr lang="fr-CA" i="1" dirty="0"/>
          </a:p>
          <a:p>
            <a:r>
              <a:rPr lang="fr-CA" b="1" dirty="0">
                <a:ea typeface="Calibri" panose="020F0502020204030204"/>
                <a:cs typeface="Calibri" panose="020F0502020204030204"/>
              </a:rPr>
              <a:t>Notes pour la personne animatrice</a:t>
            </a:r>
          </a:p>
          <a:p>
            <a:r>
              <a:rPr lang="fr-CA" dirty="0"/>
              <a:t>En présentiel : si possible prévoir des exemplaires à remettre au besoin si des parents n’ont pas reçu le leur. </a:t>
            </a:r>
            <a:endParaRPr lang="fr-CA" dirty="0">
              <a:ea typeface="Calibri"/>
              <a:cs typeface="Calibri"/>
            </a:endParaRPr>
          </a:p>
          <a:p>
            <a:r>
              <a:rPr lang="fr-CA" dirty="0">
                <a:ea typeface="Calibri"/>
                <a:cs typeface="Calibri"/>
              </a:rPr>
              <a:t>En ligne : mettre l'hyperlien vers la version en ligne dans le clavardage de la rencontre au besoin.</a:t>
            </a:r>
          </a:p>
          <a:p>
            <a:endParaRPr lang="fr-CA" dirty="0"/>
          </a:p>
          <a:p>
            <a:endParaRPr lang="fr-CA" dirty="0">
              <a:ea typeface="Calibri" panose="020F0502020204030204"/>
              <a:cs typeface="Calibri" panose="020F0502020204030204"/>
            </a:endParaRPr>
          </a:p>
          <a:p>
            <a:endParaRPr lang="en-ca" dirty="0"/>
          </a:p>
        </p:txBody>
      </p:sp>
      <p:sp>
        <p:nvSpPr>
          <p:cNvPr id="4" name="Espace réservé du numéro de diapositive 3"/>
          <p:cNvSpPr>
            <a:spLocks noGrp="1"/>
          </p:cNvSpPr>
          <p:nvPr>
            <p:ph type="sldNum" sz="quarter" idx="5"/>
          </p:nvPr>
        </p:nvSpPr>
        <p:spPr/>
        <p:txBody>
          <a:bodyPr/>
          <a:lstStyle/>
          <a:p>
            <a:pPr algn="l" rtl="0"/>
            <a:fld id="{9FC41C64-3B65-4897-8D3B-3B1D0179E22D}" type="slidenum">
              <a:rPr/>
              <a:t>8</a:t>
            </a:fld>
            <a:endParaRPr lang="en-ca"/>
          </a:p>
        </p:txBody>
      </p:sp>
    </p:spTree>
    <p:extLst>
      <p:ext uri="{BB962C8B-B14F-4D97-AF65-F5344CB8AC3E}">
        <p14:creationId xmlns:p14="http://schemas.microsoft.com/office/powerpoint/2010/main" val="3284567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txBody>
          <a:bodyPr/>
          <a:lstStyle/>
          <a:p>
            <a:endParaRPr lang="fr-CA"/>
          </a:p>
        </p:txBody>
      </p:sp>
      <p:sp>
        <p:nvSpPr>
          <p:cNvPr id="3" name="Espace réservé des notes 2"/>
          <p:cNvSpPr>
            <a:spLocks noGrp="1"/>
          </p:cNvSpPr>
          <p:nvPr>
            <p:ph type="body" idx="1"/>
          </p:nvPr>
        </p:nvSpPr>
        <p:spPr/>
        <p:txBody>
          <a:bodyPr/>
          <a:lstStyle/>
          <a:p>
            <a:r>
              <a:rPr lang="fr-CA" b="1" dirty="0"/>
              <a:t>Animation</a:t>
            </a:r>
            <a:endParaRPr lang="fr-FR" dirty="0"/>
          </a:p>
          <a:p>
            <a:r>
              <a:rPr lang="fr-FR" dirty="0">
                <a:ea typeface="Calibri"/>
                <a:cs typeface="Calibri"/>
              </a:rPr>
              <a:t>Inviter les parents à prendre leur mieux vivre et à se rendre à la page 7. </a:t>
            </a:r>
            <a:endParaRPr lang="en-US" dirty="0">
              <a:ea typeface="Calibri"/>
              <a:cs typeface="Calibri"/>
            </a:endParaRPr>
          </a:p>
          <a:p>
            <a:r>
              <a:rPr lang="fr-FR" dirty="0">
                <a:ea typeface="Calibri"/>
                <a:cs typeface="Calibri"/>
              </a:rPr>
              <a:t>Mentionner les informations suivantes :</a:t>
            </a:r>
            <a:endParaRPr lang="en-US" dirty="0">
              <a:ea typeface="Calibri"/>
              <a:cs typeface="Calibri"/>
            </a:endParaRPr>
          </a:p>
          <a:p>
            <a:pPr marL="171450" indent="-171450">
              <a:buFont typeface="Arial"/>
              <a:buChar char="•"/>
            </a:pPr>
            <a:r>
              <a:rPr lang="fr-FR" dirty="0">
                <a:ea typeface="Calibri"/>
                <a:cs typeface="Calibri"/>
              </a:rPr>
              <a:t>Pour la version papier, il est possible de chercher avec la table des matières ou l'index. </a:t>
            </a:r>
            <a:endParaRPr lang="en-US" dirty="0">
              <a:ea typeface="Calibri"/>
              <a:cs typeface="Calibri"/>
            </a:endParaRPr>
          </a:p>
          <a:p>
            <a:pPr marL="171450" indent="-171450">
              <a:buFont typeface="Arial"/>
              <a:buChar char="•"/>
            </a:pPr>
            <a:r>
              <a:rPr lang="fr-FR" dirty="0">
                <a:ea typeface="Calibri"/>
                <a:cs typeface="Calibri"/>
              </a:rPr>
              <a:t>Pour la version en ligne ou PDF, il est également possible de faire des recherches par mots-clés avec la loupe.</a:t>
            </a:r>
            <a:endParaRPr lang="en-US" dirty="0"/>
          </a:p>
          <a:p>
            <a:pPr marL="171450" indent="-171450">
              <a:buFont typeface="Arial"/>
              <a:buChar char="•"/>
            </a:pPr>
            <a:r>
              <a:rPr lang="en-US" dirty="0"/>
              <a:t>Les </a:t>
            </a:r>
            <a:r>
              <a:rPr lang="en-US" dirty="0" err="1"/>
              <a:t>références</a:t>
            </a:r>
            <a:r>
              <a:rPr lang="en-US" dirty="0"/>
              <a:t> aux </a:t>
            </a:r>
            <a:r>
              <a:rPr lang="en-US" dirty="0" err="1"/>
              <a:t>numéros</a:t>
            </a:r>
            <a:r>
              <a:rPr lang="en-US" dirty="0"/>
              <a:t> de page que </a:t>
            </a:r>
            <a:r>
              <a:rPr lang="en-US" dirty="0" err="1"/>
              <a:t>vous</a:t>
            </a:r>
            <a:r>
              <a:rPr lang="en-US" dirty="0"/>
              <a:t> </a:t>
            </a:r>
            <a:r>
              <a:rPr lang="en-US" dirty="0" err="1"/>
              <a:t>retrouverez</a:t>
            </a:r>
            <a:r>
              <a:rPr lang="en-US" dirty="0"/>
              <a:t> dans le coin supérieur droit des diapositives </a:t>
            </a:r>
            <a:r>
              <a:rPr lang="en-US" dirty="0" err="1"/>
              <a:t>sont</a:t>
            </a:r>
            <a:r>
              <a:rPr lang="en-US" dirty="0"/>
              <a:t> </a:t>
            </a:r>
            <a:r>
              <a:rPr lang="en-US" dirty="0" err="1"/>
              <a:t>reliées</a:t>
            </a:r>
            <a:r>
              <a:rPr lang="en-US" dirty="0"/>
              <a:t> à la version 2025 francophone du guide.</a:t>
            </a:r>
            <a:r>
              <a:rPr lang="fr-FR" dirty="0">
                <a:ea typeface="Calibri"/>
                <a:cs typeface="Calibri"/>
              </a:rPr>
              <a:t> </a:t>
            </a:r>
            <a:endParaRPr lang="en-US" dirty="0">
              <a:ea typeface="Calibri"/>
              <a:cs typeface="Calibri"/>
            </a:endParaRPr>
          </a:p>
          <a:p>
            <a:endParaRPr lang="fr-FR" dirty="0">
              <a:ea typeface="Calibri"/>
              <a:cs typeface="Calibri"/>
            </a:endParaRPr>
          </a:p>
          <a:p>
            <a:pPr marL="114300" lvl="1"/>
            <a:r>
              <a:rPr lang="fr-FR" i="1" dirty="0">
                <a:ea typeface="Calibri"/>
                <a:cs typeface="Calibri"/>
              </a:rPr>
              <a:t>Je vous invite à consulter le Mieux vivre entre les rencontres pour vous aider à répondre à vos questions. </a:t>
            </a:r>
          </a:p>
          <a:p>
            <a:endParaRPr lang="fr-FR" dirty="0">
              <a:ea typeface="Calibri"/>
              <a:cs typeface="Calibri"/>
            </a:endParaRPr>
          </a:p>
          <a:p>
            <a:endParaRPr lang="en-ca" dirty="0"/>
          </a:p>
        </p:txBody>
      </p:sp>
      <p:sp>
        <p:nvSpPr>
          <p:cNvPr id="4" name="Espace réservé du numéro de diapositive 3"/>
          <p:cNvSpPr>
            <a:spLocks noGrp="1"/>
          </p:cNvSpPr>
          <p:nvPr>
            <p:ph type="sldNum" sz="quarter" idx="5"/>
          </p:nvPr>
        </p:nvSpPr>
        <p:spPr/>
        <p:txBody>
          <a:bodyPr/>
          <a:lstStyle/>
          <a:p>
            <a:pPr algn="l" rtl="0"/>
            <a:fld id="{9FC41C64-3B65-4897-8D3B-3B1D0179E22D}" type="slidenum">
              <a:rPr/>
              <a:t>9</a:t>
            </a:fld>
            <a:endParaRPr lang="en-ca"/>
          </a:p>
        </p:txBody>
      </p:sp>
    </p:spTree>
    <p:extLst>
      <p:ext uri="{BB962C8B-B14F-4D97-AF65-F5344CB8AC3E}">
        <p14:creationId xmlns:p14="http://schemas.microsoft.com/office/powerpoint/2010/main" val="20139507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Accueil">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1199536"/>
            <a:ext cx="12191999" cy="2035125"/>
          </a:xfrm>
        </p:spPr>
        <p:txBody>
          <a:bodyPr anchor="b">
            <a:normAutofit/>
          </a:bodyPr>
          <a:lstStyle>
            <a:lvl1pPr algn="ctr">
              <a:defRPr sz="6000" b="1">
                <a:latin typeface="+mn-lt"/>
              </a:defRPr>
            </a:lvl1pPr>
          </a:lstStyle>
          <a:p>
            <a:r>
              <a:rPr lang="fr-FR"/>
              <a:t>MODIFIEZ LE STYLE DU TITRE</a:t>
            </a:r>
            <a:endParaRPr lang="en-US"/>
          </a:p>
        </p:txBody>
      </p:sp>
      <p:sp>
        <p:nvSpPr>
          <p:cNvPr id="3" name="Subtitle 2"/>
          <p:cNvSpPr>
            <a:spLocks noGrp="1"/>
          </p:cNvSpPr>
          <p:nvPr>
            <p:ph type="subTitle" idx="1"/>
          </p:nvPr>
        </p:nvSpPr>
        <p:spPr>
          <a:xfrm>
            <a:off x="2874202" y="3434891"/>
            <a:ext cx="6443594" cy="1655762"/>
          </a:xfrm>
        </p:spPr>
        <p:txBody>
          <a:bodyPr>
            <a:normAutofit/>
          </a:bodyPr>
          <a:lstStyle>
            <a:lvl1pPr marL="0" indent="0" algn="ctr">
              <a:buNone/>
              <a:defRPr sz="40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n-US"/>
          </a:p>
        </p:txBody>
      </p:sp>
      <p:pic>
        <p:nvPicPr>
          <p:cNvPr id="4" name="Imag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53976" y="5368326"/>
            <a:ext cx="3938024" cy="1487427"/>
          </a:xfrm>
          <a:prstGeom prst="rect">
            <a:avLst/>
          </a:prstGeom>
        </p:spPr>
      </p:pic>
      <p:pic>
        <p:nvPicPr>
          <p:cNvPr id="5" name="Imag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9336" y="5371668"/>
            <a:ext cx="3685888" cy="1484086"/>
          </a:xfrm>
          <a:prstGeom prst="rect">
            <a:avLst/>
          </a:prstGeom>
        </p:spPr>
      </p:pic>
    </p:spTree>
    <p:extLst>
      <p:ext uri="{BB962C8B-B14F-4D97-AF65-F5344CB8AC3E}">
        <p14:creationId xmlns:p14="http://schemas.microsoft.com/office/powerpoint/2010/main" val="169744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mpara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602428"/>
            <a:ext cx="10515600" cy="405531"/>
          </a:xfrm>
        </p:spPr>
        <p:txBody>
          <a:bodyPr>
            <a:normAutofit/>
          </a:bodyPr>
          <a:lstStyle>
            <a:lvl1pPr>
              <a:defRPr sz="3600">
                <a:latin typeface="+mn-lt"/>
              </a:defRPr>
            </a:lvl1pPr>
          </a:lstStyle>
          <a:p>
            <a:r>
              <a:rPr lang="fr-FR"/>
              <a:t>MODIFIEZ LE STYLE DU TITRE</a:t>
            </a:r>
            <a:endParaRPr lang="en-US"/>
          </a:p>
        </p:txBody>
      </p:sp>
      <p:sp>
        <p:nvSpPr>
          <p:cNvPr id="3" name="Text Placeholder 2"/>
          <p:cNvSpPr>
            <a:spLocks noGrp="1"/>
          </p:cNvSpPr>
          <p:nvPr>
            <p:ph type="body" idx="1" hasCustomPrompt="1"/>
          </p:nvPr>
        </p:nvSpPr>
        <p:spPr>
          <a:xfrm>
            <a:off x="839789" y="1364071"/>
            <a:ext cx="5157787" cy="823912"/>
          </a:xfrm>
        </p:spPr>
        <p:txBody>
          <a:bodyPr anchor="b"/>
          <a:lstStyle>
            <a:lvl1pPr marL="0" indent="0">
              <a:lnSpc>
                <a:spcPct val="100000"/>
              </a:lnSpc>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a:t>
            </a:r>
            <a:br>
              <a:rPr lang="fr-FR"/>
            </a:br>
            <a:r>
              <a:rPr lang="fr-FR"/>
              <a:t>du texte du masque</a:t>
            </a:r>
          </a:p>
        </p:txBody>
      </p:sp>
      <p:sp>
        <p:nvSpPr>
          <p:cNvPr id="4" name="Content Placeholder 3"/>
          <p:cNvSpPr>
            <a:spLocks noGrp="1"/>
          </p:cNvSpPr>
          <p:nvPr>
            <p:ph sz="half" idx="2" hasCustomPrompt="1"/>
          </p:nvPr>
        </p:nvSpPr>
        <p:spPr>
          <a:xfrm>
            <a:off x="839789" y="2544096"/>
            <a:ext cx="5157787" cy="3067667"/>
          </a:xfrm>
        </p:spPr>
        <p:txBody>
          <a:bodyPr>
            <a:normAutofit/>
          </a:bodyPr>
          <a:lstStyle>
            <a:lvl1pPr>
              <a:buClr>
                <a:schemeClr val="accent3">
                  <a:lumMod val="40000"/>
                  <a:lumOff val="60000"/>
                </a:schemeClr>
              </a:buClr>
              <a:defRPr sz="2400"/>
            </a:lvl1pPr>
            <a:lvl2pPr>
              <a:buClr>
                <a:schemeClr val="accent3">
                  <a:lumMod val="40000"/>
                  <a:lumOff val="60000"/>
                </a:schemeClr>
              </a:buClr>
              <a:defRPr sz="2000"/>
            </a:lvl2pPr>
            <a:lvl3pPr>
              <a:buClr>
                <a:schemeClr val="accent3">
                  <a:lumMod val="40000"/>
                  <a:lumOff val="60000"/>
                </a:schemeClr>
              </a:buClr>
              <a:defRPr sz="1800"/>
            </a:lvl3pPr>
            <a:lvl4pPr>
              <a:buClr>
                <a:schemeClr val="accent3">
                  <a:lumMod val="40000"/>
                  <a:lumOff val="60000"/>
                </a:schemeClr>
              </a:buClr>
              <a:defRPr sz="1600"/>
            </a:lvl4pPr>
            <a:lvl5pPr>
              <a:buClr>
                <a:schemeClr val="accent3">
                  <a:lumMod val="40000"/>
                  <a:lumOff val="60000"/>
                </a:schemeClr>
              </a:buClr>
              <a:defRPr sz="1600"/>
            </a:lvl5pPr>
          </a:lstStyle>
          <a:p>
            <a:pPr lvl="0"/>
            <a:r>
              <a:rPr lang="fr-FR"/>
              <a:t>Modifier les styles </a:t>
            </a:r>
            <a:br>
              <a:rPr lang="fr-FR"/>
            </a:br>
            <a:r>
              <a:rPr lang="fr-FR"/>
              <a:t>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p:cNvSpPr>
            <a:spLocks noGrp="1"/>
          </p:cNvSpPr>
          <p:nvPr>
            <p:ph type="body" sz="quarter" idx="3" hasCustomPrompt="1"/>
          </p:nvPr>
        </p:nvSpPr>
        <p:spPr>
          <a:xfrm>
            <a:off x="6172201" y="1364071"/>
            <a:ext cx="5183188" cy="823912"/>
          </a:xfrm>
        </p:spPr>
        <p:txBody>
          <a:bodyPr anchor="b"/>
          <a:lstStyle>
            <a:lvl1pPr marL="0" indent="0">
              <a:lnSpc>
                <a:spcPct val="100000"/>
              </a:lnSpc>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a:t>
            </a:r>
            <a:br>
              <a:rPr lang="fr-FR"/>
            </a:br>
            <a:r>
              <a:rPr lang="fr-FR"/>
              <a:t>du texte du masque</a:t>
            </a:r>
          </a:p>
        </p:txBody>
      </p:sp>
      <p:sp>
        <p:nvSpPr>
          <p:cNvPr id="10" name="Content Placeholder 3"/>
          <p:cNvSpPr>
            <a:spLocks noGrp="1"/>
          </p:cNvSpPr>
          <p:nvPr>
            <p:ph sz="half" idx="13" hasCustomPrompt="1"/>
          </p:nvPr>
        </p:nvSpPr>
        <p:spPr>
          <a:xfrm>
            <a:off x="6196013" y="2527042"/>
            <a:ext cx="5157787" cy="3067667"/>
          </a:xfrm>
        </p:spPr>
        <p:txBody>
          <a:bodyPr>
            <a:normAutofit/>
          </a:bodyPr>
          <a:lstStyle>
            <a:lvl1pPr>
              <a:buClr>
                <a:schemeClr val="accent3">
                  <a:lumMod val="40000"/>
                  <a:lumOff val="60000"/>
                </a:schemeClr>
              </a:buClr>
              <a:defRPr sz="2400"/>
            </a:lvl1pPr>
            <a:lvl2pPr>
              <a:buClr>
                <a:schemeClr val="accent3">
                  <a:lumMod val="40000"/>
                  <a:lumOff val="60000"/>
                </a:schemeClr>
              </a:buClr>
              <a:defRPr sz="2000"/>
            </a:lvl2pPr>
            <a:lvl3pPr>
              <a:buClr>
                <a:schemeClr val="accent3">
                  <a:lumMod val="40000"/>
                  <a:lumOff val="60000"/>
                </a:schemeClr>
              </a:buClr>
              <a:defRPr sz="1800"/>
            </a:lvl3pPr>
            <a:lvl4pPr>
              <a:buClr>
                <a:schemeClr val="accent3">
                  <a:lumMod val="40000"/>
                  <a:lumOff val="60000"/>
                </a:schemeClr>
              </a:buClr>
              <a:defRPr sz="1600"/>
            </a:lvl4pPr>
            <a:lvl5pPr>
              <a:buClr>
                <a:schemeClr val="accent3">
                  <a:lumMod val="40000"/>
                  <a:lumOff val="60000"/>
                </a:schemeClr>
              </a:buClr>
              <a:defRPr sz="1600"/>
            </a:lvl5pPr>
          </a:lstStyle>
          <a:p>
            <a:pPr lvl="0"/>
            <a:r>
              <a:rPr lang="fr-FR"/>
              <a:t>Modifier les styles </a:t>
            </a:r>
            <a:br>
              <a:rPr lang="fr-FR"/>
            </a:br>
            <a:r>
              <a:rPr lang="fr-FR"/>
              <a:t>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Espace réservé du numéro de diapositive 3"/>
          <p:cNvSpPr>
            <a:spLocks noGrp="1"/>
          </p:cNvSpPr>
          <p:nvPr>
            <p:ph type="sldNum" sz="quarter" idx="4"/>
          </p:nvPr>
        </p:nvSpPr>
        <p:spPr>
          <a:xfrm>
            <a:off x="8610600" y="88550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1EA75C-EC4C-4D33-ACF8-A8544E993E0B}" type="slidenum">
              <a:rPr lang="fr-CA" smtClean="0"/>
              <a:t>‹N°›</a:t>
            </a:fld>
            <a:endParaRPr lang="fr-CA"/>
          </a:p>
        </p:txBody>
      </p:sp>
      <p:pic>
        <p:nvPicPr>
          <p:cNvPr id="8" name="Imag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3427" y="5691039"/>
            <a:ext cx="2258573" cy="1173482"/>
          </a:xfrm>
          <a:prstGeom prst="rect">
            <a:avLst/>
          </a:prstGeom>
        </p:spPr>
      </p:pic>
      <p:pic>
        <p:nvPicPr>
          <p:cNvPr id="9" name="Imag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5669447"/>
            <a:ext cx="2034433" cy="1188553"/>
          </a:xfrm>
          <a:prstGeom prst="rect">
            <a:avLst/>
          </a:prstGeom>
        </p:spPr>
      </p:pic>
    </p:spTree>
    <p:extLst>
      <p:ext uri="{BB962C8B-B14F-4D97-AF65-F5344CB8AC3E}">
        <p14:creationId xmlns:p14="http://schemas.microsoft.com/office/powerpoint/2010/main" val="3761593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1199536"/>
            <a:ext cx="12191999" cy="2035125"/>
          </a:xfrm>
        </p:spPr>
        <p:txBody>
          <a:bodyPr anchor="b">
            <a:normAutofit/>
          </a:bodyPr>
          <a:lstStyle>
            <a:lvl1pPr algn="ctr">
              <a:defRPr sz="6000" b="0">
                <a:latin typeface="+mn-lt"/>
              </a:defRPr>
            </a:lvl1pPr>
          </a:lstStyle>
          <a:p>
            <a:r>
              <a:rPr lang="fr-FR"/>
              <a:t>MODIFIEZ LE STYLE DU TITRE</a:t>
            </a:r>
            <a:endParaRPr lang="en-US"/>
          </a:p>
        </p:txBody>
      </p:sp>
      <p:sp>
        <p:nvSpPr>
          <p:cNvPr id="3" name="Subtitle 2"/>
          <p:cNvSpPr>
            <a:spLocks noGrp="1"/>
          </p:cNvSpPr>
          <p:nvPr>
            <p:ph type="subTitle" idx="1" hasCustomPrompt="1"/>
          </p:nvPr>
        </p:nvSpPr>
        <p:spPr>
          <a:xfrm>
            <a:off x="2874202" y="3434891"/>
            <a:ext cx="6443594" cy="1655762"/>
          </a:xfrm>
        </p:spPr>
        <p:txBody>
          <a:bodyPr>
            <a:normAutofit/>
          </a:bodyPr>
          <a:lstStyle>
            <a:lvl1pPr marL="0" indent="0" algn="ctr">
              <a:buNone/>
              <a:defRPr sz="40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n-US"/>
          </a:p>
        </p:txBody>
      </p:sp>
      <p:sp>
        <p:nvSpPr>
          <p:cNvPr id="4" name="Espace réservé du numéro de diapositive 3"/>
          <p:cNvSpPr>
            <a:spLocks noGrp="1"/>
          </p:cNvSpPr>
          <p:nvPr>
            <p:ph type="sldNum" sz="quarter" idx="4"/>
          </p:nvPr>
        </p:nvSpPr>
        <p:spPr>
          <a:xfrm>
            <a:off x="8610600" y="88550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1EA75C-EC4C-4D33-ACF8-A8544E993E0B}" type="slidenum">
              <a:rPr lang="fr-CA" smtClean="0"/>
              <a:t>‹N°›</a:t>
            </a:fld>
            <a:endParaRPr lang="fr-CA"/>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3427" y="5691039"/>
            <a:ext cx="2258573" cy="1173482"/>
          </a:xfrm>
          <a:prstGeom prst="rect">
            <a:avLst/>
          </a:prstGeom>
        </p:spPr>
      </p:pic>
      <p:pic>
        <p:nvPicPr>
          <p:cNvPr id="6" name="Imag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5669447"/>
            <a:ext cx="2034433" cy="1188553"/>
          </a:xfrm>
          <a:prstGeom prst="rect">
            <a:avLst/>
          </a:prstGeom>
        </p:spPr>
      </p:pic>
    </p:spTree>
    <p:extLst>
      <p:ext uri="{BB962C8B-B14F-4D97-AF65-F5344CB8AC3E}">
        <p14:creationId xmlns:p14="http://schemas.microsoft.com/office/powerpoint/2010/main" val="2664340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bg>
      <p:bgPr>
        <a:gradFill>
          <a:gsLst>
            <a:gs pos="0">
              <a:srgbClr val="F5F0E0"/>
            </a:gs>
            <a:gs pos="75000">
              <a:srgbClr val="F5F0E0"/>
            </a:gs>
            <a:gs pos="100000">
              <a:schemeClr val="bg2"/>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numéro de diapositive 3"/>
          <p:cNvSpPr>
            <a:spLocks noGrp="1"/>
          </p:cNvSpPr>
          <p:nvPr>
            <p:ph type="sldNum" sz="quarter" idx="4"/>
          </p:nvPr>
        </p:nvSpPr>
        <p:spPr>
          <a:xfrm>
            <a:off x="8610600" y="88550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1EA75C-EC4C-4D33-ACF8-A8544E993E0B}" type="slidenum">
              <a:rPr lang="fr-CA" smtClean="0"/>
              <a:t>‹N°›</a:t>
            </a:fld>
            <a:endParaRPr lang="fr-CA"/>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3427" y="5691039"/>
            <a:ext cx="2258573" cy="1173482"/>
          </a:xfrm>
          <a:prstGeom prst="rect">
            <a:avLst/>
          </a:prstGeom>
        </p:spPr>
      </p:pic>
      <p:pic>
        <p:nvPicPr>
          <p:cNvPr id="6" name="Imag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5669447"/>
            <a:ext cx="2034433" cy="1188553"/>
          </a:xfrm>
          <a:prstGeom prst="rect">
            <a:avLst/>
          </a:prstGeom>
        </p:spPr>
      </p:pic>
    </p:spTree>
    <p:extLst>
      <p:ext uri="{BB962C8B-B14F-4D97-AF65-F5344CB8AC3E}">
        <p14:creationId xmlns:p14="http://schemas.microsoft.com/office/powerpoint/2010/main" val="218439011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796414"/>
            <a:ext cx="10515600" cy="550605"/>
          </a:xfrm>
        </p:spPr>
        <p:txBody>
          <a:bodyPr anchor="b">
            <a:normAutofit/>
          </a:bodyPr>
          <a:lstStyle>
            <a:lvl1pPr>
              <a:defRPr sz="3600"/>
            </a:lvl1pPr>
          </a:lstStyle>
          <a:p>
            <a:r>
              <a:rPr lang="fr-FR"/>
              <a:t>MODIFIEZ LE STYLE DU TITRE</a:t>
            </a:r>
            <a:endParaRPr lang="en-US"/>
          </a:p>
        </p:txBody>
      </p:sp>
      <p:sp>
        <p:nvSpPr>
          <p:cNvPr id="3" name="Text Placeholder 2"/>
          <p:cNvSpPr>
            <a:spLocks noGrp="1"/>
          </p:cNvSpPr>
          <p:nvPr>
            <p:ph type="body" idx="1"/>
          </p:nvPr>
        </p:nvSpPr>
        <p:spPr>
          <a:xfrm>
            <a:off x="831850" y="1858298"/>
            <a:ext cx="10515600" cy="3352800"/>
          </a:xfrm>
        </p:spPr>
        <p:txBody>
          <a:bodyPr>
            <a:normAutofit/>
          </a:bodyPr>
          <a:lstStyle>
            <a:lvl1pPr marL="0" indent="0">
              <a:buNone/>
              <a:defRPr sz="2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u numéro de diapositive 3"/>
          <p:cNvSpPr>
            <a:spLocks noGrp="1"/>
          </p:cNvSpPr>
          <p:nvPr>
            <p:ph type="sldNum" sz="quarter" idx="4"/>
          </p:nvPr>
        </p:nvSpPr>
        <p:spPr>
          <a:xfrm>
            <a:off x="8610600" y="88550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1EA75C-EC4C-4D33-ACF8-A8544E993E0B}" type="slidenum">
              <a:rPr lang="fr-CA" smtClean="0"/>
              <a:t>‹N°›</a:t>
            </a:fld>
            <a:endParaRPr lang="fr-CA"/>
          </a:p>
        </p:txBody>
      </p:sp>
      <p:pic>
        <p:nvPicPr>
          <p:cNvPr id="5" name="Ima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3427" y="5691039"/>
            <a:ext cx="2258573" cy="1173482"/>
          </a:xfrm>
          <a:prstGeom prst="rect">
            <a:avLst/>
          </a:prstGeom>
        </p:spPr>
      </p:pic>
      <p:pic>
        <p:nvPicPr>
          <p:cNvPr id="6" name="Imag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5669447"/>
            <a:ext cx="2034433" cy="1188553"/>
          </a:xfrm>
          <a:prstGeom prst="rect">
            <a:avLst/>
          </a:prstGeom>
        </p:spPr>
      </p:pic>
    </p:spTree>
    <p:extLst>
      <p:ext uri="{BB962C8B-B14F-4D97-AF65-F5344CB8AC3E}">
        <p14:creationId xmlns:p14="http://schemas.microsoft.com/office/powerpoint/2010/main" val="3981195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fr-FR"/>
              <a:t>MODIFIEZ LE STYLE DU TITRE</a:t>
            </a:r>
            <a:endParaRPr lang="en-US"/>
          </a:p>
        </p:txBody>
      </p:sp>
      <p:sp>
        <p:nvSpPr>
          <p:cNvPr id="3" name="Content Placeholder 2"/>
          <p:cNvSpPr>
            <a:spLocks noGrp="1"/>
          </p:cNvSpPr>
          <p:nvPr>
            <p:ph sz="half" idx="1" hasCustomPrompt="1"/>
          </p:nvPr>
        </p:nvSpPr>
        <p:spPr>
          <a:xfrm>
            <a:off x="838200" y="1825625"/>
            <a:ext cx="5181600" cy="4351338"/>
          </a:xfrm>
        </p:spPr>
        <p:txBody>
          <a:bodyPr/>
          <a:lstStyle>
            <a:lvl1pPr>
              <a:defRPr/>
            </a:lvl1pPr>
          </a:lstStyle>
          <a:p>
            <a:pPr lvl="0"/>
            <a:r>
              <a:rPr lang="fr-FR"/>
              <a:t>Modifier les styles </a:t>
            </a:r>
            <a:br>
              <a:rPr lang="fr-FR"/>
            </a:br>
            <a:r>
              <a:rPr lang="fr-FR"/>
              <a:t>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p:cNvSpPr>
            <a:spLocks noGrp="1"/>
          </p:cNvSpPr>
          <p:nvPr>
            <p:ph sz="half" idx="2" hasCustomPrompt="1"/>
          </p:nvPr>
        </p:nvSpPr>
        <p:spPr>
          <a:xfrm>
            <a:off x="6172200" y="1825625"/>
            <a:ext cx="5181600" cy="4351338"/>
          </a:xfrm>
        </p:spPr>
        <p:txBody>
          <a:bodyPr/>
          <a:lstStyle>
            <a:lvl1pPr>
              <a:defRPr/>
            </a:lvl1pPr>
          </a:lstStyle>
          <a:p>
            <a:pPr lvl="0"/>
            <a:r>
              <a:rPr lang="fr-FR"/>
              <a:t>Modifier les styles </a:t>
            </a:r>
            <a:br>
              <a:rPr lang="fr-FR"/>
            </a:br>
            <a:r>
              <a:rPr lang="fr-FR"/>
              <a:t>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numéro de diapositive 3"/>
          <p:cNvSpPr>
            <a:spLocks noGrp="1"/>
          </p:cNvSpPr>
          <p:nvPr>
            <p:ph type="sldNum" sz="quarter" idx="4"/>
          </p:nvPr>
        </p:nvSpPr>
        <p:spPr>
          <a:xfrm>
            <a:off x="8610600" y="885503"/>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1EA75C-EC4C-4D33-ACF8-A8544E993E0B}" type="slidenum">
              <a:rPr lang="fr-CA" smtClean="0"/>
              <a:t>‹N°›</a:t>
            </a:fld>
            <a:endParaRPr lang="fr-CA"/>
          </a:p>
        </p:txBody>
      </p:sp>
      <p:pic>
        <p:nvPicPr>
          <p:cNvPr id="6" name="Imag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3427" y="5691039"/>
            <a:ext cx="2258573" cy="1173482"/>
          </a:xfrm>
          <a:prstGeom prst="rect">
            <a:avLst/>
          </a:prstGeom>
        </p:spPr>
      </p:pic>
      <p:pic>
        <p:nvPicPr>
          <p:cNvPr id="7" name="Imag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5669447"/>
            <a:ext cx="2034433" cy="1188553"/>
          </a:xfrm>
          <a:prstGeom prst="rect">
            <a:avLst/>
          </a:prstGeom>
        </p:spPr>
      </p:pic>
    </p:spTree>
    <p:extLst>
      <p:ext uri="{BB962C8B-B14F-4D97-AF65-F5344CB8AC3E}">
        <p14:creationId xmlns:p14="http://schemas.microsoft.com/office/powerpoint/2010/main" val="3642292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fr-FR"/>
              <a:t>MODIFIEZ LE STYLE DU TITRE</a:t>
            </a:r>
            <a:endParaRPr lang="en-US"/>
          </a:p>
        </p:txBody>
      </p:sp>
      <p:sp>
        <p:nvSpPr>
          <p:cNvPr id="3" name="Espace réservé du numéro de diapositive 3"/>
          <p:cNvSpPr>
            <a:spLocks noGrp="1"/>
          </p:cNvSpPr>
          <p:nvPr>
            <p:ph type="sldNum" sz="quarter" idx="4"/>
          </p:nvPr>
        </p:nvSpPr>
        <p:spPr>
          <a:xfrm>
            <a:off x="8610600" y="885503"/>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1EA75C-EC4C-4D33-ACF8-A8544E993E0B}" type="slidenum">
              <a:rPr lang="fr-CA" smtClean="0"/>
              <a:t>‹N°›</a:t>
            </a:fld>
            <a:endParaRPr lang="fr-CA"/>
          </a:p>
        </p:txBody>
      </p:sp>
      <p:pic>
        <p:nvPicPr>
          <p:cNvPr id="4" name="Imag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3427" y="5691039"/>
            <a:ext cx="2258573" cy="1173482"/>
          </a:xfrm>
          <a:prstGeom prst="rect">
            <a:avLst/>
          </a:prstGeom>
        </p:spPr>
      </p:pic>
      <p:pic>
        <p:nvPicPr>
          <p:cNvPr id="5" name="Imag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5669447"/>
            <a:ext cx="2034433" cy="1188553"/>
          </a:xfrm>
          <a:prstGeom prst="rect">
            <a:avLst/>
          </a:prstGeom>
        </p:spPr>
      </p:pic>
    </p:spTree>
    <p:extLst>
      <p:ext uri="{BB962C8B-B14F-4D97-AF65-F5344CB8AC3E}">
        <p14:creationId xmlns:p14="http://schemas.microsoft.com/office/powerpoint/2010/main" val="737397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bg>
      <p:bgPr>
        <a:gradFill>
          <a:gsLst>
            <a:gs pos="0">
              <a:srgbClr val="F5F0E0"/>
            </a:gs>
            <a:gs pos="75000">
              <a:srgbClr val="F5F0E0"/>
            </a:gs>
            <a:gs pos="100000">
              <a:schemeClr val="bg2"/>
            </a:gs>
          </a:gsLst>
          <a:lin ang="5400000" scaled="0"/>
        </a:gradFill>
        <a:effectLst/>
      </p:bgPr>
    </p:bg>
    <p:spTree>
      <p:nvGrpSpPr>
        <p:cNvPr id="1" name=""/>
        <p:cNvGrpSpPr/>
        <p:nvPr/>
      </p:nvGrpSpPr>
      <p:grpSpPr>
        <a:xfrm>
          <a:off x="0" y="0"/>
          <a:ext cx="0" cy="0"/>
          <a:chOff x="0" y="0"/>
          <a:chExt cx="0" cy="0"/>
        </a:xfrm>
      </p:grpSpPr>
      <p:sp>
        <p:nvSpPr>
          <p:cNvPr id="2" name="Espace réservé du numéro de diapositive 3"/>
          <p:cNvSpPr>
            <a:spLocks noGrp="1"/>
          </p:cNvSpPr>
          <p:nvPr>
            <p:ph type="sldNum" sz="quarter" idx="4"/>
          </p:nvPr>
        </p:nvSpPr>
        <p:spPr>
          <a:xfrm>
            <a:off x="8610600" y="88550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1EA75C-EC4C-4D33-ACF8-A8544E993E0B}" type="slidenum">
              <a:rPr lang="fr-CA" smtClean="0"/>
              <a:t>‹N°›</a:t>
            </a:fld>
            <a:endParaRPr lang="fr-CA"/>
          </a:p>
        </p:txBody>
      </p:sp>
      <p:pic>
        <p:nvPicPr>
          <p:cNvPr id="3" name="Imag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3427" y="5691039"/>
            <a:ext cx="2258573" cy="1173482"/>
          </a:xfrm>
          <a:prstGeom prst="rect">
            <a:avLst/>
          </a:prstGeom>
        </p:spPr>
      </p:pic>
      <p:pic>
        <p:nvPicPr>
          <p:cNvPr id="4" name="Imag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5669447"/>
            <a:ext cx="2034433" cy="1188553"/>
          </a:xfrm>
          <a:prstGeom prst="rect">
            <a:avLst/>
          </a:prstGeom>
        </p:spPr>
      </p:pic>
    </p:spTree>
    <p:extLst>
      <p:ext uri="{BB962C8B-B14F-4D97-AF65-F5344CB8AC3E}">
        <p14:creationId xmlns:p14="http://schemas.microsoft.com/office/powerpoint/2010/main" val="384743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629265"/>
            <a:ext cx="3932237" cy="1002890"/>
          </a:xfrm>
        </p:spPr>
        <p:txBody>
          <a:bodyPr anchor="b"/>
          <a:lstStyle>
            <a:lvl1pPr>
              <a:defRPr sz="3200">
                <a:solidFill>
                  <a:schemeClr val="accent2"/>
                </a:solidFill>
              </a:defRPr>
            </a:lvl1pPr>
          </a:lstStyle>
          <a:p>
            <a:r>
              <a:rPr lang="fr-FR"/>
              <a:t>Modifiez </a:t>
            </a:r>
            <a:br>
              <a:rPr lang="fr-FR"/>
            </a:br>
            <a:r>
              <a:rPr lang="fr-FR"/>
              <a:t>le style du titre</a:t>
            </a:r>
            <a:endParaRPr lang="en-US"/>
          </a:p>
        </p:txBody>
      </p:sp>
      <p:sp>
        <p:nvSpPr>
          <p:cNvPr id="3" name="Content Placeholder 2"/>
          <p:cNvSpPr>
            <a:spLocks noGrp="1"/>
          </p:cNvSpPr>
          <p:nvPr>
            <p:ph idx="1" hasCustomPrompt="1"/>
          </p:nvPr>
        </p:nvSpPr>
        <p:spPr>
          <a:xfrm>
            <a:off x="5183188" y="1936955"/>
            <a:ext cx="5504477" cy="330364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fr-FR"/>
              <a:t>Modifier les styles </a:t>
            </a:r>
            <a:br>
              <a:rPr lang="fr-FR"/>
            </a:br>
            <a:r>
              <a:rPr lang="fr-FR"/>
              <a:t>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p:cNvSpPr>
            <a:spLocks noGrp="1"/>
          </p:cNvSpPr>
          <p:nvPr>
            <p:ph type="body" sz="half" idx="2" hasCustomPrompt="1"/>
          </p:nvPr>
        </p:nvSpPr>
        <p:spPr>
          <a:xfrm>
            <a:off x="839788" y="1936954"/>
            <a:ext cx="3932237" cy="3310323"/>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a:t>
            </a:r>
            <a:br>
              <a:rPr lang="fr-FR"/>
            </a:br>
            <a:r>
              <a:rPr lang="fr-FR"/>
              <a:t>du texte du masque</a:t>
            </a:r>
          </a:p>
        </p:txBody>
      </p:sp>
      <p:sp>
        <p:nvSpPr>
          <p:cNvPr id="5" name="Espace réservé du numéro de diapositive 3"/>
          <p:cNvSpPr>
            <a:spLocks noGrp="1"/>
          </p:cNvSpPr>
          <p:nvPr>
            <p:ph type="sldNum" sz="quarter" idx="4"/>
          </p:nvPr>
        </p:nvSpPr>
        <p:spPr>
          <a:xfrm>
            <a:off x="8610600" y="88550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1EA75C-EC4C-4D33-ACF8-A8544E993E0B}" type="slidenum">
              <a:rPr lang="fr-CA" smtClean="0"/>
              <a:t>‹N°›</a:t>
            </a:fld>
            <a:endParaRPr lang="fr-CA"/>
          </a:p>
        </p:txBody>
      </p:sp>
      <p:pic>
        <p:nvPicPr>
          <p:cNvPr id="6" name="Imag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3427" y="5691039"/>
            <a:ext cx="2258573" cy="1173482"/>
          </a:xfrm>
          <a:prstGeom prst="rect">
            <a:avLst/>
          </a:prstGeom>
        </p:spPr>
      </p:pic>
      <p:pic>
        <p:nvPicPr>
          <p:cNvPr id="7" name="Imag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5669447"/>
            <a:ext cx="2034433" cy="1188553"/>
          </a:xfrm>
          <a:prstGeom prst="rect">
            <a:avLst/>
          </a:prstGeom>
        </p:spPr>
      </p:pic>
    </p:spTree>
    <p:extLst>
      <p:ext uri="{BB962C8B-B14F-4D97-AF65-F5344CB8AC3E}">
        <p14:creationId xmlns:p14="http://schemas.microsoft.com/office/powerpoint/2010/main" val="3339734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82250"/>
            <a:ext cx="3932237" cy="1263445"/>
          </a:xfrm>
        </p:spPr>
        <p:txBody>
          <a:bodyPr anchor="b"/>
          <a:lstStyle>
            <a:lvl1pPr>
              <a:defRPr sz="3200">
                <a:solidFill>
                  <a:schemeClr val="accent2"/>
                </a:solidFill>
              </a:defRPr>
            </a:lvl1pPr>
          </a:lstStyle>
          <a:p>
            <a:r>
              <a:rPr lang="fr-FR"/>
              <a:t>Modifiez </a:t>
            </a:r>
            <a:br>
              <a:rPr lang="fr-FR"/>
            </a:br>
            <a:r>
              <a:rPr lang="fr-FR"/>
              <a:t>le style du titre</a:t>
            </a:r>
            <a:endParaRPr lang="en-US"/>
          </a:p>
        </p:txBody>
      </p:sp>
      <p:sp>
        <p:nvSpPr>
          <p:cNvPr id="3" name="Picture Placeholder 2"/>
          <p:cNvSpPr>
            <a:spLocks noGrp="1" noChangeAspect="1"/>
          </p:cNvSpPr>
          <p:nvPr>
            <p:ph type="pic" idx="1"/>
          </p:nvPr>
        </p:nvSpPr>
        <p:spPr>
          <a:xfrm>
            <a:off x="5183188" y="1907458"/>
            <a:ext cx="4462257" cy="3460956"/>
          </a:xfrm>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a:p>
        </p:txBody>
      </p:sp>
      <p:sp>
        <p:nvSpPr>
          <p:cNvPr id="4" name="Text Placeholder 3"/>
          <p:cNvSpPr>
            <a:spLocks noGrp="1"/>
          </p:cNvSpPr>
          <p:nvPr>
            <p:ph type="body" sz="half" idx="2" hasCustomPrompt="1"/>
          </p:nvPr>
        </p:nvSpPr>
        <p:spPr>
          <a:xfrm>
            <a:off x="839788" y="1937459"/>
            <a:ext cx="3932237" cy="3311014"/>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a:t>
            </a:r>
            <a:br>
              <a:rPr lang="fr-FR"/>
            </a:br>
            <a:r>
              <a:rPr lang="fr-FR"/>
              <a:t>du texte du masque</a:t>
            </a:r>
          </a:p>
        </p:txBody>
      </p:sp>
      <p:sp>
        <p:nvSpPr>
          <p:cNvPr id="5" name="Espace réservé du numéro de diapositive 3"/>
          <p:cNvSpPr>
            <a:spLocks noGrp="1"/>
          </p:cNvSpPr>
          <p:nvPr>
            <p:ph type="sldNum" sz="quarter" idx="4"/>
          </p:nvPr>
        </p:nvSpPr>
        <p:spPr>
          <a:xfrm>
            <a:off x="8610600" y="88550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1EA75C-EC4C-4D33-ACF8-A8544E993E0B}" type="slidenum">
              <a:rPr lang="fr-CA" smtClean="0"/>
              <a:t>‹N°›</a:t>
            </a:fld>
            <a:endParaRPr lang="fr-CA"/>
          </a:p>
        </p:txBody>
      </p:sp>
      <p:pic>
        <p:nvPicPr>
          <p:cNvPr id="6" name="Imag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3427" y="5691039"/>
            <a:ext cx="2258573" cy="1173482"/>
          </a:xfrm>
          <a:prstGeom prst="rect">
            <a:avLst/>
          </a:prstGeom>
        </p:spPr>
      </p:pic>
      <p:pic>
        <p:nvPicPr>
          <p:cNvPr id="7" name="Imag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5669447"/>
            <a:ext cx="2034433" cy="1188553"/>
          </a:xfrm>
          <a:prstGeom prst="rect">
            <a:avLst/>
          </a:prstGeom>
        </p:spPr>
      </p:pic>
    </p:spTree>
    <p:extLst>
      <p:ext uri="{BB962C8B-B14F-4D97-AF65-F5344CB8AC3E}">
        <p14:creationId xmlns:p14="http://schemas.microsoft.com/office/powerpoint/2010/main" val="485855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806245"/>
            <a:ext cx="10515600" cy="550607"/>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numéro de diapositive 3"/>
          <p:cNvSpPr>
            <a:spLocks noGrp="1"/>
          </p:cNvSpPr>
          <p:nvPr>
            <p:ph type="sldNum" sz="quarter" idx="4"/>
          </p:nvPr>
        </p:nvSpPr>
        <p:spPr>
          <a:xfrm>
            <a:off x="8610600" y="885503"/>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1EA75C-EC4C-4D33-ACF8-A8544E993E0B}" type="slidenum">
              <a:rPr lang="fr-CA" smtClean="0"/>
              <a:t>‹N°›</a:t>
            </a:fld>
            <a:endParaRPr lang="fr-CA"/>
          </a:p>
        </p:txBody>
      </p:sp>
    </p:spTree>
    <p:extLst>
      <p:ext uri="{BB962C8B-B14F-4D97-AF65-F5344CB8AC3E}">
        <p14:creationId xmlns:p14="http://schemas.microsoft.com/office/powerpoint/2010/main" val="2235510819"/>
      </p:ext>
    </p:extLst>
  </p:cSld>
  <p:clrMap bg1="lt1" tx1="dk1" bg2="lt2" tx2="dk2" accent1="accent1" accent2="accent2" accent3="accent3" accent4="accent4" accent5="accent5" accent6="accent6" hlink="hlink" folHlink="folHlink"/>
  <p:sldLayoutIdLst>
    <p:sldLayoutId id="2147483671" r:id="rId1"/>
    <p:sldLayoutId id="2147483680" r:id="rId2"/>
    <p:sldLayoutId id="2147483672" r:id="rId3"/>
    <p:sldLayoutId id="2147483673" r:id="rId4"/>
    <p:sldLayoutId id="2147483674" r:id="rId5"/>
    <p:sldLayoutId id="2147483676" r:id="rId6"/>
    <p:sldLayoutId id="2147483677" r:id="rId7"/>
    <p:sldLayoutId id="2147483678" r:id="rId8"/>
    <p:sldLayoutId id="2147483679" r:id="rId9"/>
    <p:sldLayoutId id="2147483665" r:id="rId10"/>
  </p:sldLayoutIdLst>
  <p:hf hdr="0" ftr="0" dt="0"/>
  <p:txStyles>
    <p:title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Clr>
          <a:schemeClr val="accent3">
            <a:lumMod val="40000"/>
            <a:lumOff val="60000"/>
          </a:schemeClr>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emf"/></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video" Target="https://www.youtube.com/embed/q-XijHMXYpg?feature=oembed" TargetMode="External"/><Relationship Id="rId6" Type="http://schemas.openxmlformats.org/officeDocument/2006/relationships/image" Target="../media/image19.jpeg"/><Relationship Id="rId5" Type="http://schemas.openxmlformats.org/officeDocument/2006/relationships/image" Target="../media/image18.emf"/><Relationship Id="rId4" Type="http://schemas.openxmlformats.org/officeDocument/2006/relationships/image" Target="../media/image13.emf"/></Relationships>
</file>

<file path=ppt/slides/_rels/slide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1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svg"/><Relationship Id="rId7" Type="http://schemas.openxmlformats.org/officeDocument/2006/relationships/image" Target="../media/image26.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25.svg"/><Relationship Id="rId5" Type="http://schemas.openxmlformats.org/officeDocument/2006/relationships/image" Target="../media/image24.svg"/><Relationship Id="rId4" Type="http://schemas.openxmlformats.org/officeDocument/2006/relationships/image" Target="../media/image23.svg"/></Relationships>
</file>

<file path=ppt/slides/_rels/slide22.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svg"/><Relationship Id="rId7" Type="http://schemas.openxmlformats.org/officeDocument/2006/relationships/image" Target="../media/image32.svg"/><Relationship Id="rId2" Type="http://schemas.openxmlformats.org/officeDocument/2006/relationships/notesSlide" Target="../notesSlides/notesSlide22.xml"/><Relationship Id="rId1" Type="http://schemas.openxmlformats.org/officeDocument/2006/relationships/slideLayout" Target="../slideLayouts/slideLayout9.xml"/><Relationship Id="rId6" Type="http://schemas.openxmlformats.org/officeDocument/2006/relationships/image" Target="../media/image31.svg"/><Relationship Id="rId5" Type="http://schemas.openxmlformats.org/officeDocument/2006/relationships/image" Target="../media/image30.svg"/><Relationship Id="rId4" Type="http://schemas.openxmlformats.org/officeDocument/2006/relationships/image" Target="../media/image29.svg"/><Relationship Id="rId9" Type="http://schemas.openxmlformats.org/officeDocument/2006/relationships/image" Target="../media/image34.svg"/></Relationships>
</file>

<file path=ppt/slides/_rels/slide23.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39.svg"/><Relationship Id="rId2" Type="http://schemas.openxmlformats.org/officeDocument/2006/relationships/notesSlide" Target="../notesSlides/notesSlide23.xml"/><Relationship Id="rId1" Type="http://schemas.openxmlformats.org/officeDocument/2006/relationships/slideLayout" Target="../slideLayouts/slideLayout9.xml"/><Relationship Id="rId6" Type="http://schemas.openxmlformats.org/officeDocument/2006/relationships/image" Target="../media/image38.svg"/><Relationship Id="rId5" Type="http://schemas.openxmlformats.org/officeDocument/2006/relationships/image" Target="../media/image37.svg"/><Relationship Id="rId4" Type="http://schemas.openxmlformats.org/officeDocument/2006/relationships/image" Target="../media/image36.svg"/></Relationships>
</file>

<file path=ppt/slides/_rels/slide24.xml.rels><?xml version="1.0" encoding="UTF-8" standalone="yes"?>
<Relationships xmlns="http://schemas.openxmlformats.org/package/2006/relationships"><Relationship Id="rId3" Type="http://schemas.openxmlformats.org/officeDocument/2006/relationships/hyperlink" Target="https://toimoibebe.ca/"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40.svg"/></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video" Target="https://player.vimeo.com/video/1189513703?app_id=122963" TargetMode="External"/><Relationship Id="rId5" Type="http://schemas.openxmlformats.org/officeDocument/2006/relationships/image" Target="../media/image45.jpeg"/><Relationship Id="rId4" Type="http://schemas.openxmlformats.org/officeDocument/2006/relationships/image" Target="../media/image18.emf"/></Relationships>
</file>

<file path=ppt/slides/_rels/slide2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8.xml"/><Relationship Id="rId1" Type="http://schemas.openxmlformats.org/officeDocument/2006/relationships/slideLayout" Target="../slideLayouts/slideLayout9.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29.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notesSlide" Target="../notesSlides/notesSlide29.xml"/><Relationship Id="rId1" Type="http://schemas.openxmlformats.org/officeDocument/2006/relationships/slideLayout" Target="../slideLayouts/slideLayout9.xml"/><Relationship Id="rId6" Type="http://schemas.openxmlformats.org/officeDocument/2006/relationships/image" Target="../media/image53.svg"/><Relationship Id="rId5" Type="http://schemas.openxmlformats.org/officeDocument/2006/relationships/image" Target="../media/image52.svg"/><Relationship Id="rId4" Type="http://schemas.openxmlformats.org/officeDocument/2006/relationships/image" Target="../media/image51.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31.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57.svg"/><Relationship Id="rId5" Type="http://schemas.openxmlformats.org/officeDocument/2006/relationships/image" Target="../media/image56.svg"/><Relationship Id="rId4" Type="http://schemas.openxmlformats.org/officeDocument/2006/relationships/image" Target="../media/image55.sv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hyperlink" Target="https://toimoibebe.ca/en/" TargetMode="External"/><Relationship Id="rId3" Type="http://schemas.openxmlformats.org/officeDocument/2006/relationships/hyperlink" Target="https://nousparents.ca/en/" TargetMode="External"/><Relationship Id="rId7" Type="http://schemas.openxmlformats.org/officeDocument/2006/relationships/hyperlink" Target="https://www.quebec.ca/en/family-and-support-for-individuals/pregnancy-parenthood"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hyperlink" Target="https://www.inspq.qc.ca/mieux-vivre" TargetMode="External"/><Relationship Id="rId5" Type="http://schemas.openxmlformats.org/officeDocument/2006/relationships/hyperlink" Target="https://www.inspq.qc.ca/en/tiny-tot" TargetMode="External"/><Relationship Id="rId4" Type="http://schemas.openxmlformats.org/officeDocument/2006/relationships/hyperlink" Target="https://naitreetgrandir.com/en/" TargetMode="External"/><Relationship Id="rId9" Type="http://schemas.openxmlformats.org/officeDocument/2006/relationships/hyperlink" Target="https://toimoibebe.ca/"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5.xml"/><Relationship Id="rId1" Type="http://schemas.openxmlformats.org/officeDocument/2006/relationships/slideLayout" Target="../slideLayouts/slideLayout9.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a:extLst>
            <a:ext uri="{FF2B5EF4-FFF2-40B4-BE49-F238E27FC236}">
              <a16:creationId xmlns:a16="http://schemas.microsoft.com/office/drawing/2014/main" id="{2A209CA6-CE58-2C15-C42A-AECA1FB9C63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E1F5179-CAFB-B203-59BD-4D51FE765D71}"/>
              </a:ext>
            </a:extLst>
          </p:cNvPr>
          <p:cNvSpPr>
            <a:spLocks noGrp="1"/>
          </p:cNvSpPr>
          <p:nvPr>
            <p:ph type="ctrTitle"/>
          </p:nvPr>
        </p:nvSpPr>
        <p:spPr>
          <a:xfrm>
            <a:off x="5503763" y="2003348"/>
            <a:ext cx="6610775" cy="3392722"/>
          </a:xfrm>
        </p:spPr>
        <p:txBody>
          <a:bodyPr anchor="ctr">
            <a:noAutofit/>
          </a:bodyPr>
          <a:lstStyle/>
          <a:p>
            <a:pPr rtl="0"/>
            <a:r>
              <a:rPr lang="en-ca" b="1" i="0" u="none" baseline="0">
                <a:latin typeface="Arial" panose="020B0604020202020204" pitchFamily="34" charset="0"/>
                <a:ea typeface="Arial" panose="020B0604020202020204" pitchFamily="34" charset="0"/>
                <a:cs typeface="Arial" panose="020B0604020202020204" pitchFamily="34" charset="0"/>
              </a:rPr>
              <a:t>Becoming a</a:t>
            </a:r>
            <a:br>
              <a:rPr lang="en-ca">
                <a:latin typeface="Arial" panose="020B0604020202020204" pitchFamily="34" charset="0"/>
                <a:cs typeface="Arial" panose="020B0604020202020204" pitchFamily="34" charset="0"/>
              </a:rPr>
            </a:br>
            <a:r>
              <a:rPr lang="en-ca" b="1" i="0" u="none" baseline="0">
                <a:latin typeface="Arial" panose="020B0604020202020204" pitchFamily="34" charset="0"/>
                <a:ea typeface="Arial" panose="020B0604020202020204" pitchFamily="34" charset="0"/>
                <a:cs typeface="Arial" panose="020B0604020202020204" pitchFamily="34" charset="0"/>
              </a:rPr>
              <a:t>parent</a:t>
            </a:r>
            <a:endParaRPr lang="en-ca">
              <a:solidFill>
                <a:schemeClr val="tx2"/>
              </a:solidFill>
              <a:latin typeface="Arial" panose="020B0604020202020204" pitchFamily="34" charset="0"/>
              <a:cs typeface="Arial" panose="020B0604020202020204" pitchFamily="34" charset="0"/>
            </a:endParaRPr>
          </a:p>
        </p:txBody>
      </p:sp>
      <p:pic>
        <p:nvPicPr>
          <p:cNvPr id="4" name="Image 3">
            <a:extLst>
              <a:ext uri="{FF2B5EF4-FFF2-40B4-BE49-F238E27FC236}">
                <a16:creationId xmlns:a16="http://schemas.microsoft.com/office/drawing/2014/main" id="{50C44151-BE18-6570-2EE9-AB6A9637EEC4}"/>
              </a:ext>
            </a:extLst>
          </p:cNvPr>
          <p:cNvPicPr>
            <a:picLocks noChangeAspect="1"/>
          </p:cNvPicPr>
          <p:nvPr/>
        </p:nvPicPr>
        <p:blipFill>
          <a:blip r:embed="rId4"/>
          <a:stretch>
            <a:fillRect/>
          </a:stretch>
        </p:blipFill>
        <p:spPr>
          <a:xfrm>
            <a:off x="888763" y="1372517"/>
            <a:ext cx="5507182" cy="3786475"/>
          </a:xfrm>
          <a:prstGeom prst="rect">
            <a:avLst/>
          </a:prstGeom>
        </p:spPr>
      </p:pic>
    </p:spTree>
    <p:extLst>
      <p:ext uri="{BB962C8B-B14F-4D97-AF65-F5344CB8AC3E}">
        <p14:creationId xmlns:p14="http://schemas.microsoft.com/office/powerpoint/2010/main" val="3399497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65000">
              <a:srgbClr val="F5F0E0"/>
            </a:gs>
            <a:gs pos="0">
              <a:srgbClr val="F5F0E0"/>
            </a:gs>
            <a:gs pos="100000">
              <a:schemeClr val="bg2"/>
            </a:gs>
          </a:gsLst>
          <a:lin ang="5400000" scaled="0"/>
        </a:gradFill>
        <a:effectLst/>
      </p:bgPr>
    </p:bg>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A503B3BB-64BB-0AF1-7BE2-7171F84E001B}"/>
              </a:ext>
            </a:extLst>
          </p:cNvPr>
          <p:cNvSpPr txBox="1">
            <a:spLocks/>
          </p:cNvSpPr>
          <p:nvPr/>
        </p:nvSpPr>
        <p:spPr>
          <a:xfrm>
            <a:off x="798365" y="2755014"/>
            <a:ext cx="4720754" cy="1325563"/>
          </a:xfrm>
          <a:prstGeom prst="rect">
            <a:avLst/>
          </a:prstGeom>
        </p:spPr>
        <p:txBody>
          <a:bodyPr lIns="91440" tIns="45720" rIns="91440" bIns="45720" anchor="t"/>
          <a:lst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a:lstStyle>
          <a:p>
            <a:pPr algn="l" rtl="0"/>
            <a:r>
              <a:rPr lang="en-ca" sz="4000" b="1" i="0" u="none" baseline="0" dirty="0">
                <a:ea typeface="Calibri Light"/>
                <a:cs typeface="Calibri Light"/>
              </a:rPr>
              <a:t>Rules</a:t>
            </a:r>
            <a:endParaRPr lang="en-ca" sz="4000" dirty="0">
              <a:latin typeface="Arial" panose="020B0604020202020204" pitchFamily="34" charset="0"/>
              <a:cs typeface="Arial" panose="020B0604020202020204" pitchFamily="34" charset="0"/>
            </a:endParaRPr>
          </a:p>
        </p:txBody>
      </p:sp>
      <p:sp>
        <p:nvSpPr>
          <p:cNvPr id="5" name="Espace réservé du contenu 2">
            <a:extLst>
              <a:ext uri="{FF2B5EF4-FFF2-40B4-BE49-F238E27FC236}">
                <a16:creationId xmlns:a16="http://schemas.microsoft.com/office/drawing/2014/main" id="{B6B64508-A285-95E6-CDEF-AD5B857A7580}"/>
              </a:ext>
            </a:extLst>
          </p:cNvPr>
          <p:cNvSpPr txBox="1">
            <a:spLocks/>
          </p:cNvSpPr>
          <p:nvPr/>
        </p:nvSpPr>
        <p:spPr>
          <a:xfrm>
            <a:off x="6672882" y="1506381"/>
            <a:ext cx="4254948" cy="375516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chemeClr val="accent3">
                  <a:lumMod val="40000"/>
                  <a:lumOff val="60000"/>
                </a:schemeClr>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spcBef>
                <a:spcPts val="0"/>
              </a:spcBef>
              <a:spcAft>
                <a:spcPts val="1800"/>
              </a:spcAft>
              <a:buNone/>
            </a:pPr>
            <a:r>
              <a:rPr lang="en-ca" sz="1800" b="1" i="0" u="none" baseline="0">
                <a:ea typeface="Calibri" panose="020F0502020204030204"/>
                <a:cs typeface="Calibri" panose="020F0502020204030204"/>
              </a:rPr>
              <a:t>Basic rules</a:t>
            </a:r>
          </a:p>
          <a:p>
            <a:pPr algn="l" rtl="0">
              <a:lnSpc>
                <a:spcPct val="100000"/>
              </a:lnSpc>
              <a:spcBef>
                <a:spcPts val="0"/>
              </a:spcBef>
              <a:spcAft>
                <a:spcPts val="1800"/>
              </a:spcAft>
              <a:buClr>
                <a:schemeClr val="accent4"/>
              </a:buClr>
              <a:buSzPct val="80000"/>
              <a:buFont typeface="Système normal"/>
              <a:buChar char="→"/>
            </a:pPr>
            <a:r>
              <a:rPr lang="en-ca" sz="1800" b="0" i="0" u="none" baseline="0">
                <a:latin typeface="Arial"/>
                <a:ea typeface="Calibri" panose="020F0502020204030204"/>
                <a:cs typeface="Calibri" panose="020F0502020204030204"/>
              </a:rPr>
              <a:t>Respect confidentiality</a:t>
            </a:r>
          </a:p>
          <a:p>
            <a:pPr algn="l" rtl="0">
              <a:lnSpc>
                <a:spcPct val="100000"/>
              </a:lnSpc>
              <a:spcBef>
                <a:spcPts val="0"/>
              </a:spcBef>
              <a:spcAft>
                <a:spcPts val="1800"/>
              </a:spcAft>
              <a:buClr>
                <a:schemeClr val="accent4"/>
              </a:buClr>
              <a:buSzPct val="80000"/>
              <a:buFont typeface="Système normal"/>
              <a:buChar char="→"/>
            </a:pPr>
            <a:r>
              <a:rPr lang="en-ca" sz="1800" b="0" i="0" u="none" baseline="0">
                <a:ea typeface="Calibri" panose="020F0502020204030204"/>
                <a:cs typeface="Calibri" panose="020F0502020204030204"/>
              </a:rPr>
              <a:t>Respect the opinion, beliefs and values of others </a:t>
            </a:r>
            <a:endParaRPr lang="en-ca" sz="1800">
              <a:ea typeface="Calibri" panose="020F0502020204030204"/>
              <a:cs typeface="Calibri" panose="020F0502020204030204"/>
            </a:endParaRPr>
          </a:p>
          <a:p>
            <a:pPr algn="l" rtl="0">
              <a:lnSpc>
                <a:spcPct val="100000"/>
              </a:lnSpc>
              <a:spcBef>
                <a:spcPts val="0"/>
              </a:spcBef>
              <a:spcAft>
                <a:spcPts val="1800"/>
              </a:spcAft>
              <a:buClr>
                <a:schemeClr val="accent4"/>
              </a:buClr>
              <a:buSzPct val="80000"/>
              <a:buFont typeface="Système normal"/>
              <a:buChar char="→"/>
            </a:pPr>
            <a:r>
              <a:rPr lang="en-ca" sz="1800" b="0" i="0" u="none" baseline="0">
                <a:cs typeface="Calibri" panose="020F0502020204030204"/>
              </a:rPr>
              <a:t>Listen attentively to others</a:t>
            </a:r>
            <a:endParaRPr lang="en-ca" sz="1800">
              <a:cs typeface="Calibri" panose="020F0502020204030204"/>
            </a:endParaRPr>
          </a:p>
          <a:p>
            <a:pPr algn="l" rtl="0">
              <a:lnSpc>
                <a:spcPct val="100000"/>
              </a:lnSpc>
              <a:spcBef>
                <a:spcPts val="0"/>
              </a:spcBef>
              <a:spcAft>
                <a:spcPts val="1800"/>
              </a:spcAft>
              <a:buClr>
                <a:schemeClr val="accent4"/>
              </a:buClr>
              <a:buSzPct val="80000"/>
              <a:buFont typeface="Système normal"/>
              <a:buChar char="→"/>
            </a:pPr>
            <a:r>
              <a:rPr lang="en-ca" sz="1800" b="0" i="0" u="none" baseline="0">
                <a:cs typeface="Calibri" panose="020F0502020204030204"/>
              </a:rPr>
              <a:t>Be kind</a:t>
            </a:r>
          </a:p>
          <a:p>
            <a:pPr algn="l" rtl="0">
              <a:lnSpc>
                <a:spcPct val="100000"/>
              </a:lnSpc>
              <a:spcBef>
                <a:spcPts val="0"/>
              </a:spcBef>
              <a:spcAft>
                <a:spcPts val="1800"/>
              </a:spcAft>
              <a:buClr>
                <a:schemeClr val="accent4"/>
              </a:buClr>
              <a:buSzPct val="80000"/>
              <a:buFont typeface="Système normal"/>
              <a:buChar char="→"/>
            </a:pPr>
            <a:r>
              <a:rPr lang="en-ca" sz="1800" b="0" i="0" u="none" baseline="0">
                <a:cs typeface="Calibri" panose="020F0502020204030204"/>
              </a:rPr>
              <a:t>You are allowed to miss</a:t>
            </a:r>
            <a:r>
              <a:rPr lang="en-ca" sz="1800" b="0" i="0" u="none" baseline="0">
                <a:ea typeface="Calibri" panose="020F0502020204030204"/>
                <a:cs typeface="Calibri" panose="020F0502020204030204"/>
              </a:rPr>
              <a:t> your turn</a:t>
            </a:r>
          </a:p>
          <a:p>
            <a:pPr algn="l" rtl="0">
              <a:lnSpc>
                <a:spcPct val="100000"/>
              </a:lnSpc>
              <a:spcBef>
                <a:spcPts val="0"/>
              </a:spcBef>
              <a:spcAft>
                <a:spcPts val="1800"/>
              </a:spcAft>
              <a:buClr>
                <a:schemeClr val="accent4"/>
              </a:buClr>
              <a:buSzPct val="80000"/>
              <a:buFont typeface="Système normal"/>
              <a:buChar char="→"/>
            </a:pPr>
            <a:r>
              <a:rPr lang="en-ca" sz="1800" b="0" i="0" u="none" baseline="0">
                <a:ea typeface="Calibri" panose="020F0502020204030204"/>
                <a:cs typeface="Calibri" panose="020F0502020204030204"/>
              </a:rPr>
              <a:t>Etc.</a:t>
            </a:r>
          </a:p>
        </p:txBody>
      </p:sp>
      <p:pic>
        <p:nvPicPr>
          <p:cNvPr id="2" name="Image 1">
            <a:extLst>
              <a:ext uri="{FF2B5EF4-FFF2-40B4-BE49-F238E27FC236}">
                <a16:creationId xmlns:a16="http://schemas.microsoft.com/office/drawing/2014/main" id="{B9DB6109-8663-5DA0-53B9-EE3212A604AC}"/>
              </a:ext>
            </a:extLst>
          </p:cNvPr>
          <p:cNvPicPr>
            <a:picLocks noChangeAspect="1"/>
          </p:cNvPicPr>
          <p:nvPr/>
        </p:nvPicPr>
        <p:blipFill>
          <a:blip r:embed="rId3"/>
          <a:stretch>
            <a:fillRect/>
          </a:stretch>
        </p:blipFill>
        <p:spPr>
          <a:xfrm>
            <a:off x="798365" y="770514"/>
            <a:ext cx="1546823" cy="1471734"/>
          </a:xfrm>
          <a:prstGeom prst="rect">
            <a:avLst/>
          </a:prstGeom>
        </p:spPr>
      </p:pic>
    </p:spTree>
    <p:extLst>
      <p:ext uri="{BB962C8B-B14F-4D97-AF65-F5344CB8AC3E}">
        <p14:creationId xmlns:p14="http://schemas.microsoft.com/office/powerpoint/2010/main" val="3447221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20824-D7BE-0FEB-EA2F-F3223E21620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79CE29A-482D-8B85-A776-DB7078A4EA5D}"/>
              </a:ext>
            </a:extLst>
          </p:cNvPr>
          <p:cNvSpPr>
            <a:spLocks noGrp="1"/>
          </p:cNvSpPr>
          <p:nvPr>
            <p:ph type="title"/>
          </p:nvPr>
        </p:nvSpPr>
        <p:spPr>
          <a:xfrm>
            <a:off x="343988" y="1068063"/>
            <a:ext cx="3616234" cy="2015332"/>
          </a:xfrm>
        </p:spPr>
        <p:txBody>
          <a:bodyPr anchor="t">
            <a:noAutofit/>
          </a:bodyPr>
          <a:lstStyle/>
          <a:p>
            <a:pPr algn="l" rtl="0"/>
            <a:r>
              <a:rPr lang="en-ca" sz="4000" b="1" i="0" u="none" baseline="0"/>
              <a:t>Meeting plan</a:t>
            </a:r>
          </a:p>
        </p:txBody>
      </p:sp>
      <p:sp>
        <p:nvSpPr>
          <p:cNvPr id="5" name="Espace réservé du contenu 4">
            <a:extLst>
              <a:ext uri="{FF2B5EF4-FFF2-40B4-BE49-F238E27FC236}">
                <a16:creationId xmlns:a16="http://schemas.microsoft.com/office/drawing/2014/main" id="{DD2EFF32-BEC0-42ED-E2B4-FF565EBBC2FE}"/>
              </a:ext>
            </a:extLst>
          </p:cNvPr>
          <p:cNvSpPr txBox="1">
            <a:spLocks noGrp="1"/>
          </p:cNvSpPr>
          <p:nvPr>
            <p:ph idx="1"/>
          </p:nvPr>
        </p:nvSpPr>
        <p:spPr>
          <a:xfrm>
            <a:off x="4624251" y="1228397"/>
            <a:ext cx="4834542" cy="4431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panose="020F0502020204030204"/>
                <a:cs typeface="Calibri" panose="020F0502020204030204"/>
              </a:rPr>
              <a:t>Topics, schedule and rules</a:t>
            </a:r>
            <a:endParaRPr lang="en-ca" sz="1800" b="1" i="1" dirty="0">
              <a:solidFill>
                <a:schemeClr val="tx1">
                  <a:alpha val="20000"/>
                </a:schemeClr>
              </a:solidFill>
              <a:ea typeface="Calibri" panose="020F0502020204030204"/>
              <a:cs typeface="Calibri" panose="020F0502020204030204"/>
            </a:endParaRPr>
          </a:p>
          <a:p>
            <a:pPr marL="0" indent="0" algn="l" rtl="0">
              <a:lnSpc>
                <a:spcPct val="100000"/>
              </a:lnSpc>
              <a:spcBef>
                <a:spcPts val="0"/>
              </a:spcBef>
              <a:spcAft>
                <a:spcPts val="2400"/>
              </a:spcAft>
              <a:buNone/>
            </a:pPr>
            <a:r>
              <a:rPr lang="en-ca" sz="1800" b="1" i="0" u="none" baseline="0" dirty="0">
                <a:ea typeface="Calibri" panose="020F0502020204030204"/>
                <a:cs typeface="Calibri" panose="020F0502020204030204"/>
              </a:rPr>
              <a:t>Adjusting to the role of parent </a:t>
            </a:r>
            <a:endParaRPr lang="en-ca" sz="1800" b="1" i="1" dirty="0">
              <a:ea typeface="Calibri" panose="020F0502020204030204"/>
              <a:cs typeface="Calibri" panose="020F0502020204030204"/>
            </a:endParaRPr>
          </a:p>
          <a:p>
            <a:pPr marL="0" indent="0" algn="l" rtl="0">
              <a:lnSpc>
                <a:spcPct val="100000"/>
              </a:lnSpc>
              <a:spcBef>
                <a:spcPts val="0"/>
              </a:spcBef>
              <a:spcAft>
                <a:spcPts val="2400"/>
              </a:spcAft>
              <a:buNone/>
            </a:pPr>
            <a:r>
              <a:rPr lang="en-ca" sz="1800" b="0" i="0" u="none" baseline="0" dirty="0">
                <a:solidFill>
                  <a:schemeClr val="tx1">
                    <a:alpha val="20000"/>
                  </a:schemeClr>
                </a:solidFill>
                <a:ea typeface="Calibri" panose="020F0502020204030204"/>
                <a:cs typeface="Calibri" panose="020F0502020204030204"/>
              </a:rPr>
              <a:t>Break</a:t>
            </a:r>
          </a:p>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panose="020F0502020204030204"/>
                <a:cs typeface="Calibri" panose="020F0502020204030204"/>
              </a:rPr>
              <a:t>Taking care of yourself during pregnancy</a:t>
            </a:r>
            <a:br>
              <a:rPr lang="en-ca" sz="1800" b="1" dirty="0">
                <a:solidFill>
                  <a:schemeClr val="tx1">
                    <a:alpha val="20000"/>
                  </a:schemeClr>
                </a:solidFill>
                <a:ea typeface="Calibri" panose="020F0502020204030204"/>
                <a:cs typeface="Calibri" panose="020F0502020204030204"/>
              </a:rPr>
            </a:br>
            <a:r>
              <a:rPr lang="en-ca" sz="1800" b="1" i="0" u="none" baseline="0" dirty="0">
                <a:solidFill>
                  <a:schemeClr val="tx1">
                    <a:alpha val="20000"/>
                  </a:schemeClr>
                </a:solidFill>
                <a:ea typeface="Calibri" panose="020F0502020204030204"/>
                <a:cs typeface="Calibri" panose="020F0502020204030204"/>
              </a:rPr>
              <a:t> and after the baby is born</a:t>
            </a:r>
          </a:p>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panose="020F0502020204030204"/>
                <a:cs typeface="Calibri" panose="020F0502020204030204"/>
              </a:rPr>
              <a:t>Creating a support network</a:t>
            </a:r>
            <a:endParaRPr lang="en-ca" sz="1800" b="1" i="1" dirty="0">
              <a:solidFill>
                <a:schemeClr val="tx1">
                  <a:alpha val="20000"/>
                </a:schemeClr>
              </a:solidFill>
              <a:ea typeface="Calibri" panose="020F0502020204030204"/>
              <a:cs typeface="Calibri" panose="020F0502020204030204"/>
            </a:endParaRPr>
          </a:p>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panose="020F0502020204030204"/>
                <a:cs typeface="Calibri" panose="020F0502020204030204"/>
              </a:rPr>
              <a:t>Connecting with your baby during pregnancy</a:t>
            </a:r>
            <a:endParaRPr lang="en-ca" sz="1800" b="1" dirty="0">
              <a:solidFill>
                <a:schemeClr val="tx1">
                  <a:alpha val="20000"/>
                </a:schemeClr>
              </a:solidFill>
              <a:ea typeface="Calibri"/>
              <a:cs typeface="Calibri"/>
            </a:endParaRPr>
          </a:p>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a:cs typeface="Calibri"/>
              </a:rPr>
              <a:t>Conclusion</a:t>
            </a:r>
            <a:endParaRPr lang="en-ca" sz="1800" b="1" i="1" dirty="0">
              <a:solidFill>
                <a:schemeClr val="tx1">
                  <a:alpha val="20000"/>
                </a:schemeClr>
              </a:solidFill>
              <a:ea typeface="Calibri"/>
              <a:cs typeface="Calibri"/>
            </a:endParaRPr>
          </a:p>
        </p:txBody>
      </p:sp>
      <p:sp>
        <p:nvSpPr>
          <p:cNvPr id="8" name="Espace réservé du contenu 4">
            <a:extLst>
              <a:ext uri="{FF2B5EF4-FFF2-40B4-BE49-F238E27FC236}">
                <a16:creationId xmlns:a16="http://schemas.microsoft.com/office/drawing/2014/main" id="{038A0BAB-FC55-68D5-3BA9-059CE02F5B10}"/>
              </a:ext>
            </a:extLst>
          </p:cNvPr>
          <p:cNvSpPr txBox="1">
            <a:spLocks/>
          </p:cNvSpPr>
          <p:nvPr/>
        </p:nvSpPr>
        <p:spPr>
          <a:xfrm>
            <a:off x="9797143" y="1228396"/>
            <a:ext cx="1998618" cy="4431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marL="228600" indent="-228600" algn="l" defTabSz="914400" rtl="0" eaLnBrk="1" latinLnBrk="0" hangingPunct="1">
              <a:lnSpc>
                <a:spcPct val="90000"/>
              </a:lnSpc>
              <a:spcBef>
                <a:spcPts val="1000"/>
              </a:spcBef>
              <a:buClr>
                <a:schemeClr val="accent3">
                  <a:lumMod val="40000"/>
                  <a:lumOff val="60000"/>
                </a:schemeClr>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0">
              <a:lnSpc>
                <a:spcPct val="100000"/>
              </a:lnSpc>
              <a:spcBef>
                <a:spcPts val="0"/>
              </a:spcBef>
              <a:spcAft>
                <a:spcPts val="2400"/>
              </a:spcAft>
              <a:buFont typeface="Arial" panose="020B0604020202020204" pitchFamily="34" charset="0"/>
              <a:buNone/>
            </a:pPr>
            <a:r>
              <a:rPr lang="en-ca" sz="1800" b="0" i="0" u="none" baseline="0">
                <a:solidFill>
                  <a:schemeClr val="tx1">
                    <a:alpha val="20000"/>
                  </a:schemeClr>
                </a:solidFill>
                <a:ea typeface="Calibri" panose="020F0502020204030204"/>
                <a:cs typeface="Calibri" panose="020F0502020204030204"/>
              </a:rPr>
              <a:t>35 minutes</a:t>
            </a:r>
          </a:p>
          <a:p>
            <a:pPr marL="0" indent="0" algn="r" rtl="0">
              <a:lnSpc>
                <a:spcPct val="100000"/>
              </a:lnSpc>
              <a:spcBef>
                <a:spcPts val="0"/>
              </a:spcBef>
              <a:spcAft>
                <a:spcPts val="2400"/>
              </a:spcAft>
              <a:buNone/>
            </a:pPr>
            <a:r>
              <a:rPr lang="en-ca" sz="1800" b="1" i="0" u="none" baseline="0">
                <a:ea typeface="Calibri" panose="020F0502020204030204"/>
                <a:cs typeface="Calibri" panose="020F0502020204030204"/>
              </a:rPr>
              <a:t>40 minutes</a:t>
            </a:r>
          </a:p>
          <a:p>
            <a:pPr marL="0" indent="0" algn="r" rtl="0">
              <a:lnSpc>
                <a:spcPct val="100000"/>
              </a:lnSpc>
              <a:spcBef>
                <a:spcPts val="0"/>
              </a:spcBef>
              <a:spcAft>
                <a:spcPts val="2400"/>
              </a:spcAft>
              <a:buFont typeface="Arial" panose="020B0604020202020204" pitchFamily="34" charset="0"/>
              <a:buNone/>
            </a:pPr>
            <a:r>
              <a:rPr lang="en-ca" sz="1800" b="0" i="0" u="none" baseline="0">
                <a:solidFill>
                  <a:schemeClr val="tx1">
                    <a:alpha val="20000"/>
                  </a:schemeClr>
                </a:solidFill>
                <a:ea typeface="Calibri" panose="020F0502020204030204"/>
                <a:cs typeface="Calibri" panose="020F0502020204030204"/>
              </a:rPr>
              <a:t>20 minutes</a:t>
            </a:r>
          </a:p>
          <a:p>
            <a:pPr marL="0" indent="0" algn="r" rtl="0">
              <a:lnSpc>
                <a:spcPct val="100000"/>
              </a:lnSpc>
              <a:spcBef>
                <a:spcPts val="0"/>
              </a:spcBef>
              <a:spcAft>
                <a:spcPts val="2400"/>
              </a:spcAft>
              <a:buFont typeface="Arial" panose="020B0604020202020204" pitchFamily="34" charset="0"/>
              <a:buNone/>
            </a:pPr>
            <a:r>
              <a:rPr lang="en-ca" sz="1800" b="0" i="0" u="none" baseline="0">
                <a:solidFill>
                  <a:schemeClr val="tx1">
                    <a:alpha val="20000"/>
                  </a:schemeClr>
                </a:solidFill>
                <a:ea typeface="Calibri" panose="020F0502020204030204"/>
                <a:cs typeface="Calibri" panose="020F0502020204030204"/>
              </a:rPr>
              <a:t>15 minutes</a:t>
            </a:r>
            <a:br>
              <a:rPr lang="en-ca" sz="1800">
                <a:solidFill>
                  <a:schemeClr val="tx1">
                    <a:alpha val="20000"/>
                  </a:schemeClr>
                </a:solidFill>
                <a:ea typeface="Calibri" panose="020F0502020204030204"/>
                <a:cs typeface="Calibri" panose="020F0502020204030204"/>
              </a:rPr>
            </a:br>
            <a:endParaRPr lang="en-ca" sz="1800">
              <a:solidFill>
                <a:schemeClr val="tx1">
                  <a:alpha val="20000"/>
                </a:schemeClr>
              </a:solidFill>
              <a:ea typeface="Calibri" panose="020F0502020204030204"/>
              <a:cs typeface="Calibri" panose="020F0502020204030204"/>
            </a:endParaRPr>
          </a:p>
          <a:p>
            <a:pPr marL="0" indent="0" algn="r" rtl="0">
              <a:lnSpc>
                <a:spcPct val="100000"/>
              </a:lnSpc>
              <a:spcBef>
                <a:spcPts val="0"/>
              </a:spcBef>
              <a:spcAft>
                <a:spcPts val="2400"/>
              </a:spcAft>
              <a:buFont typeface="Arial" panose="020B0604020202020204" pitchFamily="34" charset="0"/>
              <a:buNone/>
            </a:pPr>
            <a:r>
              <a:rPr lang="en-ca" sz="1800" b="0" i="0" u="none" baseline="0">
                <a:solidFill>
                  <a:schemeClr val="tx1">
                    <a:alpha val="20000"/>
                  </a:schemeClr>
                </a:solidFill>
                <a:ea typeface="Calibri" panose="020F0502020204030204"/>
                <a:cs typeface="Calibri" panose="020F0502020204030204"/>
              </a:rPr>
              <a:t>25 minutes</a:t>
            </a:r>
          </a:p>
          <a:p>
            <a:pPr marL="0" indent="0" algn="r" rtl="0">
              <a:lnSpc>
                <a:spcPct val="100000"/>
              </a:lnSpc>
              <a:spcBef>
                <a:spcPts val="0"/>
              </a:spcBef>
              <a:spcAft>
                <a:spcPts val="2400"/>
              </a:spcAft>
              <a:buFont typeface="Arial" panose="020B0604020202020204" pitchFamily="34" charset="0"/>
              <a:buNone/>
            </a:pPr>
            <a:r>
              <a:rPr lang="en-ca" sz="1800" b="0" i="0" u="none" baseline="0">
                <a:solidFill>
                  <a:schemeClr val="tx1">
                    <a:alpha val="20000"/>
                  </a:schemeClr>
                </a:solidFill>
                <a:ea typeface="Calibri" panose="020F0502020204030204"/>
                <a:cs typeface="Calibri" panose="020F0502020204030204"/>
              </a:rPr>
              <a:t>10 minutes</a:t>
            </a:r>
            <a:br>
              <a:rPr lang="en-ca" sz="1800">
                <a:solidFill>
                  <a:schemeClr val="tx1">
                    <a:alpha val="20000"/>
                  </a:schemeClr>
                </a:solidFill>
                <a:ea typeface="Calibri" panose="020F0502020204030204"/>
                <a:cs typeface="Calibri" panose="020F0502020204030204"/>
              </a:rPr>
            </a:br>
            <a:endParaRPr lang="en-ca" sz="1800">
              <a:solidFill>
                <a:schemeClr val="tx1">
                  <a:alpha val="20000"/>
                </a:schemeClr>
              </a:solidFill>
              <a:ea typeface="Calibri" panose="020F0502020204030204"/>
              <a:cs typeface="Calibri" panose="020F0502020204030204"/>
            </a:endParaRPr>
          </a:p>
          <a:p>
            <a:pPr marL="0" indent="0" algn="r" rtl="0">
              <a:lnSpc>
                <a:spcPct val="100000"/>
              </a:lnSpc>
              <a:spcBef>
                <a:spcPts val="0"/>
              </a:spcBef>
              <a:spcAft>
                <a:spcPts val="2400"/>
              </a:spcAft>
              <a:buNone/>
            </a:pPr>
            <a:r>
              <a:rPr lang="en-ca" sz="1800" b="0" i="0" u="none" baseline="0">
                <a:solidFill>
                  <a:schemeClr val="tx1">
                    <a:alpha val="20000"/>
                  </a:schemeClr>
                </a:solidFill>
                <a:ea typeface="Calibri" panose="020F0502020204030204"/>
                <a:cs typeface="Calibri" panose="020F0502020204030204"/>
              </a:rPr>
              <a:t>5 minutes</a:t>
            </a:r>
          </a:p>
        </p:txBody>
      </p:sp>
      <p:cxnSp>
        <p:nvCxnSpPr>
          <p:cNvPr id="11" name="Connecteur droit 10">
            <a:extLst>
              <a:ext uri="{FF2B5EF4-FFF2-40B4-BE49-F238E27FC236}">
                <a16:creationId xmlns:a16="http://schemas.microsoft.com/office/drawing/2014/main" id="{9CF3638F-16C7-EAC0-A4D8-588576F43F5D}"/>
              </a:ext>
            </a:extLst>
          </p:cNvPr>
          <p:cNvCxnSpPr>
            <a:cxnSpLocks/>
          </p:cNvCxnSpPr>
          <p:nvPr/>
        </p:nvCxnSpPr>
        <p:spPr>
          <a:xfrm>
            <a:off x="4728754" y="1727444"/>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D3BBFB2C-50B2-973E-45FD-5B87D79CCAA4}"/>
              </a:ext>
            </a:extLst>
          </p:cNvPr>
          <p:cNvCxnSpPr>
            <a:cxnSpLocks/>
          </p:cNvCxnSpPr>
          <p:nvPr/>
        </p:nvCxnSpPr>
        <p:spPr>
          <a:xfrm>
            <a:off x="4728754" y="2862272"/>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0844476E-801E-19C6-8057-D8AA1BDE0420}"/>
              </a:ext>
            </a:extLst>
          </p:cNvPr>
          <p:cNvCxnSpPr>
            <a:cxnSpLocks/>
          </p:cNvCxnSpPr>
          <p:nvPr/>
        </p:nvCxnSpPr>
        <p:spPr>
          <a:xfrm>
            <a:off x="4728754" y="4337449"/>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7F1AFC95-8678-E7AA-E7F6-DF177FEB28F4}"/>
              </a:ext>
            </a:extLst>
          </p:cNvPr>
          <p:cNvCxnSpPr>
            <a:cxnSpLocks/>
          </p:cNvCxnSpPr>
          <p:nvPr/>
        </p:nvCxnSpPr>
        <p:spPr>
          <a:xfrm>
            <a:off x="4728754" y="5142494"/>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 name="Connecteur droit 2">
            <a:extLst>
              <a:ext uri="{FF2B5EF4-FFF2-40B4-BE49-F238E27FC236}">
                <a16:creationId xmlns:a16="http://schemas.microsoft.com/office/drawing/2014/main" id="{E7467642-0EE1-ED72-B905-13D9CF4B7DB3}"/>
              </a:ext>
            </a:extLst>
          </p:cNvPr>
          <p:cNvCxnSpPr>
            <a:cxnSpLocks/>
          </p:cNvCxnSpPr>
          <p:nvPr/>
        </p:nvCxnSpPr>
        <p:spPr>
          <a:xfrm>
            <a:off x="4728754" y="3728804"/>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 name="Connecteur droit 3">
            <a:extLst>
              <a:ext uri="{FF2B5EF4-FFF2-40B4-BE49-F238E27FC236}">
                <a16:creationId xmlns:a16="http://schemas.microsoft.com/office/drawing/2014/main" id="{BE2B42D2-EDB4-7432-8DFA-8E256D5DD1DB}"/>
              </a:ext>
            </a:extLst>
          </p:cNvPr>
          <p:cNvCxnSpPr>
            <a:cxnSpLocks/>
          </p:cNvCxnSpPr>
          <p:nvPr/>
        </p:nvCxnSpPr>
        <p:spPr>
          <a:xfrm>
            <a:off x="4728754" y="2297070"/>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7099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11457-565E-0D6D-2769-7DC13790647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3C8DE66-7A84-AE09-28AF-65A8C5912EE8}"/>
              </a:ext>
            </a:extLst>
          </p:cNvPr>
          <p:cNvSpPr>
            <a:spLocks noGrp="1"/>
          </p:cNvSpPr>
          <p:nvPr>
            <p:ph type="title" idx="4294967295"/>
          </p:nvPr>
        </p:nvSpPr>
        <p:spPr>
          <a:xfrm>
            <a:off x="1449541" y="2421731"/>
            <a:ext cx="9292918" cy="2014537"/>
          </a:xfrm>
        </p:spPr>
        <p:txBody>
          <a:bodyPr anchor="ctr">
            <a:noAutofit/>
          </a:bodyPr>
          <a:lstStyle/>
          <a:p>
            <a:pPr algn="ctr" rtl="0"/>
            <a:r>
              <a:rPr lang="en-ca" sz="6000" b="1" i="0" u="none" baseline="0">
                <a:cs typeface="Calibri Light"/>
              </a:rPr>
              <a:t>What will the arrival of your baby change for you?</a:t>
            </a:r>
          </a:p>
        </p:txBody>
      </p:sp>
    </p:spTree>
    <p:extLst>
      <p:ext uri="{BB962C8B-B14F-4D97-AF65-F5344CB8AC3E}">
        <p14:creationId xmlns:p14="http://schemas.microsoft.com/office/powerpoint/2010/main" val="3216591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254D0-B52D-069B-656B-BBDE5F11BCA2}"/>
            </a:ext>
          </a:extLst>
        </p:cNvPr>
        <p:cNvGrpSpPr/>
        <p:nvPr/>
      </p:nvGrpSpPr>
      <p:grpSpPr>
        <a:xfrm>
          <a:off x="0" y="0"/>
          <a:ext cx="0" cy="0"/>
          <a:chOff x="0" y="0"/>
          <a:chExt cx="0" cy="0"/>
        </a:xfrm>
      </p:grpSpPr>
      <p:sp>
        <p:nvSpPr>
          <p:cNvPr id="20" name="ZoneTexte 19">
            <a:extLst>
              <a:ext uri="{FF2B5EF4-FFF2-40B4-BE49-F238E27FC236}">
                <a16:creationId xmlns:a16="http://schemas.microsoft.com/office/drawing/2014/main" id="{287B562D-2914-5784-23FF-1A06A8450EB6}"/>
              </a:ext>
            </a:extLst>
          </p:cNvPr>
          <p:cNvSpPr txBox="1"/>
          <p:nvPr/>
        </p:nvSpPr>
        <p:spPr>
          <a:xfrm>
            <a:off x="9420487" y="4351351"/>
            <a:ext cx="2430059" cy="817245"/>
          </a:xfrm>
          <a:prstGeom prst="roundRect">
            <a:avLst/>
          </a:prstGeom>
          <a:solidFill>
            <a:schemeClr val="tx1"/>
          </a:solidFill>
        </p:spPr>
        <p:txBody>
          <a:bodyPr wrap="square" anchor="ctr">
            <a:spAutoFit/>
          </a:bodyPr>
          <a:lstStyle/>
          <a:p>
            <a:pPr algn="ctr" rtl="0"/>
            <a:endParaRPr lang="en-ca" sz="1400" b="1">
              <a:solidFill>
                <a:srgbClr val="F5F0E0"/>
              </a:solidFill>
              <a:ea typeface="Calibri"/>
              <a:cs typeface="Calibri"/>
            </a:endParaRPr>
          </a:p>
          <a:p>
            <a:pPr algn="ctr" rtl="0"/>
            <a:br>
              <a:rPr lang="en-ca" sz="1400" b="1">
                <a:solidFill>
                  <a:srgbClr val="F5F0E0"/>
                </a:solidFill>
                <a:ea typeface="Calibri"/>
                <a:cs typeface="Calibri"/>
              </a:rPr>
            </a:br>
            <a:r>
              <a:rPr lang="en-ca" sz="1400" b="1" i="0" u="none" baseline="0">
                <a:solidFill>
                  <a:srgbClr val="F5F0E0"/>
                </a:solidFill>
                <a:ea typeface="Calibri"/>
                <a:cs typeface="Calibri"/>
              </a:rPr>
              <a:t>Social changes</a:t>
            </a:r>
            <a:endParaRPr lang="en-ca" sz="1400" b="1" u="sng">
              <a:solidFill>
                <a:srgbClr val="F5F0E0"/>
              </a:solidFill>
            </a:endParaRPr>
          </a:p>
        </p:txBody>
      </p:sp>
      <p:sp>
        <p:nvSpPr>
          <p:cNvPr id="19" name="ZoneTexte 18">
            <a:extLst>
              <a:ext uri="{FF2B5EF4-FFF2-40B4-BE49-F238E27FC236}">
                <a16:creationId xmlns:a16="http://schemas.microsoft.com/office/drawing/2014/main" id="{9CC142D5-25F2-AAA5-A92B-96506942A245}"/>
              </a:ext>
            </a:extLst>
          </p:cNvPr>
          <p:cNvSpPr txBox="1"/>
          <p:nvPr/>
        </p:nvSpPr>
        <p:spPr>
          <a:xfrm>
            <a:off x="6394591" y="4351351"/>
            <a:ext cx="2430059" cy="817245"/>
          </a:xfrm>
          <a:prstGeom prst="roundRect">
            <a:avLst/>
          </a:prstGeom>
          <a:solidFill>
            <a:schemeClr val="tx1"/>
          </a:solidFill>
        </p:spPr>
        <p:txBody>
          <a:bodyPr wrap="square" lIns="91440" tIns="45720" rIns="91440" bIns="45720" anchor="ctr">
            <a:spAutoFit/>
          </a:bodyPr>
          <a:lstStyle/>
          <a:p>
            <a:pPr algn="ctr" rtl="0"/>
            <a:endParaRPr lang="en-ca" sz="1400" b="1">
              <a:solidFill>
                <a:srgbClr val="F5F0E0"/>
              </a:solidFill>
              <a:ea typeface="Calibri"/>
              <a:cs typeface="Calibri"/>
            </a:endParaRPr>
          </a:p>
          <a:p>
            <a:pPr algn="ctr" rtl="0"/>
            <a:br>
              <a:rPr lang="en-ca" sz="1400" b="1">
                <a:ea typeface="Calibri"/>
                <a:cs typeface="Calibri"/>
              </a:rPr>
            </a:br>
            <a:r>
              <a:rPr lang="en-ca" sz="1400" b="1" i="0" u="none" baseline="0">
                <a:solidFill>
                  <a:srgbClr val="F5F0E0"/>
                </a:solidFill>
                <a:ea typeface="Calibri"/>
                <a:cs typeface="Calibri"/>
              </a:rPr>
              <a:t>Psychological changes</a:t>
            </a:r>
            <a:endParaRPr lang="en-ca" sz="1400" b="1" u="sng">
              <a:solidFill>
                <a:srgbClr val="F5F0E0"/>
              </a:solidFill>
              <a:cs typeface="Arial"/>
            </a:endParaRPr>
          </a:p>
        </p:txBody>
      </p:sp>
      <p:sp>
        <p:nvSpPr>
          <p:cNvPr id="16" name="ZoneTexte 15">
            <a:extLst>
              <a:ext uri="{FF2B5EF4-FFF2-40B4-BE49-F238E27FC236}">
                <a16:creationId xmlns:a16="http://schemas.microsoft.com/office/drawing/2014/main" id="{911B59FB-4332-C9C1-130B-965C9125F51C}"/>
              </a:ext>
            </a:extLst>
          </p:cNvPr>
          <p:cNvSpPr txBox="1"/>
          <p:nvPr/>
        </p:nvSpPr>
        <p:spPr>
          <a:xfrm>
            <a:off x="3368695" y="4351351"/>
            <a:ext cx="2430059" cy="817245"/>
          </a:xfrm>
          <a:prstGeom prst="roundRect">
            <a:avLst/>
          </a:prstGeom>
          <a:solidFill>
            <a:schemeClr val="tx1"/>
          </a:solidFill>
        </p:spPr>
        <p:txBody>
          <a:bodyPr wrap="square" anchor="ctr">
            <a:spAutoFit/>
          </a:bodyPr>
          <a:lstStyle/>
          <a:p>
            <a:pPr algn="ctr" rtl="0"/>
            <a:endParaRPr lang="en-ca" sz="1400" b="1">
              <a:solidFill>
                <a:srgbClr val="F5F0E0"/>
              </a:solidFill>
              <a:ea typeface="Calibri"/>
              <a:cs typeface="Calibri"/>
            </a:endParaRPr>
          </a:p>
          <a:p>
            <a:pPr algn="ctr" rtl="0"/>
            <a:br>
              <a:rPr lang="en-ca" sz="1400" b="1">
                <a:solidFill>
                  <a:srgbClr val="F5F0E0"/>
                </a:solidFill>
                <a:ea typeface="Calibri"/>
                <a:cs typeface="Calibri"/>
              </a:rPr>
            </a:br>
            <a:r>
              <a:rPr lang="en-ca" sz="1400" b="1" i="0" u="none" baseline="0">
                <a:solidFill>
                  <a:srgbClr val="F5F0E0"/>
                </a:solidFill>
                <a:ea typeface="Calibri"/>
                <a:cs typeface="Calibri"/>
              </a:rPr>
              <a:t>Physical changes</a:t>
            </a:r>
            <a:endParaRPr lang="en-ca" sz="1400" b="1" u="sng">
              <a:solidFill>
                <a:srgbClr val="F5F0E0"/>
              </a:solidFill>
            </a:endParaRPr>
          </a:p>
        </p:txBody>
      </p:sp>
      <p:sp>
        <p:nvSpPr>
          <p:cNvPr id="14" name="ZoneTexte 13">
            <a:extLst>
              <a:ext uri="{FF2B5EF4-FFF2-40B4-BE49-F238E27FC236}">
                <a16:creationId xmlns:a16="http://schemas.microsoft.com/office/drawing/2014/main" id="{4E089CE9-AAFC-B5A2-4DCF-D7EE2CDE4F08}"/>
              </a:ext>
            </a:extLst>
          </p:cNvPr>
          <p:cNvSpPr txBox="1"/>
          <p:nvPr/>
        </p:nvSpPr>
        <p:spPr>
          <a:xfrm>
            <a:off x="360561" y="4352610"/>
            <a:ext cx="2430059" cy="1055608"/>
          </a:xfrm>
          <a:prstGeom prst="roundRect">
            <a:avLst/>
          </a:prstGeom>
          <a:solidFill>
            <a:schemeClr val="tx1"/>
          </a:solidFill>
        </p:spPr>
        <p:txBody>
          <a:bodyPr wrap="square" lIns="91440" tIns="45720" rIns="91440" bIns="45720" anchor="ctr">
            <a:spAutoFit/>
          </a:bodyPr>
          <a:lstStyle/>
          <a:p>
            <a:pPr algn="ctr" rtl="0"/>
            <a:endParaRPr lang="en-ca" sz="1400" b="1">
              <a:solidFill>
                <a:srgbClr val="F5F0E0"/>
              </a:solidFill>
              <a:ea typeface="Calibri"/>
              <a:cs typeface="Calibri"/>
            </a:endParaRPr>
          </a:p>
          <a:p>
            <a:pPr algn="ctr" rtl="0"/>
            <a:r>
              <a:rPr lang="en-ca" sz="1400" b="1" i="0" u="none" baseline="0">
                <a:solidFill>
                  <a:srgbClr val="F5F0E0"/>
                </a:solidFill>
                <a:ea typeface="Calibri"/>
                <a:cs typeface="Calibri"/>
              </a:rPr>
              <a:t>Changes in the relationship between partners</a:t>
            </a:r>
            <a:endParaRPr lang="en-ca" sz="1400" b="1" u="sng">
              <a:solidFill>
                <a:srgbClr val="F5F0E0"/>
              </a:solidFill>
              <a:cs typeface="Arial"/>
            </a:endParaRPr>
          </a:p>
        </p:txBody>
      </p:sp>
      <p:sp>
        <p:nvSpPr>
          <p:cNvPr id="3" name="Titre 1">
            <a:extLst>
              <a:ext uri="{FF2B5EF4-FFF2-40B4-BE49-F238E27FC236}">
                <a16:creationId xmlns:a16="http://schemas.microsoft.com/office/drawing/2014/main" id="{D33231FC-1831-64E8-D2E6-2EF9D6067547}"/>
              </a:ext>
            </a:extLst>
          </p:cNvPr>
          <p:cNvSpPr txBox="1">
            <a:spLocks/>
          </p:cNvSpPr>
          <p:nvPr/>
        </p:nvSpPr>
        <p:spPr>
          <a:xfrm>
            <a:off x="578264" y="1491138"/>
            <a:ext cx="11193767" cy="775070"/>
          </a:xfrm>
          <a:prstGeom prst="rect">
            <a:avLst/>
          </a:prstGeom>
        </p:spPr>
        <p:txBody>
          <a:bodyPr/>
          <a:lst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a:lstStyle>
          <a:p>
            <a:pPr algn="ctr" rtl="0"/>
            <a:r>
              <a:rPr lang="en-ca" sz="4000" b="1" i="0" u="none" baseline="0"/>
              <a:t>A time of great change</a:t>
            </a:r>
            <a:endParaRPr lang="en-ca" sz="4000">
              <a:latin typeface="Arial" panose="020B0604020202020204" pitchFamily="34" charset="0"/>
              <a:cs typeface="Arial" panose="020B0604020202020204" pitchFamily="34" charset="0"/>
            </a:endParaRPr>
          </a:p>
        </p:txBody>
      </p:sp>
      <p:sp>
        <p:nvSpPr>
          <p:cNvPr id="2" name="Rectangle : avec coins arrondis en haut 1">
            <a:extLst>
              <a:ext uri="{FF2B5EF4-FFF2-40B4-BE49-F238E27FC236}">
                <a16:creationId xmlns:a16="http://schemas.microsoft.com/office/drawing/2014/main" id="{A955C69A-7F47-064C-78C1-65BEB00C8106}"/>
              </a:ext>
            </a:extLst>
          </p:cNvPr>
          <p:cNvSpPr/>
          <p:nvPr/>
        </p:nvSpPr>
        <p:spPr>
          <a:xfrm rot="10800000">
            <a:off x="9808259" y="-2"/>
            <a:ext cx="1963772" cy="843944"/>
          </a:xfrm>
          <a:prstGeom prst="round2Same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rtl="0"/>
            <a:endParaRPr lang="en-ca"/>
          </a:p>
        </p:txBody>
      </p:sp>
      <p:sp>
        <p:nvSpPr>
          <p:cNvPr id="4" name="ZoneTexte 3">
            <a:extLst>
              <a:ext uri="{FF2B5EF4-FFF2-40B4-BE49-F238E27FC236}">
                <a16:creationId xmlns:a16="http://schemas.microsoft.com/office/drawing/2014/main" id="{53994FE9-0ECB-22A3-4142-D4A82A055E49}"/>
              </a:ext>
            </a:extLst>
          </p:cNvPr>
          <p:cNvSpPr txBox="1"/>
          <p:nvPr/>
        </p:nvSpPr>
        <p:spPr>
          <a:xfrm>
            <a:off x="9899362" y="160359"/>
            <a:ext cx="178156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400" b="1" i="0" u="none" strike="noStrike" kern="0" cap="none" spc="0" normalizeH="0" baseline="0">
                <a:ln>
                  <a:noFill/>
                </a:ln>
                <a:solidFill>
                  <a:srgbClr val="F5F0E0"/>
                </a:solidFill>
                <a:effectLst/>
                <a:uLnTx/>
                <a:uFillTx/>
                <a:latin typeface="Arial" panose="020B0604020202020204" pitchFamily="34" charset="0"/>
                <a:ea typeface="Calibri"/>
                <a:cs typeface="Arial" panose="020B0604020202020204" pitchFamily="34" charset="0"/>
              </a:rPr>
              <a:t>From Tiny Tot to Toddler</a:t>
            </a:r>
            <a:br>
              <a:rPr kumimoji="0" lang="en-ca" sz="1400" b="1" i="0" u="none" strike="noStrike" kern="0" cap="none" spc="0" normalizeH="0" baseline="0">
                <a:ln>
                  <a:noFill/>
                </a:ln>
                <a:solidFill>
                  <a:srgbClr val="F5F0E0"/>
                </a:solidFill>
                <a:effectLst/>
                <a:uLnTx/>
                <a:uFillTx/>
                <a:latin typeface="Arial" panose="020B0604020202020204" pitchFamily="34" charset="0"/>
                <a:ea typeface="Calibri"/>
                <a:cs typeface="Arial" panose="020B0604020202020204" pitchFamily="34" charset="0"/>
              </a:rPr>
            </a:br>
            <a:r>
              <a:rPr kumimoji="0" lang="en-ca" sz="1400" b="1" i="0" u="none" strike="noStrike" kern="0" cap="none" spc="0" normalizeH="0" baseline="0">
                <a:ln>
                  <a:noFill/>
                </a:ln>
                <a:solidFill>
                  <a:srgbClr val="F5F0E0"/>
                </a:solidFill>
                <a:effectLst/>
                <a:uLnTx/>
                <a:uFillTx/>
                <a:latin typeface="Arial" panose="020B0604020202020204" pitchFamily="34" charset="0"/>
                <a:ea typeface="Calibri"/>
                <a:cs typeface="Arial" panose="020B0604020202020204" pitchFamily="34" charset="0"/>
              </a:rPr>
              <a:t> pages 50 to 57</a:t>
            </a:r>
            <a:endParaRPr kumimoji="0" lang="en-ca" sz="1400" b="1" i="0" u="none" strike="noStrike" kern="0" cap="none" spc="0" normalizeH="0" baseline="0" noProof="0">
              <a:ln>
                <a:noFill/>
              </a:ln>
              <a:solidFill>
                <a:srgbClr val="F5F0E0"/>
              </a:solidFill>
              <a:effectLst/>
              <a:uLnTx/>
              <a:uFillTx/>
              <a:latin typeface="Arial" panose="020B0604020202020204" pitchFamily="34" charset="0"/>
              <a:cs typeface="Arial" panose="020B0604020202020204" pitchFamily="34" charset="0"/>
            </a:endParaRPr>
          </a:p>
        </p:txBody>
      </p:sp>
      <p:pic>
        <p:nvPicPr>
          <p:cNvPr id="7" name="Image 6">
            <a:extLst>
              <a:ext uri="{FF2B5EF4-FFF2-40B4-BE49-F238E27FC236}">
                <a16:creationId xmlns:a16="http://schemas.microsoft.com/office/drawing/2014/main" id="{2983CB94-420E-D948-5851-D80CA73B8F8A}"/>
              </a:ext>
            </a:extLst>
          </p:cNvPr>
          <p:cNvPicPr>
            <a:picLocks noChangeAspect="1"/>
          </p:cNvPicPr>
          <p:nvPr/>
        </p:nvPicPr>
        <p:blipFill>
          <a:blip r:embed="rId3"/>
          <a:stretch>
            <a:fillRect/>
          </a:stretch>
        </p:blipFill>
        <p:spPr>
          <a:xfrm>
            <a:off x="194872" y="2671661"/>
            <a:ext cx="2761438" cy="1855898"/>
          </a:xfrm>
          <a:prstGeom prst="roundRect">
            <a:avLst>
              <a:gd name="adj" fmla="val 9913"/>
            </a:avLst>
          </a:prstGeom>
        </p:spPr>
      </p:pic>
      <p:pic>
        <p:nvPicPr>
          <p:cNvPr id="8" name="Image 7">
            <a:extLst>
              <a:ext uri="{FF2B5EF4-FFF2-40B4-BE49-F238E27FC236}">
                <a16:creationId xmlns:a16="http://schemas.microsoft.com/office/drawing/2014/main" id="{85B9A243-BD35-BD39-BB02-EC49B1B7B3ED}"/>
              </a:ext>
            </a:extLst>
          </p:cNvPr>
          <p:cNvPicPr>
            <a:picLocks noChangeAspect="1"/>
          </p:cNvPicPr>
          <p:nvPr/>
        </p:nvPicPr>
        <p:blipFill>
          <a:blip r:embed="rId4"/>
          <a:stretch>
            <a:fillRect/>
          </a:stretch>
        </p:blipFill>
        <p:spPr>
          <a:xfrm>
            <a:off x="3221997" y="2683207"/>
            <a:ext cx="2762743" cy="1834443"/>
          </a:xfrm>
          <a:prstGeom prst="roundRect">
            <a:avLst>
              <a:gd name="adj" fmla="val 9074"/>
            </a:avLst>
          </a:prstGeom>
        </p:spPr>
      </p:pic>
      <p:pic>
        <p:nvPicPr>
          <p:cNvPr id="11" name="Image 10">
            <a:extLst>
              <a:ext uri="{FF2B5EF4-FFF2-40B4-BE49-F238E27FC236}">
                <a16:creationId xmlns:a16="http://schemas.microsoft.com/office/drawing/2014/main" id="{8C84C2EC-6C34-4C9F-9E44-C7F84EB43DE2}"/>
              </a:ext>
            </a:extLst>
          </p:cNvPr>
          <p:cNvPicPr>
            <a:picLocks noChangeAspect="1"/>
          </p:cNvPicPr>
          <p:nvPr/>
        </p:nvPicPr>
        <p:blipFill>
          <a:blip r:embed="rId5"/>
          <a:stretch>
            <a:fillRect/>
          </a:stretch>
        </p:blipFill>
        <p:spPr>
          <a:xfrm>
            <a:off x="6247494" y="2696402"/>
            <a:ext cx="2724254" cy="1802260"/>
          </a:xfrm>
          <a:prstGeom prst="roundRect">
            <a:avLst>
              <a:gd name="adj" fmla="val 8939"/>
            </a:avLst>
          </a:prstGeom>
        </p:spPr>
      </p:pic>
      <p:pic>
        <p:nvPicPr>
          <p:cNvPr id="13" name="Image 12">
            <a:extLst>
              <a:ext uri="{FF2B5EF4-FFF2-40B4-BE49-F238E27FC236}">
                <a16:creationId xmlns:a16="http://schemas.microsoft.com/office/drawing/2014/main" id="{7A74F00F-52B4-77F3-CF47-A8AB9F4C27AF}"/>
              </a:ext>
            </a:extLst>
          </p:cNvPr>
          <p:cNvPicPr>
            <a:picLocks noChangeAspect="1"/>
          </p:cNvPicPr>
          <p:nvPr/>
        </p:nvPicPr>
        <p:blipFill>
          <a:blip r:embed="rId6"/>
          <a:stretch>
            <a:fillRect/>
          </a:stretch>
        </p:blipFill>
        <p:spPr>
          <a:xfrm>
            <a:off x="9239570" y="2681557"/>
            <a:ext cx="2790744" cy="1829846"/>
          </a:xfrm>
          <a:prstGeom prst="roundRect">
            <a:avLst>
              <a:gd name="adj" fmla="val 11339"/>
            </a:avLst>
          </a:prstGeom>
        </p:spPr>
      </p:pic>
      <p:sp>
        <p:nvSpPr>
          <p:cNvPr id="6" name="ZoneTexte 5">
            <a:extLst>
              <a:ext uri="{FF2B5EF4-FFF2-40B4-BE49-F238E27FC236}">
                <a16:creationId xmlns:a16="http://schemas.microsoft.com/office/drawing/2014/main" id="{813F0BC6-1F38-8DD3-9E3E-61C0DBF728B9}"/>
              </a:ext>
            </a:extLst>
          </p:cNvPr>
          <p:cNvSpPr txBox="1"/>
          <p:nvPr/>
        </p:nvSpPr>
        <p:spPr>
          <a:xfrm>
            <a:off x="9789730" y="5193632"/>
            <a:ext cx="1882239"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a" sz="800" b="0" i="1" u="none" strike="noStrike" kern="1200" cap="none" spc="0" normalizeH="0" baseline="0">
                <a:ln>
                  <a:noFill/>
                </a:ln>
                <a:effectLst/>
                <a:uLnTx/>
                <a:uFillTx/>
                <a:latin typeface="Arial" panose="020B0604020202020204" pitchFamily="34" charset="0"/>
                <a:ea typeface="Roboto"/>
                <a:cs typeface="Arial" panose="020B0604020202020204" pitchFamily="34" charset="0"/>
              </a:rPr>
              <a:t>Photo credit: © ÉquiLibre</a:t>
            </a:r>
            <a:endParaRPr kumimoji="0" lang="en-ca" sz="800" b="0" i="0" u="none" strike="noStrike" kern="1200" cap="none" spc="0" normalizeH="0" baseline="0" noProof="0" err="1">
              <a:ln>
                <a:noFill/>
              </a:ln>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25842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5B88F515-5237-C024-062A-0486EF049818}"/>
              </a:ext>
            </a:extLst>
          </p:cNvPr>
          <p:cNvSpPr txBox="1"/>
          <p:nvPr/>
        </p:nvSpPr>
        <p:spPr>
          <a:xfrm>
            <a:off x="385539" y="5601202"/>
            <a:ext cx="1882239"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n-ca" sz="800" b="0" i="0" u="none" baseline="0" dirty="0"/>
              <a:t>Source: Naître et grandir</a:t>
            </a:r>
            <a:endParaRPr lang="en-ca" sz="800" dirty="0"/>
          </a:p>
        </p:txBody>
      </p:sp>
      <p:pic>
        <p:nvPicPr>
          <p:cNvPr id="3" name="Image 2">
            <a:extLst>
              <a:ext uri="{FF2B5EF4-FFF2-40B4-BE49-F238E27FC236}">
                <a16:creationId xmlns:a16="http://schemas.microsoft.com/office/drawing/2014/main" id="{A8A08F10-EF31-5D09-9F62-C51840F265EA}"/>
              </a:ext>
            </a:extLst>
          </p:cNvPr>
          <p:cNvPicPr>
            <a:picLocks noChangeAspect="1"/>
          </p:cNvPicPr>
          <p:nvPr/>
        </p:nvPicPr>
        <p:blipFill>
          <a:blip r:embed="rId4"/>
          <a:stretch>
            <a:fillRect/>
          </a:stretch>
        </p:blipFill>
        <p:spPr>
          <a:xfrm>
            <a:off x="10241903" y="1041354"/>
            <a:ext cx="1546823" cy="1471734"/>
          </a:xfrm>
          <a:prstGeom prst="rect">
            <a:avLst/>
          </a:prstGeom>
        </p:spPr>
      </p:pic>
      <p:pic>
        <p:nvPicPr>
          <p:cNvPr id="5" name="Image 4">
            <a:extLst>
              <a:ext uri="{FF2B5EF4-FFF2-40B4-BE49-F238E27FC236}">
                <a16:creationId xmlns:a16="http://schemas.microsoft.com/office/drawing/2014/main" id="{562D30D1-B732-3B3E-5819-CE0877D6FFA1}"/>
              </a:ext>
            </a:extLst>
          </p:cNvPr>
          <p:cNvPicPr>
            <a:picLocks noChangeAspect="1"/>
          </p:cNvPicPr>
          <p:nvPr/>
        </p:nvPicPr>
        <p:blipFill>
          <a:blip r:embed="rId5"/>
          <a:stretch>
            <a:fillRect/>
          </a:stretch>
        </p:blipFill>
        <p:spPr>
          <a:xfrm>
            <a:off x="403274" y="2513088"/>
            <a:ext cx="1308100" cy="1244600"/>
          </a:xfrm>
          <a:prstGeom prst="rect">
            <a:avLst/>
          </a:prstGeom>
        </p:spPr>
      </p:pic>
      <p:pic>
        <p:nvPicPr>
          <p:cNvPr id="6" name="Média en ligne 5" title="Puffed-up parents">
            <a:hlinkClick r:id="" action="ppaction://media"/>
            <a:extLst>
              <a:ext uri="{FF2B5EF4-FFF2-40B4-BE49-F238E27FC236}">
                <a16:creationId xmlns:a16="http://schemas.microsoft.com/office/drawing/2014/main" id="{F9A19113-35D2-7C58-F678-B3175BEFC305}"/>
              </a:ext>
            </a:extLst>
          </p:cNvPr>
          <p:cNvPicPr>
            <a:picLocks noRot="1" noChangeAspect="1"/>
          </p:cNvPicPr>
          <p:nvPr>
            <a:videoFile r:link="rId1"/>
          </p:nvPr>
        </p:nvPicPr>
        <p:blipFill>
          <a:blip r:embed="rId6"/>
          <a:stretch>
            <a:fillRect/>
          </a:stretch>
        </p:blipFill>
        <p:spPr>
          <a:xfrm>
            <a:off x="2241492" y="1245608"/>
            <a:ext cx="7667821" cy="4332319"/>
          </a:xfrm>
          <a:prstGeom prst="rect">
            <a:avLst/>
          </a:prstGeom>
        </p:spPr>
      </p:pic>
    </p:spTree>
    <p:extLst>
      <p:ext uri="{BB962C8B-B14F-4D97-AF65-F5344CB8AC3E}">
        <p14:creationId xmlns:p14="http://schemas.microsoft.com/office/powerpoint/2010/main" val="2886840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A503B3BB-64BB-0AF1-7BE2-7171F84E001B}"/>
              </a:ext>
            </a:extLst>
          </p:cNvPr>
          <p:cNvSpPr txBox="1">
            <a:spLocks/>
          </p:cNvSpPr>
          <p:nvPr/>
        </p:nvSpPr>
        <p:spPr>
          <a:xfrm>
            <a:off x="798365" y="1701384"/>
            <a:ext cx="7382249" cy="1325563"/>
          </a:xfrm>
          <a:prstGeom prst="rect">
            <a:avLst/>
          </a:prstGeom>
        </p:spPr>
        <p:txBody>
          <a:bodyPr/>
          <a:lst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a:lstStyle>
          <a:p>
            <a:pPr algn="l" rtl="0"/>
            <a:r>
              <a:rPr lang="en-ca" sz="4000" b="1" i="0" u="none" baseline="0">
                <a:latin typeface="Arial" panose="020B0604020202020204" pitchFamily="34" charset="0"/>
                <a:ea typeface="Calibri Light"/>
                <a:cs typeface="Arial" panose="020B0604020202020204" pitchFamily="34" charset="0"/>
              </a:rPr>
              <a:t>My expectations </a:t>
            </a:r>
            <a:r>
              <a:rPr lang="en-ca" sz="4000" b="1" i="0" u="none" baseline="0">
                <a:latin typeface="Arial" panose="020B0604020202020204" pitchFamily="34" charset="0"/>
                <a:ea typeface="Arial" panose="020B0604020202020204" pitchFamily="34" charset="0"/>
                <a:cs typeface="Arial" panose="020B0604020202020204" pitchFamily="34" charset="0"/>
              </a:rPr>
              <a:t>of the baby</a:t>
            </a:r>
            <a:r>
              <a:rPr lang="en-ca" sz="4000" b="1" i="0" u="none" baseline="0">
                <a:latin typeface="Arial" panose="020B0604020202020204" pitchFamily="34" charset="0"/>
                <a:ea typeface="Calibri Light"/>
                <a:cs typeface="Arial" panose="020B0604020202020204" pitchFamily="34" charset="0"/>
              </a:rPr>
              <a:t>, the other parent and myself</a:t>
            </a:r>
            <a:endParaRPr lang="en-ca" sz="4000">
              <a:latin typeface="Arial" panose="020B0604020202020204" pitchFamily="34" charset="0"/>
              <a:cs typeface="Arial" panose="020B0604020202020204" pitchFamily="34" charset="0"/>
            </a:endParaRPr>
          </a:p>
        </p:txBody>
      </p:sp>
      <p:sp>
        <p:nvSpPr>
          <p:cNvPr id="5" name="Espace réservé du contenu 2">
            <a:extLst>
              <a:ext uri="{FF2B5EF4-FFF2-40B4-BE49-F238E27FC236}">
                <a16:creationId xmlns:a16="http://schemas.microsoft.com/office/drawing/2014/main" id="{B6B64508-A285-95E6-CDEF-AD5B857A7580}"/>
              </a:ext>
            </a:extLst>
          </p:cNvPr>
          <p:cNvSpPr txBox="1">
            <a:spLocks/>
          </p:cNvSpPr>
          <p:nvPr/>
        </p:nvSpPr>
        <p:spPr>
          <a:xfrm>
            <a:off x="800527" y="3162925"/>
            <a:ext cx="8733217" cy="199369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chemeClr val="accent3">
                  <a:lumMod val="40000"/>
                  <a:lumOff val="60000"/>
                </a:schemeClr>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lnSpc>
                <a:spcPct val="100000"/>
              </a:lnSpc>
              <a:buNone/>
            </a:pPr>
            <a:r>
              <a:rPr lang="en-ca" sz="1800" b="1" i="0" u="none" baseline="0" dirty="0">
                <a:ea typeface="Calibri"/>
                <a:cs typeface="Calibri"/>
              </a:rPr>
              <a:t>Personal reflection</a:t>
            </a:r>
            <a:r>
              <a:rPr lang="en-ca" sz="1800" b="0" i="0" u="none" baseline="0" dirty="0">
                <a:ea typeface="Calibri"/>
                <a:cs typeface="Calibri"/>
              </a:rPr>
              <a:t> </a:t>
            </a:r>
          </a:p>
          <a:p>
            <a:pPr marL="14288" indent="0" algn="l" rtl="0">
              <a:lnSpc>
                <a:spcPct val="100000"/>
              </a:lnSpc>
              <a:buNone/>
            </a:pPr>
            <a:r>
              <a:rPr lang="en-ca" sz="1800" b="0" i="0" u="none" baseline="0" dirty="0">
                <a:ea typeface="Calibri"/>
                <a:cs typeface="Calibri"/>
              </a:rPr>
              <a:t>Everyone fills out their questionnaire individually</a:t>
            </a:r>
          </a:p>
          <a:p>
            <a:pPr marL="0" indent="0" algn="l" rtl="0">
              <a:lnSpc>
                <a:spcPct val="100000"/>
              </a:lnSpc>
              <a:buNone/>
            </a:pPr>
            <a:endParaRPr lang="en-ca" sz="1800" b="1" dirty="0">
              <a:ea typeface="Calibri"/>
              <a:cs typeface="Calibri"/>
            </a:endParaRPr>
          </a:p>
          <a:p>
            <a:pPr marL="0" indent="0" algn="l" rtl="0">
              <a:lnSpc>
                <a:spcPct val="100000"/>
              </a:lnSpc>
              <a:buNone/>
            </a:pPr>
            <a:r>
              <a:rPr lang="en-ca" sz="1800" b="1" i="0" u="none" baseline="0" dirty="0">
                <a:ea typeface="Calibri"/>
                <a:cs typeface="Calibri"/>
              </a:rPr>
              <a:t>Discussion between partners/co-parents </a:t>
            </a:r>
            <a:endParaRPr lang="en-ca" sz="1800" dirty="0"/>
          </a:p>
          <a:p>
            <a:pPr marL="14288" indent="0" algn="l" rtl="0">
              <a:lnSpc>
                <a:spcPct val="100000"/>
              </a:lnSpc>
              <a:buNone/>
            </a:pPr>
            <a:r>
              <a:rPr lang="en-ca" sz="1800" b="0" i="0" u="none" baseline="0" dirty="0">
                <a:ea typeface="Calibri"/>
                <a:cs typeface="Calibri"/>
              </a:rPr>
              <a:t>Discussion on each person’s reflections and expectations</a:t>
            </a:r>
          </a:p>
        </p:txBody>
      </p:sp>
      <p:pic>
        <p:nvPicPr>
          <p:cNvPr id="8" name="Graphique 7" descr="Stopwatch 25% with plain filling">
            <a:extLst>
              <a:ext uri="{FF2B5EF4-FFF2-40B4-BE49-F238E27FC236}">
                <a16:creationId xmlns:a16="http://schemas.microsoft.com/office/drawing/2014/main" id="{8AEFC40A-C17D-17C1-3C5E-99A3CE5FB2C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193417" y="576775"/>
            <a:ext cx="420319" cy="420319"/>
          </a:xfrm>
          <a:prstGeom prst="rect">
            <a:avLst/>
          </a:prstGeom>
        </p:spPr>
      </p:pic>
      <p:sp>
        <p:nvSpPr>
          <p:cNvPr id="10" name="ZoneTexte 9">
            <a:extLst>
              <a:ext uri="{FF2B5EF4-FFF2-40B4-BE49-F238E27FC236}">
                <a16:creationId xmlns:a16="http://schemas.microsoft.com/office/drawing/2014/main" id="{FC566E24-EEF4-C201-7A3F-38D650D19ACE}"/>
              </a:ext>
            </a:extLst>
          </p:cNvPr>
          <p:cNvSpPr txBox="1"/>
          <p:nvPr/>
        </p:nvSpPr>
        <p:spPr>
          <a:xfrm>
            <a:off x="10553192" y="660796"/>
            <a:ext cx="1138432" cy="307777"/>
          </a:xfrm>
          <a:prstGeom prst="rect">
            <a:avLst/>
          </a:prstGeom>
          <a:noFill/>
        </p:spPr>
        <p:txBody>
          <a:bodyPr wrap="square">
            <a:spAutoFit/>
          </a:bodyPr>
          <a:lstStyle/>
          <a:p>
            <a:pPr algn="l" rtl="0"/>
            <a:r>
              <a:rPr lang="en-ca" sz="1400" b="1" i="0" u="none" baseline="0"/>
              <a:t>20 minutes</a:t>
            </a:r>
            <a:endParaRPr lang="en-ca" sz="1400" b="1"/>
          </a:p>
        </p:txBody>
      </p:sp>
      <p:sp>
        <p:nvSpPr>
          <p:cNvPr id="11" name="Rectangle : coins arrondis 10">
            <a:extLst>
              <a:ext uri="{FF2B5EF4-FFF2-40B4-BE49-F238E27FC236}">
                <a16:creationId xmlns:a16="http://schemas.microsoft.com/office/drawing/2014/main" id="{55C7B180-6254-53AA-3726-9EDEC006CBA4}"/>
              </a:ext>
            </a:extLst>
          </p:cNvPr>
          <p:cNvSpPr/>
          <p:nvPr/>
        </p:nvSpPr>
        <p:spPr>
          <a:xfrm>
            <a:off x="10128944" y="539159"/>
            <a:ext cx="1634301" cy="519490"/>
          </a:xfrm>
          <a:prstGeom prst="roundRect">
            <a:avLst>
              <a:gd name="adj" fmla="val 50000"/>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ca"/>
          </a:p>
        </p:txBody>
      </p:sp>
      <p:cxnSp>
        <p:nvCxnSpPr>
          <p:cNvPr id="14" name="Connecteur droit 13">
            <a:extLst>
              <a:ext uri="{FF2B5EF4-FFF2-40B4-BE49-F238E27FC236}">
                <a16:creationId xmlns:a16="http://schemas.microsoft.com/office/drawing/2014/main" id="{EDB64777-7AA5-8789-2E9D-08F5124BCDC8}"/>
              </a:ext>
            </a:extLst>
          </p:cNvPr>
          <p:cNvCxnSpPr>
            <a:cxnSpLocks/>
          </p:cNvCxnSpPr>
          <p:nvPr/>
        </p:nvCxnSpPr>
        <p:spPr>
          <a:xfrm>
            <a:off x="909743" y="4180606"/>
            <a:ext cx="5506047"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pic>
        <p:nvPicPr>
          <p:cNvPr id="7" name="Graphique 6">
            <a:extLst>
              <a:ext uri="{FF2B5EF4-FFF2-40B4-BE49-F238E27FC236}">
                <a16:creationId xmlns:a16="http://schemas.microsoft.com/office/drawing/2014/main" id="{80283670-0900-9FDD-9919-31053376A9A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29638" y="383231"/>
            <a:ext cx="697251" cy="697251"/>
          </a:xfrm>
          <a:prstGeom prst="rect">
            <a:avLst/>
          </a:prstGeom>
        </p:spPr>
      </p:pic>
      <p:sp>
        <p:nvSpPr>
          <p:cNvPr id="9" name="ZoneTexte 8">
            <a:extLst>
              <a:ext uri="{FF2B5EF4-FFF2-40B4-BE49-F238E27FC236}">
                <a16:creationId xmlns:a16="http://schemas.microsoft.com/office/drawing/2014/main" id="{FB379512-BC45-7E54-B2D6-87D1A5D9AD1D}"/>
              </a:ext>
            </a:extLst>
          </p:cNvPr>
          <p:cNvSpPr txBox="1"/>
          <p:nvPr/>
        </p:nvSpPr>
        <p:spPr>
          <a:xfrm>
            <a:off x="880165" y="1173983"/>
            <a:ext cx="1396195" cy="432792"/>
          </a:xfrm>
          <a:prstGeom prst="roundRect">
            <a:avLst>
              <a:gd name="adj" fmla="val 50000"/>
            </a:avLst>
          </a:prstGeom>
          <a:solidFill>
            <a:schemeClr val="tx1"/>
          </a:solidFill>
        </p:spPr>
        <p:txBody>
          <a:bodyPr wrap="square">
            <a:spAutoFit/>
          </a:bodyPr>
          <a:lstStyle/>
          <a:p>
            <a:pPr algn="ctr" rtl="0"/>
            <a:r>
              <a:rPr lang="en-ca" sz="1400" b="1" i="0" u="none" baseline="0">
                <a:solidFill>
                  <a:srgbClr val="F5F0E0"/>
                </a:solidFill>
              </a:rPr>
              <a:t>Activity 2</a:t>
            </a:r>
            <a:endParaRPr lang="en-ca" sz="1400" b="1">
              <a:solidFill>
                <a:srgbClr val="F5F0E0"/>
              </a:solidFill>
            </a:endParaRPr>
          </a:p>
        </p:txBody>
      </p:sp>
    </p:spTree>
    <p:extLst>
      <p:ext uri="{BB962C8B-B14F-4D97-AF65-F5344CB8AC3E}">
        <p14:creationId xmlns:p14="http://schemas.microsoft.com/office/powerpoint/2010/main" val="21458633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A503B3BB-64BB-0AF1-7BE2-7171F84E001B}"/>
              </a:ext>
            </a:extLst>
          </p:cNvPr>
          <p:cNvSpPr txBox="1">
            <a:spLocks/>
          </p:cNvSpPr>
          <p:nvPr/>
        </p:nvSpPr>
        <p:spPr>
          <a:xfrm>
            <a:off x="798365" y="708024"/>
            <a:ext cx="9170094" cy="521098"/>
          </a:xfrm>
          <a:prstGeom prst="rect">
            <a:avLst/>
          </a:prstGeom>
        </p:spPr>
        <p:txBody>
          <a:bodyPr/>
          <a:lst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a:lstStyle>
          <a:p>
            <a:pPr algn="l" rtl="0"/>
            <a:r>
              <a:rPr lang="en-ca" sz="2400" b="1" i="0" u="none" baseline="0">
                <a:solidFill>
                  <a:schemeClr val="accent5"/>
                </a:solidFill>
              </a:rPr>
              <a:t>Activity 2</a:t>
            </a:r>
            <a:endParaRPr lang="en-ca" sz="4800">
              <a:latin typeface="Arial" panose="020B0604020202020204" pitchFamily="34" charset="0"/>
              <a:cs typeface="Arial" panose="020B0604020202020204" pitchFamily="34" charset="0"/>
            </a:endParaRPr>
          </a:p>
        </p:txBody>
      </p:sp>
      <p:sp>
        <p:nvSpPr>
          <p:cNvPr id="5" name="Espace réservé du contenu 2">
            <a:extLst>
              <a:ext uri="{FF2B5EF4-FFF2-40B4-BE49-F238E27FC236}">
                <a16:creationId xmlns:a16="http://schemas.microsoft.com/office/drawing/2014/main" id="{B6B64508-A285-95E6-CDEF-AD5B857A7580}"/>
              </a:ext>
            </a:extLst>
          </p:cNvPr>
          <p:cNvSpPr txBox="1">
            <a:spLocks/>
          </p:cNvSpPr>
          <p:nvPr/>
        </p:nvSpPr>
        <p:spPr>
          <a:xfrm>
            <a:off x="800527" y="1313215"/>
            <a:ext cx="10891097" cy="457257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chemeClr val="accent3">
                  <a:lumMod val="40000"/>
                  <a:lumOff val="60000"/>
                </a:schemeClr>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lnSpc>
                <a:spcPct val="100000"/>
              </a:lnSpc>
              <a:spcBef>
                <a:spcPts val="0"/>
              </a:spcBef>
              <a:spcAft>
                <a:spcPts val="1200"/>
              </a:spcAft>
              <a:buNone/>
            </a:pPr>
            <a:r>
              <a:rPr lang="en-ca" sz="1800" b="1" i="1" u="none" baseline="0">
                <a:latin typeface="Arial"/>
                <a:ea typeface="Calibri"/>
                <a:cs typeface="Arial"/>
              </a:rPr>
              <a:t>My </a:t>
            </a:r>
            <a:r>
              <a:rPr lang="en-ca" sz="1800" b="1" i="1" u="none" baseline="0">
                <a:latin typeface="Arial"/>
                <a:ea typeface="Arial"/>
                <a:cs typeface="Arial"/>
              </a:rPr>
              <a:t>expectations of the </a:t>
            </a:r>
            <a:r>
              <a:rPr lang="en-ca" sz="1800" b="1" i="1" u="none" baseline="0">
                <a:latin typeface="Arial"/>
                <a:ea typeface="Calibri"/>
                <a:cs typeface="Arial"/>
              </a:rPr>
              <a:t>baby, the other parent and myself:</a:t>
            </a:r>
            <a:r>
              <a:rPr lang="en-ca" sz="1800" b="0" i="1" u="none" baseline="0">
                <a:latin typeface="Arial"/>
                <a:ea typeface="Calibri"/>
                <a:cs typeface="Arial"/>
              </a:rPr>
              <a:t> </a:t>
            </a:r>
            <a:endParaRPr lang="en-ca" sz="1800" i="1" baseline="30000">
              <a:latin typeface="Arial"/>
              <a:ea typeface="Calibri"/>
              <a:cs typeface="Arial"/>
            </a:endParaRPr>
          </a:p>
          <a:p>
            <a:pPr algn="l" rtl="0">
              <a:lnSpc>
                <a:spcPct val="100000"/>
              </a:lnSpc>
              <a:spcBef>
                <a:spcPts val="0"/>
              </a:spcBef>
              <a:spcAft>
                <a:spcPts val="1800"/>
              </a:spcAft>
              <a:buClr>
                <a:schemeClr val="accent4"/>
              </a:buClr>
              <a:buSzPct val="80000"/>
              <a:buFont typeface="Système normal"/>
              <a:buChar char="→"/>
            </a:pPr>
            <a:r>
              <a:rPr lang="en-ca" sz="1800" b="0" i="0" u="none" baseline="0">
                <a:latin typeface="Arial"/>
                <a:ea typeface="Calibri"/>
                <a:cs typeface="Arial"/>
              </a:rPr>
              <a:t>I imagine my baby will be... </a:t>
            </a:r>
          </a:p>
          <a:p>
            <a:pPr algn="l" rtl="0">
              <a:lnSpc>
                <a:spcPct val="100000"/>
              </a:lnSpc>
              <a:spcBef>
                <a:spcPts val="0"/>
              </a:spcBef>
              <a:spcAft>
                <a:spcPts val="1800"/>
              </a:spcAft>
              <a:buClr>
                <a:schemeClr val="accent4"/>
              </a:buClr>
              <a:buSzPct val="80000"/>
              <a:buFont typeface="Système normal"/>
              <a:buChar char="→"/>
            </a:pPr>
            <a:r>
              <a:rPr lang="en-ca" sz="1800" b="0" i="0" u="none" baseline="0">
                <a:latin typeface="Arial"/>
                <a:ea typeface="Calibri"/>
                <a:cs typeface="Arial"/>
              </a:rPr>
              <a:t>I would like to be a parent who…</a:t>
            </a:r>
          </a:p>
          <a:p>
            <a:pPr algn="l" rtl="0">
              <a:lnSpc>
                <a:spcPct val="100000"/>
              </a:lnSpc>
              <a:spcBef>
                <a:spcPts val="0"/>
              </a:spcBef>
              <a:spcAft>
                <a:spcPts val="1800"/>
              </a:spcAft>
              <a:buClr>
                <a:schemeClr val="accent4"/>
              </a:buClr>
              <a:buSzPct val="80000"/>
              <a:buFont typeface="Système normal"/>
              <a:buChar char="→"/>
            </a:pPr>
            <a:r>
              <a:rPr lang="en-ca" sz="1800" b="0" i="0" u="none" baseline="0">
                <a:latin typeface="Arial"/>
                <a:ea typeface="Calibri"/>
                <a:cs typeface="Arial"/>
              </a:rPr>
              <a:t>My main </a:t>
            </a:r>
            <a:r>
              <a:rPr lang="en-ca" sz="1800" b="0" i="0" u="none" baseline="0">
                <a:latin typeface="Arial"/>
                <a:ea typeface="Arial"/>
                <a:cs typeface="Arial"/>
              </a:rPr>
              <a:t>concern about my role as a parent is... </a:t>
            </a:r>
          </a:p>
          <a:p>
            <a:pPr algn="l" rtl="0">
              <a:lnSpc>
                <a:spcPct val="100000"/>
              </a:lnSpc>
              <a:spcBef>
                <a:spcPts val="0"/>
              </a:spcBef>
              <a:spcAft>
                <a:spcPts val="1800"/>
              </a:spcAft>
              <a:buClr>
                <a:schemeClr val="accent4"/>
              </a:buClr>
              <a:buSzPct val="80000"/>
              <a:buFont typeface="Système normal"/>
              <a:buChar char="→"/>
            </a:pPr>
            <a:r>
              <a:rPr lang="en-ca" sz="1800" b="0" i="0" u="none" baseline="0">
                <a:latin typeface="Arial"/>
                <a:ea typeface="Arial"/>
                <a:cs typeface="Arial"/>
              </a:rPr>
              <a:t>The values I would like to pass on to my child are… </a:t>
            </a:r>
          </a:p>
          <a:p>
            <a:pPr algn="l" rtl="0">
              <a:lnSpc>
                <a:spcPct val="100000"/>
              </a:lnSpc>
              <a:spcBef>
                <a:spcPts val="0"/>
              </a:spcBef>
              <a:spcAft>
                <a:spcPts val="1800"/>
              </a:spcAft>
              <a:buClr>
                <a:schemeClr val="accent4"/>
              </a:buClr>
              <a:buSzPct val="80000"/>
              <a:buFont typeface="Système normal"/>
              <a:buChar char="→"/>
            </a:pPr>
            <a:r>
              <a:rPr lang="en-ca" sz="1800" b="0" i="0" u="none" baseline="0">
                <a:latin typeface="Arial"/>
                <a:ea typeface="Arial"/>
                <a:cs typeface="Arial"/>
              </a:rPr>
              <a:t>What I would like to do with my child later is… </a:t>
            </a:r>
          </a:p>
          <a:p>
            <a:pPr algn="l" rtl="0">
              <a:lnSpc>
                <a:spcPct val="100000"/>
              </a:lnSpc>
              <a:spcBef>
                <a:spcPts val="0"/>
              </a:spcBef>
              <a:spcAft>
                <a:spcPts val="1800"/>
              </a:spcAft>
              <a:buClr>
                <a:schemeClr val="accent4"/>
              </a:buClr>
              <a:buSzPct val="80000"/>
              <a:buFont typeface="Système normal"/>
              <a:buChar char="→"/>
            </a:pPr>
            <a:r>
              <a:rPr lang="en-ca" sz="1800" b="0" i="0" u="none" baseline="0">
                <a:latin typeface="Arial"/>
                <a:ea typeface="Arial"/>
                <a:cs typeface="Arial"/>
              </a:rPr>
              <a:t>My main expectation of my partner in their role as a parent is... </a:t>
            </a:r>
          </a:p>
          <a:p>
            <a:pPr algn="l" rtl="0">
              <a:lnSpc>
                <a:spcPct val="100000"/>
              </a:lnSpc>
              <a:spcBef>
                <a:spcPts val="0"/>
              </a:spcBef>
              <a:spcAft>
                <a:spcPts val="1800"/>
              </a:spcAft>
              <a:buClr>
                <a:schemeClr val="accent4"/>
              </a:buClr>
              <a:buSzPct val="80000"/>
              <a:buFont typeface="Système normal"/>
              <a:buChar char="→"/>
            </a:pPr>
            <a:r>
              <a:rPr lang="en-ca" sz="1800" b="0" i="0" u="none" baseline="0">
                <a:latin typeface="Arial"/>
                <a:ea typeface="Arial"/>
                <a:cs typeface="Arial"/>
              </a:rPr>
              <a:t>After the birth, I would like our life as a couple to be...</a:t>
            </a:r>
          </a:p>
          <a:p>
            <a:pPr algn="l" rtl="0">
              <a:lnSpc>
                <a:spcPct val="100000"/>
              </a:lnSpc>
              <a:spcBef>
                <a:spcPts val="0"/>
              </a:spcBef>
              <a:spcAft>
                <a:spcPts val="1800"/>
              </a:spcAft>
              <a:buClr>
                <a:schemeClr val="accent4"/>
              </a:buClr>
              <a:buSzPct val="80000"/>
              <a:buFont typeface="Système normal"/>
              <a:buChar char="→"/>
            </a:pPr>
            <a:r>
              <a:rPr lang="en-ca" sz="1800" b="0" i="0" u="none" baseline="0">
                <a:latin typeface="Arial"/>
                <a:ea typeface="Arial"/>
                <a:cs typeface="Arial"/>
              </a:rPr>
              <a:t>The activities I would like to continue doing for myself, as an individual, are...</a:t>
            </a:r>
          </a:p>
        </p:txBody>
      </p:sp>
      <p:pic>
        <p:nvPicPr>
          <p:cNvPr id="15" name="Graphique 14" descr="Chat contour">
            <a:extLst>
              <a:ext uri="{FF2B5EF4-FFF2-40B4-BE49-F238E27FC236}">
                <a16:creationId xmlns:a16="http://schemas.microsoft.com/office/drawing/2014/main" id="{56A29A19-A0C0-7184-927D-FCA7F4B1297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43457" y="771922"/>
            <a:ext cx="914400" cy="914400"/>
          </a:xfrm>
          <a:prstGeom prst="rect">
            <a:avLst/>
          </a:prstGeom>
        </p:spPr>
      </p:pic>
      <p:sp>
        <p:nvSpPr>
          <p:cNvPr id="16" name="Ellipse 15">
            <a:extLst>
              <a:ext uri="{FF2B5EF4-FFF2-40B4-BE49-F238E27FC236}">
                <a16:creationId xmlns:a16="http://schemas.microsoft.com/office/drawing/2014/main" id="{3C9C1E9D-5C0D-2625-8E58-347EE90A39C1}"/>
              </a:ext>
            </a:extLst>
          </p:cNvPr>
          <p:cNvSpPr/>
          <p:nvPr/>
        </p:nvSpPr>
        <p:spPr>
          <a:xfrm>
            <a:off x="9989150" y="482499"/>
            <a:ext cx="1423014" cy="1423014"/>
          </a:xfrm>
          <a:prstGeom prst="ellipse">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ca"/>
          </a:p>
        </p:txBody>
      </p:sp>
    </p:spTree>
    <p:extLst>
      <p:ext uri="{BB962C8B-B14F-4D97-AF65-F5344CB8AC3E}">
        <p14:creationId xmlns:p14="http://schemas.microsoft.com/office/powerpoint/2010/main" val="35935872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F5F0E0"/>
            </a:gs>
            <a:gs pos="75000">
              <a:srgbClr val="F5F0E0"/>
            </a:gs>
            <a:gs pos="100000">
              <a:schemeClr val="bg2"/>
            </a:gs>
          </a:gsLst>
          <a:lin ang="5400000" scaled="0"/>
        </a:gradFill>
        <a:effectLst/>
      </p:bgPr>
    </p:bg>
    <p:spTree>
      <p:nvGrpSpPr>
        <p:cNvPr id="1" name=""/>
        <p:cNvGrpSpPr/>
        <p:nvPr/>
      </p:nvGrpSpPr>
      <p:grpSpPr>
        <a:xfrm>
          <a:off x="0" y="0"/>
          <a:ext cx="0" cy="0"/>
          <a:chOff x="0" y="0"/>
          <a:chExt cx="0" cy="0"/>
        </a:xfrm>
      </p:grpSpPr>
      <p:sp>
        <p:nvSpPr>
          <p:cNvPr id="4" name="Titre 1"/>
          <p:cNvSpPr txBox="1">
            <a:spLocks/>
          </p:cNvSpPr>
          <p:nvPr/>
        </p:nvSpPr>
        <p:spPr>
          <a:xfrm>
            <a:off x="2228379" y="2136056"/>
            <a:ext cx="7735241" cy="2585887"/>
          </a:xfrm>
          <a:prstGeom prst="rect">
            <a:avLst/>
          </a:prstGeom>
        </p:spPr>
        <p:txBody>
          <a:bodyPr lIns="91440" tIns="45720" rIns="91440" bIns="45720" anchor="t"/>
          <a:lst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ca" sz="20000" b="1" i="0" u="none" strike="noStrike" kern="1200" cap="none" spc="0" normalizeH="0" baseline="0">
                <a:ln>
                  <a:noFill/>
                </a:ln>
                <a:solidFill>
                  <a:srgbClr val="2FB7C2"/>
                </a:solidFill>
                <a:effectLst/>
                <a:uLnTx/>
                <a:uFillTx/>
                <a:latin typeface="Arial"/>
                <a:ea typeface="Calibri Light"/>
                <a:cs typeface="Arial"/>
              </a:rPr>
              <a:t>Break</a:t>
            </a:r>
            <a:endParaRPr lang="en-ca" sz="20000" b="1" i="0" u="none" strike="noStrike" kern="1200" cap="none" spc="0" normalizeH="0" baseline="0" noProof="0">
              <a:ln>
                <a:noFill/>
              </a:ln>
              <a:solidFill>
                <a:srgbClr val="2FB7C2"/>
              </a:solidFill>
              <a:effectLst/>
              <a:uLnTx/>
              <a:uFillTx/>
              <a:latin typeface="Arial"/>
              <a:ea typeface="Calibri Light"/>
              <a:cs typeface="Arial"/>
            </a:endParaRPr>
          </a:p>
        </p:txBody>
      </p:sp>
      <p:pic>
        <p:nvPicPr>
          <p:cNvPr id="6" name="Graphique 5" descr="Stopwatch 25% avec un remplissage uni">
            <a:extLst>
              <a:ext uri="{FF2B5EF4-FFF2-40B4-BE49-F238E27FC236}">
                <a16:creationId xmlns:a16="http://schemas.microsoft.com/office/drawing/2014/main" id="{827428D6-985C-E5A8-62AA-AAD05579643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193417" y="576775"/>
            <a:ext cx="420319" cy="420319"/>
          </a:xfrm>
          <a:prstGeom prst="rect">
            <a:avLst/>
          </a:prstGeom>
        </p:spPr>
      </p:pic>
      <p:sp>
        <p:nvSpPr>
          <p:cNvPr id="7" name="ZoneTexte 6">
            <a:extLst>
              <a:ext uri="{FF2B5EF4-FFF2-40B4-BE49-F238E27FC236}">
                <a16:creationId xmlns:a16="http://schemas.microsoft.com/office/drawing/2014/main" id="{2AB1D7B8-52FF-FF41-C0A0-FBCA63727049}"/>
              </a:ext>
            </a:extLst>
          </p:cNvPr>
          <p:cNvSpPr txBox="1"/>
          <p:nvPr/>
        </p:nvSpPr>
        <p:spPr>
          <a:xfrm>
            <a:off x="10553192" y="660796"/>
            <a:ext cx="1138432" cy="307777"/>
          </a:xfrm>
          <a:prstGeom prst="rect">
            <a:avLst/>
          </a:prstGeom>
          <a:noFill/>
        </p:spPr>
        <p:txBody>
          <a:bodyPr wrap="square">
            <a:spAutoFit/>
          </a:bodyPr>
          <a:lstStyle/>
          <a:p>
            <a:pPr algn="l" rtl="0"/>
            <a:r>
              <a:rPr lang="en-ca" sz="1400" b="1" i="0" u="none" baseline="0"/>
              <a:t>20 minutes</a:t>
            </a:r>
            <a:endParaRPr lang="en-ca" sz="1400" b="1"/>
          </a:p>
        </p:txBody>
      </p:sp>
      <p:sp>
        <p:nvSpPr>
          <p:cNvPr id="8" name="Rectangle : coins arrondis 7">
            <a:extLst>
              <a:ext uri="{FF2B5EF4-FFF2-40B4-BE49-F238E27FC236}">
                <a16:creationId xmlns:a16="http://schemas.microsoft.com/office/drawing/2014/main" id="{EFEC9FCC-3F33-479C-CC2B-218644C35891}"/>
              </a:ext>
            </a:extLst>
          </p:cNvPr>
          <p:cNvSpPr/>
          <p:nvPr/>
        </p:nvSpPr>
        <p:spPr>
          <a:xfrm>
            <a:off x="10128944" y="539159"/>
            <a:ext cx="1634301" cy="519490"/>
          </a:xfrm>
          <a:prstGeom prst="roundRect">
            <a:avLst>
              <a:gd name="adj" fmla="val 50000"/>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ca"/>
          </a:p>
        </p:txBody>
      </p:sp>
    </p:spTree>
    <p:extLst>
      <p:ext uri="{BB962C8B-B14F-4D97-AF65-F5344CB8AC3E}">
        <p14:creationId xmlns:p14="http://schemas.microsoft.com/office/powerpoint/2010/main" val="2410453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C50C1-EAA8-3AE1-7C0B-73AD3EA7DE2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1C1CE9E-C3D5-85B2-6ED4-CEC59CDE2505}"/>
              </a:ext>
            </a:extLst>
          </p:cNvPr>
          <p:cNvSpPr>
            <a:spLocks noGrp="1"/>
          </p:cNvSpPr>
          <p:nvPr>
            <p:ph type="title"/>
          </p:nvPr>
        </p:nvSpPr>
        <p:spPr>
          <a:xfrm>
            <a:off x="343988" y="1068063"/>
            <a:ext cx="3616234" cy="2015332"/>
          </a:xfrm>
        </p:spPr>
        <p:txBody>
          <a:bodyPr anchor="t">
            <a:noAutofit/>
          </a:bodyPr>
          <a:lstStyle/>
          <a:p>
            <a:pPr algn="l" rtl="0"/>
            <a:r>
              <a:rPr lang="en-ca" sz="4000" b="1" i="0" u="none" baseline="0"/>
              <a:t>Meeting plan</a:t>
            </a:r>
          </a:p>
        </p:txBody>
      </p:sp>
      <p:sp>
        <p:nvSpPr>
          <p:cNvPr id="5" name="Espace réservé du contenu 4">
            <a:extLst>
              <a:ext uri="{FF2B5EF4-FFF2-40B4-BE49-F238E27FC236}">
                <a16:creationId xmlns:a16="http://schemas.microsoft.com/office/drawing/2014/main" id="{8010185F-564D-BFA5-03CE-E1A016D5EB14}"/>
              </a:ext>
            </a:extLst>
          </p:cNvPr>
          <p:cNvSpPr txBox="1">
            <a:spLocks noGrp="1"/>
          </p:cNvSpPr>
          <p:nvPr>
            <p:ph idx="1"/>
          </p:nvPr>
        </p:nvSpPr>
        <p:spPr>
          <a:xfrm>
            <a:off x="4624251" y="1228397"/>
            <a:ext cx="4834542" cy="4431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panose="020F0502020204030204"/>
                <a:cs typeface="Calibri" panose="020F0502020204030204"/>
              </a:rPr>
              <a:t>Topics, schedule and rules</a:t>
            </a:r>
            <a:endParaRPr lang="en-ca" sz="1800" b="1" i="1" dirty="0">
              <a:solidFill>
                <a:schemeClr val="tx1">
                  <a:alpha val="20000"/>
                </a:schemeClr>
              </a:solidFill>
              <a:ea typeface="Calibri" panose="020F0502020204030204"/>
              <a:cs typeface="Calibri" panose="020F0502020204030204"/>
            </a:endParaRPr>
          </a:p>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panose="020F0502020204030204"/>
                <a:cs typeface="Calibri" panose="020F0502020204030204"/>
              </a:rPr>
              <a:t>Adjusting to the role of parent </a:t>
            </a:r>
            <a:endParaRPr lang="en-ca" sz="1800" b="1" i="1" dirty="0">
              <a:solidFill>
                <a:schemeClr val="tx1">
                  <a:alpha val="20000"/>
                </a:schemeClr>
              </a:solidFill>
              <a:ea typeface="Calibri" panose="020F0502020204030204"/>
              <a:cs typeface="Calibri" panose="020F0502020204030204"/>
            </a:endParaRPr>
          </a:p>
          <a:p>
            <a:pPr marL="0" indent="0" algn="l" rtl="0">
              <a:lnSpc>
                <a:spcPct val="100000"/>
              </a:lnSpc>
              <a:spcBef>
                <a:spcPts val="0"/>
              </a:spcBef>
              <a:spcAft>
                <a:spcPts val="2400"/>
              </a:spcAft>
              <a:buNone/>
            </a:pPr>
            <a:r>
              <a:rPr lang="en-ca" sz="1800" b="0" i="0" u="none" baseline="0" dirty="0">
                <a:solidFill>
                  <a:schemeClr val="tx1">
                    <a:alpha val="20000"/>
                  </a:schemeClr>
                </a:solidFill>
                <a:ea typeface="Calibri" panose="020F0502020204030204"/>
                <a:cs typeface="Calibri" panose="020F0502020204030204"/>
              </a:rPr>
              <a:t>Break</a:t>
            </a:r>
          </a:p>
          <a:p>
            <a:pPr marL="0" indent="0" algn="l" rtl="0">
              <a:lnSpc>
                <a:spcPct val="100000"/>
              </a:lnSpc>
              <a:spcBef>
                <a:spcPts val="0"/>
              </a:spcBef>
              <a:spcAft>
                <a:spcPts val="2400"/>
              </a:spcAft>
              <a:buNone/>
            </a:pPr>
            <a:r>
              <a:rPr lang="en-ca" sz="1800" b="1" i="0" u="none" baseline="0" dirty="0">
                <a:ea typeface="Calibri" panose="020F0502020204030204"/>
                <a:cs typeface="Calibri" panose="020F0502020204030204"/>
              </a:rPr>
              <a:t>Taking care of yourself during pregnancy</a:t>
            </a:r>
            <a:br>
              <a:rPr lang="en-ca" sz="1800" b="1" dirty="0">
                <a:ea typeface="Calibri" panose="020F0502020204030204"/>
                <a:cs typeface="Calibri" panose="020F0502020204030204"/>
              </a:rPr>
            </a:br>
            <a:r>
              <a:rPr lang="en-ca" sz="1800" b="1" i="0" u="none" baseline="0" dirty="0">
                <a:ea typeface="Calibri" panose="020F0502020204030204"/>
                <a:cs typeface="Calibri" panose="020F0502020204030204"/>
              </a:rPr>
              <a:t> and after the baby is born</a:t>
            </a:r>
          </a:p>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panose="020F0502020204030204"/>
                <a:cs typeface="Calibri" panose="020F0502020204030204"/>
              </a:rPr>
              <a:t>Creating a support network</a:t>
            </a:r>
            <a:endParaRPr lang="en-ca" sz="1800" b="1" i="1" dirty="0">
              <a:solidFill>
                <a:schemeClr val="tx1">
                  <a:alpha val="20000"/>
                </a:schemeClr>
              </a:solidFill>
              <a:ea typeface="Calibri" panose="020F0502020204030204"/>
              <a:cs typeface="Calibri" panose="020F0502020204030204"/>
            </a:endParaRPr>
          </a:p>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panose="020F0502020204030204"/>
                <a:cs typeface="Calibri" panose="020F0502020204030204"/>
              </a:rPr>
              <a:t>Connecting with your baby during pregnancy</a:t>
            </a:r>
            <a:endParaRPr lang="en-ca" sz="1800" b="1" dirty="0">
              <a:solidFill>
                <a:schemeClr val="tx1">
                  <a:alpha val="20000"/>
                </a:schemeClr>
              </a:solidFill>
              <a:ea typeface="Calibri"/>
              <a:cs typeface="Calibri"/>
            </a:endParaRPr>
          </a:p>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a:cs typeface="Calibri"/>
              </a:rPr>
              <a:t>Conclusion</a:t>
            </a:r>
            <a:endParaRPr lang="en-ca" sz="1800" b="1" i="1" dirty="0">
              <a:solidFill>
                <a:schemeClr val="tx1">
                  <a:alpha val="20000"/>
                </a:schemeClr>
              </a:solidFill>
              <a:ea typeface="Calibri"/>
              <a:cs typeface="Calibri"/>
            </a:endParaRPr>
          </a:p>
        </p:txBody>
      </p:sp>
      <p:sp>
        <p:nvSpPr>
          <p:cNvPr id="8" name="Espace réservé du contenu 4">
            <a:extLst>
              <a:ext uri="{FF2B5EF4-FFF2-40B4-BE49-F238E27FC236}">
                <a16:creationId xmlns:a16="http://schemas.microsoft.com/office/drawing/2014/main" id="{25B9E483-118B-D90B-FA3A-C88280F41055}"/>
              </a:ext>
            </a:extLst>
          </p:cNvPr>
          <p:cNvSpPr txBox="1">
            <a:spLocks/>
          </p:cNvSpPr>
          <p:nvPr/>
        </p:nvSpPr>
        <p:spPr>
          <a:xfrm>
            <a:off x="9797143" y="1228396"/>
            <a:ext cx="1998618" cy="4431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marL="228600" indent="-228600" algn="l" defTabSz="914400" rtl="0" eaLnBrk="1" latinLnBrk="0" hangingPunct="1">
              <a:lnSpc>
                <a:spcPct val="90000"/>
              </a:lnSpc>
              <a:spcBef>
                <a:spcPts val="1000"/>
              </a:spcBef>
              <a:buClr>
                <a:schemeClr val="accent3">
                  <a:lumMod val="40000"/>
                  <a:lumOff val="60000"/>
                </a:schemeClr>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0">
              <a:lnSpc>
                <a:spcPct val="100000"/>
              </a:lnSpc>
              <a:spcBef>
                <a:spcPts val="0"/>
              </a:spcBef>
              <a:spcAft>
                <a:spcPts val="2400"/>
              </a:spcAft>
              <a:buFont typeface="Arial" panose="020B0604020202020204" pitchFamily="34" charset="0"/>
              <a:buNone/>
            </a:pPr>
            <a:r>
              <a:rPr lang="en-ca" sz="1800" b="0" i="0" u="none" baseline="0">
                <a:solidFill>
                  <a:schemeClr val="tx1">
                    <a:alpha val="20000"/>
                  </a:schemeClr>
                </a:solidFill>
                <a:ea typeface="Calibri" panose="020F0502020204030204"/>
                <a:cs typeface="Calibri" panose="020F0502020204030204"/>
              </a:rPr>
              <a:t>35 minutes</a:t>
            </a:r>
          </a:p>
          <a:p>
            <a:pPr marL="0" indent="0" algn="r" rtl="0">
              <a:lnSpc>
                <a:spcPct val="100000"/>
              </a:lnSpc>
              <a:spcBef>
                <a:spcPts val="0"/>
              </a:spcBef>
              <a:spcAft>
                <a:spcPts val="2400"/>
              </a:spcAft>
              <a:buNone/>
            </a:pPr>
            <a:r>
              <a:rPr lang="en-ca" sz="1800" b="0" i="0" u="none" baseline="0">
                <a:solidFill>
                  <a:schemeClr val="tx1">
                    <a:alpha val="20000"/>
                  </a:schemeClr>
                </a:solidFill>
                <a:ea typeface="Calibri" panose="020F0502020204030204"/>
                <a:cs typeface="Calibri" panose="020F0502020204030204"/>
              </a:rPr>
              <a:t>40 minutes</a:t>
            </a:r>
          </a:p>
          <a:p>
            <a:pPr marL="0" indent="0" algn="r" rtl="0">
              <a:lnSpc>
                <a:spcPct val="100000"/>
              </a:lnSpc>
              <a:spcBef>
                <a:spcPts val="0"/>
              </a:spcBef>
              <a:spcAft>
                <a:spcPts val="2400"/>
              </a:spcAft>
              <a:buFont typeface="Arial" panose="020B0604020202020204" pitchFamily="34" charset="0"/>
              <a:buNone/>
            </a:pPr>
            <a:r>
              <a:rPr lang="en-ca" sz="1800" b="0" i="0" u="none" baseline="0">
                <a:solidFill>
                  <a:schemeClr val="tx1">
                    <a:alpha val="20000"/>
                  </a:schemeClr>
                </a:solidFill>
                <a:ea typeface="Calibri" panose="020F0502020204030204"/>
                <a:cs typeface="Calibri" panose="020F0502020204030204"/>
              </a:rPr>
              <a:t>20 minutes</a:t>
            </a:r>
          </a:p>
          <a:p>
            <a:pPr marL="0" indent="0" algn="r" rtl="0">
              <a:lnSpc>
                <a:spcPct val="100000"/>
              </a:lnSpc>
              <a:spcBef>
                <a:spcPts val="0"/>
              </a:spcBef>
              <a:spcAft>
                <a:spcPts val="2400"/>
              </a:spcAft>
              <a:buFont typeface="Arial" panose="020B0604020202020204" pitchFamily="34" charset="0"/>
              <a:buNone/>
            </a:pPr>
            <a:r>
              <a:rPr lang="en-ca" sz="1800" b="1" i="0" u="none" baseline="0">
                <a:ea typeface="Calibri" panose="020F0502020204030204"/>
                <a:cs typeface="Calibri" panose="020F0502020204030204"/>
              </a:rPr>
              <a:t>15 minutes</a:t>
            </a:r>
            <a:br>
              <a:rPr lang="en-ca" sz="1800" b="1">
                <a:ea typeface="Calibri" panose="020F0502020204030204"/>
                <a:cs typeface="Calibri" panose="020F0502020204030204"/>
              </a:rPr>
            </a:br>
            <a:endParaRPr lang="en-ca" sz="1800" b="1">
              <a:ea typeface="Calibri" panose="020F0502020204030204"/>
              <a:cs typeface="Calibri" panose="020F0502020204030204"/>
            </a:endParaRPr>
          </a:p>
          <a:p>
            <a:pPr marL="0" indent="0" algn="r" rtl="0">
              <a:lnSpc>
                <a:spcPct val="100000"/>
              </a:lnSpc>
              <a:spcBef>
                <a:spcPts val="0"/>
              </a:spcBef>
              <a:spcAft>
                <a:spcPts val="2400"/>
              </a:spcAft>
              <a:buFont typeface="Arial" panose="020B0604020202020204" pitchFamily="34" charset="0"/>
              <a:buNone/>
            </a:pPr>
            <a:r>
              <a:rPr lang="en-ca" sz="1800" b="0" i="0" u="none" baseline="0">
                <a:solidFill>
                  <a:schemeClr val="tx1">
                    <a:alpha val="20000"/>
                  </a:schemeClr>
                </a:solidFill>
                <a:ea typeface="Calibri" panose="020F0502020204030204"/>
                <a:cs typeface="Calibri" panose="020F0502020204030204"/>
              </a:rPr>
              <a:t>25 minutes</a:t>
            </a:r>
          </a:p>
          <a:p>
            <a:pPr marL="0" indent="0" algn="r" rtl="0">
              <a:lnSpc>
                <a:spcPct val="100000"/>
              </a:lnSpc>
              <a:spcBef>
                <a:spcPts val="0"/>
              </a:spcBef>
              <a:spcAft>
                <a:spcPts val="2400"/>
              </a:spcAft>
              <a:buFont typeface="Arial" panose="020B0604020202020204" pitchFamily="34" charset="0"/>
              <a:buNone/>
            </a:pPr>
            <a:r>
              <a:rPr lang="en-ca" sz="1800" b="0" i="0" u="none" baseline="0">
                <a:solidFill>
                  <a:schemeClr val="tx1">
                    <a:alpha val="20000"/>
                  </a:schemeClr>
                </a:solidFill>
                <a:ea typeface="Calibri" panose="020F0502020204030204"/>
                <a:cs typeface="Calibri" panose="020F0502020204030204"/>
              </a:rPr>
              <a:t>10 minutes</a:t>
            </a:r>
            <a:br>
              <a:rPr lang="en-ca" sz="1800">
                <a:solidFill>
                  <a:schemeClr val="tx1">
                    <a:alpha val="20000"/>
                  </a:schemeClr>
                </a:solidFill>
                <a:ea typeface="Calibri" panose="020F0502020204030204"/>
                <a:cs typeface="Calibri" panose="020F0502020204030204"/>
              </a:rPr>
            </a:br>
            <a:endParaRPr lang="en-ca" sz="1800">
              <a:solidFill>
                <a:schemeClr val="tx1">
                  <a:alpha val="20000"/>
                </a:schemeClr>
              </a:solidFill>
              <a:ea typeface="Calibri" panose="020F0502020204030204"/>
              <a:cs typeface="Calibri" panose="020F0502020204030204"/>
            </a:endParaRPr>
          </a:p>
          <a:p>
            <a:pPr marL="0" indent="0" algn="r" rtl="0">
              <a:lnSpc>
                <a:spcPct val="100000"/>
              </a:lnSpc>
              <a:spcBef>
                <a:spcPts val="0"/>
              </a:spcBef>
              <a:spcAft>
                <a:spcPts val="2400"/>
              </a:spcAft>
              <a:buNone/>
            </a:pPr>
            <a:r>
              <a:rPr lang="en-ca" sz="1800" b="0" i="0" u="none" baseline="0">
                <a:solidFill>
                  <a:schemeClr val="tx1">
                    <a:alpha val="20000"/>
                  </a:schemeClr>
                </a:solidFill>
                <a:ea typeface="Calibri" panose="020F0502020204030204"/>
                <a:cs typeface="Calibri" panose="020F0502020204030204"/>
              </a:rPr>
              <a:t>5 minutes</a:t>
            </a:r>
          </a:p>
        </p:txBody>
      </p:sp>
      <p:cxnSp>
        <p:nvCxnSpPr>
          <p:cNvPr id="11" name="Connecteur droit 10">
            <a:extLst>
              <a:ext uri="{FF2B5EF4-FFF2-40B4-BE49-F238E27FC236}">
                <a16:creationId xmlns:a16="http://schemas.microsoft.com/office/drawing/2014/main" id="{5C0BACF1-5758-ECE1-7835-FFC2E1EBD742}"/>
              </a:ext>
            </a:extLst>
          </p:cNvPr>
          <p:cNvCxnSpPr>
            <a:cxnSpLocks/>
          </p:cNvCxnSpPr>
          <p:nvPr/>
        </p:nvCxnSpPr>
        <p:spPr>
          <a:xfrm>
            <a:off x="4728754" y="1727444"/>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391279C8-FACF-6010-8B90-DFB1C9D65C27}"/>
              </a:ext>
            </a:extLst>
          </p:cNvPr>
          <p:cNvCxnSpPr>
            <a:cxnSpLocks/>
          </p:cNvCxnSpPr>
          <p:nvPr/>
        </p:nvCxnSpPr>
        <p:spPr>
          <a:xfrm>
            <a:off x="4728754" y="2862272"/>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BC5E777F-1386-BD72-FDFA-38AA1A397F81}"/>
              </a:ext>
            </a:extLst>
          </p:cNvPr>
          <p:cNvCxnSpPr>
            <a:cxnSpLocks/>
          </p:cNvCxnSpPr>
          <p:nvPr/>
        </p:nvCxnSpPr>
        <p:spPr>
          <a:xfrm>
            <a:off x="4728754" y="4337449"/>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7011FF72-84C9-328B-0465-8B859FA01A17}"/>
              </a:ext>
            </a:extLst>
          </p:cNvPr>
          <p:cNvCxnSpPr>
            <a:cxnSpLocks/>
          </p:cNvCxnSpPr>
          <p:nvPr/>
        </p:nvCxnSpPr>
        <p:spPr>
          <a:xfrm>
            <a:off x="4728754" y="5142494"/>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 name="Connecteur droit 2">
            <a:extLst>
              <a:ext uri="{FF2B5EF4-FFF2-40B4-BE49-F238E27FC236}">
                <a16:creationId xmlns:a16="http://schemas.microsoft.com/office/drawing/2014/main" id="{15F0E214-681D-31B6-B8A9-0608393EE52A}"/>
              </a:ext>
            </a:extLst>
          </p:cNvPr>
          <p:cNvCxnSpPr>
            <a:cxnSpLocks/>
          </p:cNvCxnSpPr>
          <p:nvPr/>
        </p:nvCxnSpPr>
        <p:spPr>
          <a:xfrm>
            <a:off x="4728754" y="3728804"/>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 name="Connecteur droit 3">
            <a:extLst>
              <a:ext uri="{FF2B5EF4-FFF2-40B4-BE49-F238E27FC236}">
                <a16:creationId xmlns:a16="http://schemas.microsoft.com/office/drawing/2014/main" id="{B287479F-BFE7-ABFD-EECE-B065C2096194}"/>
              </a:ext>
            </a:extLst>
          </p:cNvPr>
          <p:cNvCxnSpPr>
            <a:cxnSpLocks/>
          </p:cNvCxnSpPr>
          <p:nvPr/>
        </p:nvCxnSpPr>
        <p:spPr>
          <a:xfrm>
            <a:off x="4728754" y="2297070"/>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36740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68000">
              <a:srgbClr val="F5F0E0"/>
            </a:gs>
            <a:gs pos="0">
              <a:srgbClr val="F5F0E0"/>
            </a:gs>
            <a:gs pos="100000">
              <a:schemeClr val="bg2"/>
            </a:gs>
          </a:gsLst>
          <a:lin ang="5400000" scaled="0"/>
        </a:gradFill>
        <a:effectLst/>
      </p:bgPr>
    </p:bg>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F22005B2-A3C3-C6D8-79B2-3A33EA217CC2}"/>
              </a:ext>
            </a:extLst>
          </p:cNvPr>
          <p:cNvSpPr txBox="1">
            <a:spLocks/>
          </p:cNvSpPr>
          <p:nvPr/>
        </p:nvSpPr>
        <p:spPr>
          <a:xfrm>
            <a:off x="316033" y="1126671"/>
            <a:ext cx="5110406" cy="173706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l" rtl="0">
              <a:spcAft>
                <a:spcPts val="600"/>
              </a:spcAft>
              <a:defRPr/>
            </a:pPr>
            <a:r>
              <a:rPr lang="en-ca" sz="4000" b="1" i="0" u="none" baseline="0"/>
              <a:t>A range of emotions</a:t>
            </a:r>
            <a:endParaRPr kumimoji="0" lang="en-ca" sz="4000" b="1" i="0" u="none" strike="noStrike" kern="1200" cap="none" spc="0" normalizeH="0" baseline="0" noProof="0">
              <a:ln>
                <a:noFill/>
              </a:ln>
              <a:solidFill>
                <a:srgbClr val="2D2E83"/>
              </a:solidFill>
              <a:effectLst/>
              <a:uLnTx/>
              <a:uFillTx/>
              <a:latin typeface="Arial" panose="020B0604020202020204" pitchFamily="34" charset="0"/>
              <a:cs typeface="Arial" panose="020B0604020202020204" pitchFamily="34" charset="0"/>
            </a:endParaRPr>
          </a:p>
        </p:txBody>
      </p:sp>
      <p:sp>
        <p:nvSpPr>
          <p:cNvPr id="2" name="Rectangle : avec coins arrondis en haut 1">
            <a:extLst>
              <a:ext uri="{FF2B5EF4-FFF2-40B4-BE49-F238E27FC236}">
                <a16:creationId xmlns:a16="http://schemas.microsoft.com/office/drawing/2014/main" id="{58F95261-A8AA-C2DB-75FC-56D8F7BEC0D8}"/>
              </a:ext>
            </a:extLst>
          </p:cNvPr>
          <p:cNvSpPr/>
          <p:nvPr/>
        </p:nvSpPr>
        <p:spPr>
          <a:xfrm rot="10800000">
            <a:off x="9808259" y="-2"/>
            <a:ext cx="1963772" cy="843944"/>
          </a:xfrm>
          <a:prstGeom prst="round2Same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ca"/>
          </a:p>
        </p:txBody>
      </p:sp>
      <p:sp>
        <p:nvSpPr>
          <p:cNvPr id="4" name="ZoneTexte 3">
            <a:extLst>
              <a:ext uri="{FF2B5EF4-FFF2-40B4-BE49-F238E27FC236}">
                <a16:creationId xmlns:a16="http://schemas.microsoft.com/office/drawing/2014/main" id="{E9C8D42B-07A1-26D7-DD53-6A5C282CDCB9}"/>
              </a:ext>
            </a:extLst>
          </p:cNvPr>
          <p:cNvSpPr txBox="1"/>
          <p:nvPr/>
        </p:nvSpPr>
        <p:spPr>
          <a:xfrm>
            <a:off x="9899362" y="160359"/>
            <a:ext cx="1781566"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400" b="1" i="0" u="none" strike="noStrike" kern="0" cap="none" spc="0" normalizeH="0" baseline="0" dirty="0">
                <a:ln>
                  <a:noFill/>
                </a:ln>
                <a:solidFill>
                  <a:srgbClr val="F5F0E0"/>
                </a:solidFill>
                <a:effectLst/>
                <a:uLnTx/>
                <a:uFillTx/>
                <a:latin typeface="Arial"/>
                <a:ea typeface="Calibri"/>
                <a:cs typeface="Arial"/>
              </a:rPr>
              <a:t>From Tiny Tot to Toddler</a:t>
            </a:r>
            <a:br>
              <a:rPr lang="en-ca" sz="1400" b="1" i="0" u="none" strike="noStrike" kern="0" cap="none" spc="0" normalizeH="0" baseline="0" dirty="0">
                <a:ln>
                  <a:noFill/>
                </a:ln>
                <a:effectLst/>
                <a:uLnTx/>
                <a:uFillTx/>
                <a:latin typeface="Arial" panose="020B0604020202020204" pitchFamily="34" charset="0"/>
                <a:ea typeface="Calibri"/>
                <a:cs typeface="Arial" panose="020B0604020202020204" pitchFamily="34" charset="0"/>
              </a:rPr>
            </a:br>
            <a:r>
              <a:rPr lang="en-ca" sz="1400" b="1" i="0" u="none" kern="0" baseline="0" dirty="0">
                <a:solidFill>
                  <a:srgbClr val="F5F0E0"/>
                </a:solidFill>
                <a:latin typeface="Arial"/>
                <a:ea typeface="Calibri"/>
                <a:cs typeface="Arial"/>
              </a:rPr>
              <a:t> page</a:t>
            </a:r>
            <a:r>
              <a:rPr kumimoji="0" lang="en-ca" sz="1400" b="1" i="0" u="none" strike="noStrike" kern="0" cap="none" spc="0" normalizeH="0" baseline="0" dirty="0">
                <a:ln>
                  <a:noFill/>
                </a:ln>
                <a:solidFill>
                  <a:srgbClr val="F5F0E0"/>
                </a:solidFill>
                <a:effectLst/>
                <a:uLnTx/>
                <a:uFillTx/>
                <a:latin typeface="Arial"/>
                <a:ea typeface="Calibri"/>
                <a:cs typeface="Arial"/>
              </a:rPr>
              <a:t> 50-55</a:t>
            </a:r>
            <a:endParaRPr kumimoji="0" lang="en-ca" sz="1400" b="1" i="0" u="none" strike="noStrike" kern="0" cap="none" spc="0" normalizeH="0" baseline="0" noProof="0" dirty="0">
              <a:ln>
                <a:noFill/>
              </a:ln>
              <a:solidFill>
                <a:srgbClr val="F5F0E0"/>
              </a:solidFill>
              <a:effectLst/>
              <a:uLnTx/>
              <a:uFillTx/>
              <a:latin typeface="Arial"/>
              <a:cs typeface="Arial"/>
            </a:endParaRPr>
          </a:p>
        </p:txBody>
      </p:sp>
      <p:pic>
        <p:nvPicPr>
          <p:cNvPr id="10" name="Image 9">
            <a:extLst>
              <a:ext uri="{FF2B5EF4-FFF2-40B4-BE49-F238E27FC236}">
                <a16:creationId xmlns:a16="http://schemas.microsoft.com/office/drawing/2014/main" id="{5B6E07B0-7EB6-04FA-2DBB-FAE46A99CA34}"/>
              </a:ext>
            </a:extLst>
          </p:cNvPr>
          <p:cNvPicPr>
            <a:picLocks noChangeAspect="1"/>
          </p:cNvPicPr>
          <p:nvPr/>
        </p:nvPicPr>
        <p:blipFill>
          <a:blip r:embed="rId3"/>
          <a:stretch>
            <a:fillRect/>
          </a:stretch>
        </p:blipFill>
        <p:spPr>
          <a:xfrm>
            <a:off x="5426439" y="1357527"/>
            <a:ext cx="6254489" cy="4220987"/>
          </a:xfrm>
          <a:prstGeom prst="roundRect">
            <a:avLst>
              <a:gd name="adj" fmla="val 6368"/>
            </a:avLst>
          </a:prstGeom>
        </p:spPr>
      </p:pic>
      <p:sp>
        <p:nvSpPr>
          <p:cNvPr id="15" name="ZoneTexte 14">
            <a:extLst>
              <a:ext uri="{FF2B5EF4-FFF2-40B4-BE49-F238E27FC236}">
                <a16:creationId xmlns:a16="http://schemas.microsoft.com/office/drawing/2014/main" id="{45C64860-EC1F-E868-B17D-F51DAC0E8842}"/>
              </a:ext>
            </a:extLst>
          </p:cNvPr>
          <p:cNvSpPr txBox="1"/>
          <p:nvPr/>
        </p:nvSpPr>
        <p:spPr>
          <a:xfrm>
            <a:off x="444883" y="2874232"/>
            <a:ext cx="1152428" cy="519351"/>
          </a:xfrm>
          <a:prstGeom prst="roundRect">
            <a:avLst>
              <a:gd name="adj" fmla="val 50000"/>
            </a:avLst>
          </a:prstGeom>
          <a:solidFill>
            <a:schemeClr val="tx1"/>
          </a:solidFill>
        </p:spPr>
        <p:txBody>
          <a:bodyPr wrap="square" anchor="ctr">
            <a:spAutoFit/>
          </a:bodyPr>
          <a:lstStyle/>
          <a:p>
            <a:pPr marR="0" lvl="0" algn="ctr" defTabSz="914400" rtl="0" eaLnBrk="1" fontAlgn="auto" latinLnBrk="0" hangingPunct="1">
              <a:spcBef>
                <a:spcPts val="1000"/>
              </a:spcBef>
              <a:spcAft>
                <a:spcPts val="0"/>
              </a:spcAft>
              <a:buClr>
                <a:srgbClr val="4DC0DF">
                  <a:lumMod val="40000"/>
                  <a:lumOff val="60000"/>
                </a:srgbClr>
              </a:buClr>
              <a:buSzTx/>
              <a:tabLst/>
              <a:defRPr/>
            </a:pPr>
            <a:r>
              <a:rPr kumimoji="0" lang="en-ca" b="1" i="0" u="none" strike="noStrike" kern="1200" cap="none" spc="0" normalizeH="0" baseline="0">
                <a:ln>
                  <a:noFill/>
                </a:ln>
                <a:solidFill>
                  <a:srgbClr val="F5F0E0"/>
                </a:solidFill>
                <a:effectLst/>
                <a:uLnTx/>
                <a:uFillTx/>
                <a:latin typeface="Arial"/>
                <a:ea typeface="+mn-ea"/>
                <a:cs typeface="Arial"/>
              </a:rPr>
              <a:t>Joy</a:t>
            </a:r>
            <a:endParaRPr kumimoji="0" lang="en-ca" b="1" i="0" u="none" strike="noStrike" kern="1200" cap="none" spc="0" normalizeH="0" baseline="0" noProof="0">
              <a:ln>
                <a:noFill/>
              </a:ln>
              <a:solidFill>
                <a:srgbClr val="F5F0E0"/>
              </a:solidFill>
              <a:effectLst/>
              <a:uLnTx/>
              <a:uFillTx/>
              <a:latin typeface="Calibri" panose="020F0502020204030204"/>
              <a:ea typeface="Calibri"/>
              <a:cs typeface="Calibri"/>
            </a:endParaRPr>
          </a:p>
        </p:txBody>
      </p:sp>
      <p:sp>
        <p:nvSpPr>
          <p:cNvPr id="16" name="ZoneTexte 15">
            <a:extLst>
              <a:ext uri="{FF2B5EF4-FFF2-40B4-BE49-F238E27FC236}">
                <a16:creationId xmlns:a16="http://schemas.microsoft.com/office/drawing/2014/main" id="{0771DF04-D89C-B49F-2E91-67B8AB009F16}"/>
              </a:ext>
            </a:extLst>
          </p:cNvPr>
          <p:cNvSpPr txBox="1"/>
          <p:nvPr/>
        </p:nvSpPr>
        <p:spPr>
          <a:xfrm>
            <a:off x="1726161" y="2874232"/>
            <a:ext cx="1735971" cy="519351"/>
          </a:xfrm>
          <a:prstGeom prst="roundRect">
            <a:avLst>
              <a:gd name="adj" fmla="val 50000"/>
            </a:avLst>
          </a:prstGeom>
          <a:solidFill>
            <a:schemeClr val="tx1"/>
          </a:solidFill>
        </p:spPr>
        <p:txBody>
          <a:bodyPr wrap="square" anchor="ctr">
            <a:spAutoFit/>
          </a:bodyPr>
          <a:lstStyle/>
          <a:p>
            <a:pPr marR="0" lvl="0" algn="ctr" defTabSz="914400" rtl="0" eaLnBrk="1" fontAlgn="auto" latinLnBrk="0" hangingPunct="1">
              <a:spcBef>
                <a:spcPts val="1000"/>
              </a:spcBef>
              <a:spcAft>
                <a:spcPts val="0"/>
              </a:spcAft>
              <a:buClr>
                <a:srgbClr val="4DC0DF">
                  <a:lumMod val="40000"/>
                  <a:lumOff val="60000"/>
                </a:srgbClr>
              </a:buClr>
              <a:buSzTx/>
              <a:tabLst/>
              <a:defRPr/>
            </a:pPr>
            <a:r>
              <a:rPr kumimoji="0" lang="en-ca" b="1" i="0" u="none" strike="noStrike" kern="1200" cap="none" spc="0" normalizeH="0" baseline="0">
                <a:ln>
                  <a:noFill/>
                </a:ln>
                <a:solidFill>
                  <a:srgbClr val="F5F0E0"/>
                </a:solidFill>
                <a:effectLst/>
                <a:uLnTx/>
                <a:uFillTx/>
                <a:latin typeface="Arial"/>
                <a:ea typeface="+mn-ea"/>
                <a:cs typeface="Arial"/>
              </a:rPr>
              <a:t>Anger</a:t>
            </a:r>
            <a:endParaRPr kumimoji="0" lang="en-ca" b="1" i="0" u="none" strike="noStrike" kern="1200" cap="none" spc="0" normalizeH="0" baseline="0" noProof="0">
              <a:ln>
                <a:noFill/>
              </a:ln>
              <a:solidFill>
                <a:srgbClr val="F5F0E0"/>
              </a:solidFill>
              <a:effectLst/>
              <a:uLnTx/>
              <a:uFillTx/>
              <a:latin typeface="Calibri" panose="020F0502020204030204"/>
              <a:ea typeface="Calibri"/>
              <a:cs typeface="Calibri"/>
            </a:endParaRPr>
          </a:p>
        </p:txBody>
      </p:sp>
      <p:sp>
        <p:nvSpPr>
          <p:cNvPr id="17" name="ZoneTexte 16">
            <a:extLst>
              <a:ext uri="{FF2B5EF4-FFF2-40B4-BE49-F238E27FC236}">
                <a16:creationId xmlns:a16="http://schemas.microsoft.com/office/drawing/2014/main" id="{0BC753DE-44BF-4151-56F4-731B62370FA4}"/>
              </a:ext>
            </a:extLst>
          </p:cNvPr>
          <p:cNvSpPr txBox="1"/>
          <p:nvPr/>
        </p:nvSpPr>
        <p:spPr>
          <a:xfrm>
            <a:off x="3590982" y="2874232"/>
            <a:ext cx="1323638" cy="519351"/>
          </a:xfrm>
          <a:prstGeom prst="roundRect">
            <a:avLst>
              <a:gd name="adj" fmla="val 50000"/>
            </a:avLst>
          </a:prstGeom>
          <a:solidFill>
            <a:schemeClr val="tx1"/>
          </a:solidFill>
        </p:spPr>
        <p:txBody>
          <a:bodyPr wrap="square" anchor="ctr">
            <a:spAutoFit/>
          </a:bodyPr>
          <a:lstStyle/>
          <a:p>
            <a:pPr marR="0" lvl="0" algn="ctr" defTabSz="914400" rtl="0" eaLnBrk="1" fontAlgn="auto" latinLnBrk="0" hangingPunct="1">
              <a:spcBef>
                <a:spcPts val="1000"/>
              </a:spcBef>
              <a:spcAft>
                <a:spcPts val="0"/>
              </a:spcAft>
              <a:buClr>
                <a:srgbClr val="4DC0DF">
                  <a:lumMod val="40000"/>
                  <a:lumOff val="60000"/>
                </a:srgbClr>
              </a:buClr>
              <a:buSzTx/>
              <a:tabLst/>
              <a:defRPr/>
            </a:pPr>
            <a:r>
              <a:rPr kumimoji="0" lang="en-ca" b="1" i="0" u="none" strike="noStrike" kern="1200" cap="none" spc="0" normalizeH="0" baseline="0">
                <a:ln>
                  <a:noFill/>
                </a:ln>
                <a:solidFill>
                  <a:srgbClr val="F5F0E0"/>
                </a:solidFill>
                <a:effectLst/>
                <a:uLnTx/>
                <a:uFillTx/>
                <a:latin typeface="Arial"/>
                <a:ea typeface="+mn-ea"/>
                <a:cs typeface="Arial"/>
              </a:rPr>
              <a:t>Fear</a:t>
            </a:r>
            <a:endParaRPr kumimoji="0" lang="en-ca" b="1" i="0" u="none" strike="noStrike" kern="1200" cap="none" spc="0" normalizeH="0" baseline="0" noProof="0">
              <a:ln>
                <a:noFill/>
              </a:ln>
              <a:solidFill>
                <a:srgbClr val="F5F0E0"/>
              </a:solidFill>
              <a:effectLst/>
              <a:uLnTx/>
              <a:uFillTx/>
              <a:latin typeface="Calibri" panose="020F0502020204030204"/>
              <a:ea typeface="Calibri"/>
              <a:cs typeface="Calibri"/>
            </a:endParaRPr>
          </a:p>
        </p:txBody>
      </p:sp>
      <p:sp>
        <p:nvSpPr>
          <p:cNvPr id="18" name="ZoneTexte 17">
            <a:extLst>
              <a:ext uri="{FF2B5EF4-FFF2-40B4-BE49-F238E27FC236}">
                <a16:creationId xmlns:a16="http://schemas.microsoft.com/office/drawing/2014/main" id="{7145706A-4EEF-188B-F911-51BDC0E3E1B0}"/>
              </a:ext>
            </a:extLst>
          </p:cNvPr>
          <p:cNvSpPr txBox="1"/>
          <p:nvPr/>
        </p:nvSpPr>
        <p:spPr>
          <a:xfrm>
            <a:off x="444882" y="3517543"/>
            <a:ext cx="1519842" cy="519351"/>
          </a:xfrm>
          <a:prstGeom prst="roundRect">
            <a:avLst>
              <a:gd name="adj" fmla="val 50000"/>
            </a:avLst>
          </a:prstGeom>
          <a:solidFill>
            <a:schemeClr val="tx1"/>
          </a:solidFill>
        </p:spPr>
        <p:txBody>
          <a:bodyPr wrap="square" anchor="ctr">
            <a:spAutoFit/>
          </a:bodyPr>
          <a:lstStyle/>
          <a:p>
            <a:pPr marR="0" lvl="0" algn="ctr" defTabSz="914400" rtl="0" eaLnBrk="1" fontAlgn="auto" latinLnBrk="0" hangingPunct="1">
              <a:spcBef>
                <a:spcPts val="1000"/>
              </a:spcBef>
              <a:spcAft>
                <a:spcPts val="0"/>
              </a:spcAft>
              <a:buClr>
                <a:srgbClr val="4DC0DF">
                  <a:lumMod val="40000"/>
                  <a:lumOff val="60000"/>
                </a:srgbClr>
              </a:buClr>
              <a:buSzTx/>
              <a:tabLst/>
              <a:defRPr/>
            </a:pPr>
            <a:r>
              <a:rPr kumimoji="0" lang="en-ca" b="1" i="0" u="none" strike="noStrike" kern="1200" cap="none" spc="0" normalizeH="0" baseline="0">
                <a:ln>
                  <a:noFill/>
                </a:ln>
                <a:solidFill>
                  <a:srgbClr val="F5F0E0"/>
                </a:solidFill>
                <a:effectLst/>
                <a:uLnTx/>
                <a:uFillTx/>
                <a:latin typeface="Arial"/>
                <a:ea typeface="+mn-ea"/>
                <a:cs typeface="Arial"/>
              </a:rPr>
              <a:t>Pride</a:t>
            </a:r>
            <a:endParaRPr kumimoji="0" lang="en-ca" b="1" i="0" u="none" strike="noStrike" kern="1200" cap="none" spc="0" normalizeH="0" baseline="0" noProof="0">
              <a:ln>
                <a:noFill/>
              </a:ln>
              <a:solidFill>
                <a:srgbClr val="F5F0E0"/>
              </a:solidFill>
              <a:effectLst/>
              <a:uLnTx/>
              <a:uFillTx/>
              <a:latin typeface="Calibri" panose="020F0502020204030204"/>
              <a:ea typeface="Calibri"/>
              <a:cs typeface="Calibri"/>
            </a:endParaRPr>
          </a:p>
        </p:txBody>
      </p:sp>
      <p:sp>
        <p:nvSpPr>
          <p:cNvPr id="19" name="ZoneTexte 18">
            <a:extLst>
              <a:ext uri="{FF2B5EF4-FFF2-40B4-BE49-F238E27FC236}">
                <a16:creationId xmlns:a16="http://schemas.microsoft.com/office/drawing/2014/main" id="{CB18704E-53DA-8595-A7DF-8BF232E26C80}"/>
              </a:ext>
            </a:extLst>
          </p:cNvPr>
          <p:cNvSpPr txBox="1"/>
          <p:nvPr/>
        </p:nvSpPr>
        <p:spPr>
          <a:xfrm>
            <a:off x="2104014" y="3517542"/>
            <a:ext cx="1735971" cy="519351"/>
          </a:xfrm>
          <a:prstGeom prst="roundRect">
            <a:avLst>
              <a:gd name="adj" fmla="val 50000"/>
            </a:avLst>
          </a:prstGeom>
          <a:solidFill>
            <a:schemeClr val="tx1"/>
          </a:solidFill>
        </p:spPr>
        <p:txBody>
          <a:bodyPr wrap="square" anchor="ctr">
            <a:spAutoFit/>
          </a:bodyPr>
          <a:lstStyle/>
          <a:p>
            <a:pPr marR="0" lvl="0" algn="ctr" defTabSz="914400" rtl="0" eaLnBrk="1" fontAlgn="auto" latinLnBrk="0" hangingPunct="1">
              <a:spcBef>
                <a:spcPts val="1000"/>
              </a:spcBef>
              <a:spcAft>
                <a:spcPts val="0"/>
              </a:spcAft>
              <a:buClr>
                <a:srgbClr val="4DC0DF">
                  <a:lumMod val="40000"/>
                  <a:lumOff val="60000"/>
                </a:srgbClr>
              </a:buClr>
              <a:buSzTx/>
              <a:tabLst/>
              <a:defRPr/>
            </a:pPr>
            <a:r>
              <a:rPr kumimoji="0" lang="en-ca" b="1" i="0" u="none" strike="noStrike" kern="1200" cap="none" spc="0" normalizeH="0" baseline="0">
                <a:ln>
                  <a:noFill/>
                </a:ln>
                <a:solidFill>
                  <a:srgbClr val="F5F0E0"/>
                </a:solidFill>
                <a:effectLst/>
                <a:uLnTx/>
                <a:uFillTx/>
                <a:latin typeface="Arial"/>
                <a:ea typeface="+mn-ea"/>
                <a:cs typeface="Arial"/>
              </a:rPr>
              <a:t>Surprise</a:t>
            </a:r>
            <a:endParaRPr kumimoji="0" lang="en-ca" b="1" i="0" u="none" strike="noStrike" kern="1200" cap="none" spc="0" normalizeH="0" baseline="0" noProof="0">
              <a:ln>
                <a:noFill/>
              </a:ln>
              <a:solidFill>
                <a:srgbClr val="F5F0E0"/>
              </a:solidFill>
              <a:effectLst/>
              <a:uLnTx/>
              <a:uFillTx/>
              <a:latin typeface="Calibri" panose="020F0502020204030204"/>
              <a:ea typeface="Calibri"/>
              <a:cs typeface="Calibri"/>
            </a:endParaRPr>
          </a:p>
        </p:txBody>
      </p:sp>
      <p:sp>
        <p:nvSpPr>
          <p:cNvPr id="20" name="ZoneTexte 19">
            <a:extLst>
              <a:ext uri="{FF2B5EF4-FFF2-40B4-BE49-F238E27FC236}">
                <a16:creationId xmlns:a16="http://schemas.microsoft.com/office/drawing/2014/main" id="{2081DE04-39BC-DE52-CBA1-9A8E81133389}"/>
              </a:ext>
            </a:extLst>
          </p:cNvPr>
          <p:cNvSpPr txBox="1"/>
          <p:nvPr/>
        </p:nvSpPr>
        <p:spPr>
          <a:xfrm>
            <a:off x="440839" y="4190301"/>
            <a:ext cx="1735971" cy="519351"/>
          </a:xfrm>
          <a:prstGeom prst="roundRect">
            <a:avLst>
              <a:gd name="adj" fmla="val 50000"/>
            </a:avLst>
          </a:prstGeom>
          <a:solidFill>
            <a:schemeClr val="tx1"/>
          </a:solidFill>
        </p:spPr>
        <p:txBody>
          <a:bodyPr wrap="square" anchor="ctr">
            <a:spAutoFit/>
          </a:bodyPr>
          <a:lstStyle/>
          <a:p>
            <a:pPr marR="0" lvl="0" algn="ctr" defTabSz="914400" rtl="0" eaLnBrk="1" fontAlgn="auto" latinLnBrk="0" hangingPunct="1">
              <a:spcBef>
                <a:spcPts val="1000"/>
              </a:spcBef>
              <a:spcAft>
                <a:spcPts val="0"/>
              </a:spcAft>
              <a:buClr>
                <a:srgbClr val="4DC0DF">
                  <a:lumMod val="40000"/>
                  <a:lumOff val="60000"/>
                </a:srgbClr>
              </a:buClr>
              <a:buSzTx/>
              <a:tabLst/>
              <a:defRPr/>
            </a:pPr>
            <a:r>
              <a:rPr kumimoji="0" lang="en-ca" b="1" i="0" u="none" strike="noStrike" kern="1200" cap="none" spc="0" normalizeH="0" baseline="0">
                <a:ln>
                  <a:noFill/>
                </a:ln>
                <a:solidFill>
                  <a:srgbClr val="F5F0E0"/>
                </a:solidFill>
                <a:effectLst/>
                <a:uLnTx/>
                <a:uFillTx/>
                <a:latin typeface="Arial"/>
                <a:ea typeface="+mn-ea"/>
                <a:cs typeface="Arial"/>
              </a:rPr>
              <a:t>Sadness</a:t>
            </a:r>
            <a:endParaRPr kumimoji="0" lang="en-ca" b="1" i="0" u="none" strike="noStrike" kern="1200" cap="none" spc="0" normalizeH="0" baseline="0" noProof="0">
              <a:ln>
                <a:noFill/>
              </a:ln>
              <a:solidFill>
                <a:srgbClr val="F5F0E0"/>
              </a:solidFill>
              <a:effectLst/>
              <a:uLnTx/>
              <a:uFillTx/>
              <a:latin typeface="Calibri" panose="020F0502020204030204"/>
              <a:ea typeface="Calibri"/>
              <a:cs typeface="Calibri"/>
            </a:endParaRPr>
          </a:p>
        </p:txBody>
      </p:sp>
      <p:sp>
        <p:nvSpPr>
          <p:cNvPr id="21" name="ZoneTexte 20">
            <a:extLst>
              <a:ext uri="{FF2B5EF4-FFF2-40B4-BE49-F238E27FC236}">
                <a16:creationId xmlns:a16="http://schemas.microsoft.com/office/drawing/2014/main" id="{FC8D8919-50A0-381D-9102-8EE0C6DA2D7A}"/>
              </a:ext>
            </a:extLst>
          </p:cNvPr>
          <p:cNvSpPr txBox="1"/>
          <p:nvPr/>
        </p:nvSpPr>
        <p:spPr>
          <a:xfrm>
            <a:off x="2317804" y="4190300"/>
            <a:ext cx="1476615" cy="519351"/>
          </a:xfrm>
          <a:prstGeom prst="roundRect">
            <a:avLst>
              <a:gd name="adj" fmla="val 50000"/>
            </a:avLst>
          </a:prstGeom>
          <a:solidFill>
            <a:schemeClr val="tx1"/>
          </a:solidFill>
        </p:spPr>
        <p:txBody>
          <a:bodyPr wrap="square" anchor="ctr">
            <a:spAutoFit/>
          </a:bodyPr>
          <a:lstStyle/>
          <a:p>
            <a:pPr marR="0" lvl="0" algn="ctr" defTabSz="914400" rtl="0" eaLnBrk="1" fontAlgn="auto" latinLnBrk="0" hangingPunct="1">
              <a:spcBef>
                <a:spcPts val="1000"/>
              </a:spcBef>
              <a:spcAft>
                <a:spcPts val="0"/>
              </a:spcAft>
              <a:buClr>
                <a:srgbClr val="4DC0DF">
                  <a:lumMod val="40000"/>
                  <a:lumOff val="60000"/>
                </a:srgbClr>
              </a:buClr>
              <a:buSzTx/>
              <a:tabLst/>
              <a:defRPr/>
            </a:pPr>
            <a:r>
              <a:rPr kumimoji="0" lang="en-ca" b="1" i="0" u="none" strike="noStrike" kern="1200" cap="none" spc="0" normalizeH="0" baseline="0">
                <a:ln>
                  <a:noFill/>
                </a:ln>
                <a:solidFill>
                  <a:srgbClr val="F5F0E0"/>
                </a:solidFill>
                <a:effectLst/>
                <a:uLnTx/>
                <a:uFillTx/>
                <a:latin typeface="Arial"/>
                <a:ea typeface="+mn-ea"/>
                <a:cs typeface="Arial"/>
              </a:rPr>
              <a:t>Doubt</a:t>
            </a:r>
            <a:endParaRPr kumimoji="0" lang="en-ca" b="1" i="0" u="none" strike="noStrike" kern="1200" cap="none" spc="0" normalizeH="0" baseline="0" noProof="0">
              <a:ln>
                <a:noFill/>
              </a:ln>
              <a:solidFill>
                <a:srgbClr val="F5F0E0"/>
              </a:solidFill>
              <a:effectLst/>
              <a:uLnTx/>
              <a:uFillTx/>
              <a:latin typeface="Calibri" panose="020F0502020204030204"/>
              <a:ea typeface="Calibri"/>
              <a:cs typeface="Calibri"/>
            </a:endParaRPr>
          </a:p>
        </p:txBody>
      </p:sp>
      <p:sp>
        <p:nvSpPr>
          <p:cNvPr id="22" name="ZoneTexte 21">
            <a:extLst>
              <a:ext uri="{FF2B5EF4-FFF2-40B4-BE49-F238E27FC236}">
                <a16:creationId xmlns:a16="http://schemas.microsoft.com/office/drawing/2014/main" id="{9C7D8431-E93E-D99E-B1D6-3D0195B9FD5A}"/>
              </a:ext>
            </a:extLst>
          </p:cNvPr>
          <p:cNvSpPr txBox="1"/>
          <p:nvPr/>
        </p:nvSpPr>
        <p:spPr>
          <a:xfrm>
            <a:off x="474862" y="4881433"/>
            <a:ext cx="2009982" cy="519351"/>
          </a:xfrm>
          <a:prstGeom prst="roundRect">
            <a:avLst>
              <a:gd name="adj" fmla="val 50000"/>
            </a:avLst>
          </a:prstGeom>
          <a:solidFill>
            <a:schemeClr val="tx1"/>
          </a:solidFill>
        </p:spPr>
        <p:txBody>
          <a:bodyPr wrap="square" anchor="ctr">
            <a:spAutoFit/>
          </a:bodyPr>
          <a:lstStyle/>
          <a:p>
            <a:pPr marR="0" lvl="0" algn="ctr" defTabSz="914400" rtl="0" eaLnBrk="1" fontAlgn="auto" latinLnBrk="0" hangingPunct="1">
              <a:spcBef>
                <a:spcPts val="1000"/>
              </a:spcBef>
              <a:spcAft>
                <a:spcPts val="0"/>
              </a:spcAft>
              <a:buClr>
                <a:srgbClr val="4DC0DF">
                  <a:lumMod val="40000"/>
                  <a:lumOff val="60000"/>
                </a:srgbClr>
              </a:buClr>
              <a:buSzTx/>
              <a:tabLst/>
              <a:defRPr/>
            </a:pPr>
            <a:r>
              <a:rPr lang="en-ca" b="1" i="0" u="none" baseline="0">
                <a:solidFill>
                  <a:srgbClr val="F5F0E0"/>
                </a:solidFill>
                <a:latin typeface="Arial"/>
                <a:ea typeface="Arial"/>
                <a:cs typeface="Arial"/>
              </a:rPr>
              <a:t>Worry</a:t>
            </a:r>
            <a:endParaRPr kumimoji="0" lang="en-ca" b="1" i="0" u="none" strike="noStrike" kern="1200" cap="none" spc="0" normalizeH="0" baseline="0" noProof="0">
              <a:ln>
                <a:noFill/>
              </a:ln>
              <a:solidFill>
                <a:srgbClr val="F5F0E0"/>
              </a:solidFill>
              <a:effectLst/>
              <a:uLnTx/>
              <a:uFillTx/>
              <a:latin typeface="Calibri" panose="020F0502020204030204"/>
              <a:ea typeface="Calibri"/>
              <a:cs typeface="Calibri"/>
            </a:endParaRPr>
          </a:p>
        </p:txBody>
      </p:sp>
    </p:spTree>
    <p:extLst>
      <p:ext uri="{BB962C8B-B14F-4D97-AF65-F5344CB8AC3E}">
        <p14:creationId xmlns:p14="http://schemas.microsoft.com/office/powerpoint/2010/main" val="3117729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65000">
              <a:srgbClr val="F5F0E0"/>
            </a:gs>
            <a:gs pos="0">
              <a:srgbClr val="F5F0E0"/>
            </a:gs>
            <a:gs pos="100000">
              <a:schemeClr val="bg2"/>
            </a:gs>
          </a:gsLst>
          <a:lin ang="5400000" scaled="0"/>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343988" y="1068063"/>
            <a:ext cx="3616234" cy="2015332"/>
          </a:xfrm>
        </p:spPr>
        <p:txBody>
          <a:bodyPr anchor="t">
            <a:noAutofit/>
          </a:bodyPr>
          <a:lstStyle/>
          <a:p>
            <a:pPr algn="l" rtl="0"/>
            <a:r>
              <a:rPr lang="en-ca" sz="4000" b="1" i="0" u="none" baseline="0"/>
              <a:t>Meeting plan</a:t>
            </a:r>
          </a:p>
        </p:txBody>
      </p:sp>
      <p:sp>
        <p:nvSpPr>
          <p:cNvPr id="5" name="Espace réservé du contenu 4">
            <a:extLst>
              <a:ext uri="{FF2B5EF4-FFF2-40B4-BE49-F238E27FC236}">
                <a16:creationId xmlns:a16="http://schemas.microsoft.com/office/drawing/2014/main" id="{0CF5DAA5-4A0B-F18D-102B-699A5F1CEC0D}"/>
              </a:ext>
            </a:extLst>
          </p:cNvPr>
          <p:cNvSpPr txBox="1">
            <a:spLocks noGrp="1"/>
          </p:cNvSpPr>
          <p:nvPr>
            <p:ph idx="1"/>
          </p:nvPr>
        </p:nvSpPr>
        <p:spPr>
          <a:xfrm>
            <a:off x="4624251" y="1228397"/>
            <a:ext cx="4834542" cy="4431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indent="0" algn="l" rtl="0">
              <a:lnSpc>
                <a:spcPct val="100000"/>
              </a:lnSpc>
              <a:spcBef>
                <a:spcPts val="0"/>
              </a:spcBef>
              <a:spcAft>
                <a:spcPts val="2400"/>
              </a:spcAft>
              <a:buNone/>
            </a:pPr>
            <a:r>
              <a:rPr lang="en-ca" sz="1800" b="1" dirty="0">
                <a:ea typeface="Calibri" panose="020F0502020204030204"/>
                <a:cs typeface="Calibri" panose="020F0502020204030204"/>
              </a:rPr>
              <a:t>Topics</a:t>
            </a:r>
            <a:r>
              <a:rPr lang="en-ca" sz="1800" b="1" i="0" u="none" baseline="0" dirty="0">
                <a:ea typeface="Calibri" panose="020F0502020204030204"/>
                <a:cs typeface="Calibri" panose="020F0502020204030204"/>
              </a:rPr>
              <a:t>, schedule and rules</a:t>
            </a:r>
            <a:endParaRPr lang="en-ca" sz="1800" b="1" i="1" dirty="0">
              <a:ea typeface="Calibri" panose="020F0502020204030204"/>
              <a:cs typeface="Calibri" panose="020F0502020204030204"/>
            </a:endParaRPr>
          </a:p>
          <a:p>
            <a:pPr marL="0" indent="0" algn="l" rtl="0">
              <a:lnSpc>
                <a:spcPct val="100000"/>
              </a:lnSpc>
              <a:spcBef>
                <a:spcPts val="0"/>
              </a:spcBef>
              <a:spcAft>
                <a:spcPts val="2400"/>
              </a:spcAft>
              <a:buNone/>
            </a:pPr>
            <a:r>
              <a:rPr lang="en-ca" sz="1800" b="1" i="0" u="none" baseline="0" dirty="0">
                <a:ea typeface="Calibri" panose="020F0502020204030204"/>
                <a:cs typeface="Calibri" panose="020F0502020204030204"/>
              </a:rPr>
              <a:t>Adjusting to the role of parent </a:t>
            </a:r>
            <a:endParaRPr lang="en-ca" sz="1800" b="1" i="1" dirty="0">
              <a:ea typeface="Calibri" panose="020F0502020204030204"/>
              <a:cs typeface="Calibri" panose="020F0502020204030204"/>
            </a:endParaRPr>
          </a:p>
          <a:p>
            <a:pPr marL="0" indent="0" algn="l" rtl="0">
              <a:lnSpc>
                <a:spcPct val="100000"/>
              </a:lnSpc>
              <a:spcBef>
                <a:spcPts val="0"/>
              </a:spcBef>
              <a:spcAft>
                <a:spcPts val="2400"/>
              </a:spcAft>
              <a:buNone/>
            </a:pPr>
            <a:r>
              <a:rPr lang="en-ca" sz="1800" b="1" i="0" u="none" baseline="0" dirty="0">
                <a:solidFill>
                  <a:srgbClr val="2FB7C2"/>
                </a:solidFill>
                <a:ea typeface="Calibri" panose="020F0502020204030204"/>
                <a:cs typeface="Calibri" panose="020F0502020204030204"/>
              </a:rPr>
              <a:t>Break</a:t>
            </a:r>
          </a:p>
          <a:p>
            <a:pPr marL="0" indent="0" algn="l" rtl="0">
              <a:lnSpc>
                <a:spcPct val="100000"/>
              </a:lnSpc>
              <a:spcBef>
                <a:spcPts val="0"/>
              </a:spcBef>
              <a:spcAft>
                <a:spcPts val="2400"/>
              </a:spcAft>
              <a:buNone/>
            </a:pPr>
            <a:r>
              <a:rPr lang="en-ca" sz="1800" b="1" i="0" u="none" baseline="0" dirty="0">
                <a:ea typeface="Calibri" panose="020F0502020204030204"/>
                <a:cs typeface="Calibri" panose="020F0502020204030204"/>
              </a:rPr>
              <a:t>Taking care of yourself during pregnancy</a:t>
            </a:r>
            <a:br>
              <a:rPr lang="en-ca" sz="1800" b="1" dirty="0">
                <a:ea typeface="Calibri" panose="020F0502020204030204"/>
                <a:cs typeface="Calibri" panose="020F0502020204030204"/>
              </a:rPr>
            </a:br>
            <a:r>
              <a:rPr lang="en-ca" sz="1800" b="1" i="0" u="none" baseline="0" dirty="0">
                <a:ea typeface="Calibri" panose="020F0502020204030204"/>
                <a:cs typeface="Calibri" panose="020F0502020204030204"/>
              </a:rPr>
              <a:t>and after the baby is born</a:t>
            </a:r>
          </a:p>
          <a:p>
            <a:pPr marL="0" indent="0" algn="l" rtl="0">
              <a:lnSpc>
                <a:spcPct val="100000"/>
              </a:lnSpc>
              <a:spcBef>
                <a:spcPts val="0"/>
              </a:spcBef>
              <a:spcAft>
                <a:spcPts val="2400"/>
              </a:spcAft>
              <a:buNone/>
            </a:pPr>
            <a:r>
              <a:rPr lang="en-ca" sz="1800" b="1" i="0" u="none" baseline="0" dirty="0">
                <a:ea typeface="Calibri" panose="020F0502020204030204"/>
                <a:cs typeface="Calibri" panose="020F0502020204030204"/>
              </a:rPr>
              <a:t>Creating a support network</a:t>
            </a:r>
            <a:endParaRPr lang="en-ca" sz="1800" b="1" i="1" dirty="0">
              <a:ea typeface="Calibri" panose="020F0502020204030204"/>
              <a:cs typeface="Calibri" panose="020F0502020204030204"/>
            </a:endParaRPr>
          </a:p>
          <a:p>
            <a:pPr marL="0" indent="0" algn="l" rtl="0">
              <a:lnSpc>
                <a:spcPct val="100000"/>
              </a:lnSpc>
              <a:spcBef>
                <a:spcPts val="0"/>
              </a:spcBef>
              <a:spcAft>
                <a:spcPts val="2400"/>
              </a:spcAft>
              <a:buNone/>
            </a:pPr>
            <a:r>
              <a:rPr lang="en-ca" sz="1800" b="1" i="0" u="none" baseline="0" dirty="0">
                <a:ea typeface="Calibri" panose="020F0502020204030204"/>
                <a:cs typeface="Calibri" panose="020F0502020204030204"/>
              </a:rPr>
              <a:t>Connecting with your baby during pregnancy</a:t>
            </a:r>
            <a:endParaRPr lang="en-ca" sz="1800" b="1" dirty="0">
              <a:ea typeface="Calibri"/>
              <a:cs typeface="Calibri"/>
            </a:endParaRPr>
          </a:p>
          <a:p>
            <a:pPr marL="0" indent="0" algn="l" rtl="0">
              <a:lnSpc>
                <a:spcPct val="100000"/>
              </a:lnSpc>
              <a:spcBef>
                <a:spcPts val="0"/>
              </a:spcBef>
              <a:spcAft>
                <a:spcPts val="2400"/>
              </a:spcAft>
              <a:buNone/>
            </a:pPr>
            <a:r>
              <a:rPr lang="en-ca" sz="1800" b="1" i="0" u="none" baseline="0" dirty="0">
                <a:ea typeface="Calibri"/>
                <a:cs typeface="Calibri"/>
              </a:rPr>
              <a:t>Conclusion</a:t>
            </a:r>
            <a:endParaRPr lang="en-ca" sz="1800" b="1" i="1" dirty="0">
              <a:ea typeface="Calibri"/>
              <a:cs typeface="Calibri"/>
            </a:endParaRPr>
          </a:p>
        </p:txBody>
      </p:sp>
      <p:sp>
        <p:nvSpPr>
          <p:cNvPr id="8" name="Espace réservé du contenu 4">
            <a:extLst>
              <a:ext uri="{FF2B5EF4-FFF2-40B4-BE49-F238E27FC236}">
                <a16:creationId xmlns:a16="http://schemas.microsoft.com/office/drawing/2014/main" id="{5F218E1D-7295-3E93-F05B-C44AF96742D8}"/>
              </a:ext>
            </a:extLst>
          </p:cNvPr>
          <p:cNvSpPr txBox="1">
            <a:spLocks/>
          </p:cNvSpPr>
          <p:nvPr/>
        </p:nvSpPr>
        <p:spPr>
          <a:xfrm>
            <a:off x="9797143" y="1228396"/>
            <a:ext cx="1998618" cy="4431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marL="228600" indent="-228600" algn="l" defTabSz="914400" rtl="0" eaLnBrk="1" latinLnBrk="0" hangingPunct="1">
              <a:lnSpc>
                <a:spcPct val="90000"/>
              </a:lnSpc>
              <a:spcBef>
                <a:spcPts val="1000"/>
              </a:spcBef>
              <a:buClr>
                <a:schemeClr val="accent3">
                  <a:lumMod val="40000"/>
                  <a:lumOff val="60000"/>
                </a:schemeClr>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0">
              <a:lnSpc>
                <a:spcPct val="100000"/>
              </a:lnSpc>
              <a:spcBef>
                <a:spcPts val="0"/>
              </a:spcBef>
              <a:spcAft>
                <a:spcPts val="2400"/>
              </a:spcAft>
              <a:buFont typeface="Arial" panose="020B0604020202020204" pitchFamily="34" charset="0"/>
              <a:buNone/>
            </a:pPr>
            <a:r>
              <a:rPr lang="en-ca" sz="1800" b="0" i="0" u="none" baseline="0">
                <a:ea typeface="Calibri" panose="020F0502020204030204"/>
                <a:cs typeface="Calibri" panose="020F0502020204030204"/>
              </a:rPr>
              <a:t>35 minutes</a:t>
            </a:r>
          </a:p>
          <a:p>
            <a:pPr marL="0" indent="0" algn="r" rtl="0">
              <a:lnSpc>
                <a:spcPct val="100000"/>
              </a:lnSpc>
              <a:spcBef>
                <a:spcPts val="0"/>
              </a:spcBef>
              <a:spcAft>
                <a:spcPts val="2400"/>
              </a:spcAft>
              <a:buNone/>
            </a:pPr>
            <a:r>
              <a:rPr lang="en-ca" sz="1800" b="0" i="0" u="none" baseline="0">
                <a:ea typeface="Calibri" panose="020F0502020204030204"/>
                <a:cs typeface="Calibri" panose="020F0502020204030204"/>
              </a:rPr>
              <a:t>40 minutes</a:t>
            </a:r>
          </a:p>
          <a:p>
            <a:pPr marL="0" indent="0" algn="r" rtl="0">
              <a:lnSpc>
                <a:spcPct val="100000"/>
              </a:lnSpc>
              <a:spcBef>
                <a:spcPts val="0"/>
              </a:spcBef>
              <a:spcAft>
                <a:spcPts val="2400"/>
              </a:spcAft>
              <a:buFont typeface="Arial" panose="020B0604020202020204" pitchFamily="34" charset="0"/>
              <a:buNone/>
            </a:pPr>
            <a:r>
              <a:rPr lang="en-ca" sz="1800" b="0" i="0" u="none" baseline="0">
                <a:solidFill>
                  <a:srgbClr val="2FB7C2"/>
                </a:solidFill>
                <a:ea typeface="Calibri" panose="020F0502020204030204"/>
                <a:cs typeface="Calibri" panose="020F0502020204030204"/>
              </a:rPr>
              <a:t>20 minutes</a:t>
            </a:r>
          </a:p>
          <a:p>
            <a:pPr marL="0" indent="0" algn="r" rtl="0">
              <a:lnSpc>
                <a:spcPct val="100000"/>
              </a:lnSpc>
              <a:spcBef>
                <a:spcPts val="0"/>
              </a:spcBef>
              <a:spcAft>
                <a:spcPts val="2400"/>
              </a:spcAft>
              <a:buFont typeface="Arial" panose="020B0604020202020204" pitchFamily="34" charset="0"/>
              <a:buNone/>
            </a:pPr>
            <a:r>
              <a:rPr lang="en-ca" sz="1800" b="0" i="0" u="none" baseline="0">
                <a:ea typeface="Calibri" panose="020F0502020204030204"/>
                <a:cs typeface="Calibri" panose="020F0502020204030204"/>
              </a:rPr>
              <a:t>15 minutes</a:t>
            </a:r>
            <a:br>
              <a:rPr lang="en-ca" sz="1800">
                <a:ea typeface="Calibri" panose="020F0502020204030204"/>
                <a:cs typeface="Calibri" panose="020F0502020204030204"/>
              </a:rPr>
            </a:br>
            <a:endParaRPr lang="en-ca" sz="1800">
              <a:ea typeface="Calibri" panose="020F0502020204030204"/>
              <a:cs typeface="Calibri" panose="020F0502020204030204"/>
            </a:endParaRPr>
          </a:p>
          <a:p>
            <a:pPr marL="0" indent="0" algn="r" rtl="0">
              <a:lnSpc>
                <a:spcPct val="100000"/>
              </a:lnSpc>
              <a:spcBef>
                <a:spcPts val="0"/>
              </a:spcBef>
              <a:spcAft>
                <a:spcPts val="2400"/>
              </a:spcAft>
              <a:buFont typeface="Arial" panose="020B0604020202020204" pitchFamily="34" charset="0"/>
              <a:buNone/>
            </a:pPr>
            <a:r>
              <a:rPr lang="en-ca" sz="1800" b="0" i="0" u="none" baseline="0">
                <a:ea typeface="Calibri" panose="020F0502020204030204"/>
                <a:cs typeface="Calibri" panose="020F0502020204030204"/>
              </a:rPr>
              <a:t>25 minutes</a:t>
            </a:r>
          </a:p>
          <a:p>
            <a:pPr marL="0" indent="0" algn="r" rtl="0">
              <a:lnSpc>
                <a:spcPct val="100000"/>
              </a:lnSpc>
              <a:spcBef>
                <a:spcPts val="0"/>
              </a:spcBef>
              <a:spcAft>
                <a:spcPts val="2400"/>
              </a:spcAft>
              <a:buFont typeface="Arial" panose="020B0604020202020204" pitchFamily="34" charset="0"/>
              <a:buNone/>
            </a:pPr>
            <a:r>
              <a:rPr lang="en-ca" sz="1800" b="0" i="0" u="none" baseline="0">
                <a:ea typeface="Calibri" panose="020F0502020204030204"/>
                <a:cs typeface="Calibri" panose="020F0502020204030204"/>
              </a:rPr>
              <a:t>10 minutes</a:t>
            </a:r>
            <a:br>
              <a:rPr lang="en-ca" sz="1800">
                <a:ea typeface="Calibri" panose="020F0502020204030204"/>
                <a:cs typeface="Calibri" panose="020F0502020204030204"/>
              </a:rPr>
            </a:br>
            <a:endParaRPr lang="en-ca" sz="1800">
              <a:ea typeface="Calibri" panose="020F0502020204030204"/>
              <a:cs typeface="Calibri" panose="020F0502020204030204"/>
            </a:endParaRPr>
          </a:p>
          <a:p>
            <a:pPr marL="0" indent="0" algn="r" rtl="0">
              <a:lnSpc>
                <a:spcPct val="100000"/>
              </a:lnSpc>
              <a:spcBef>
                <a:spcPts val="0"/>
              </a:spcBef>
              <a:spcAft>
                <a:spcPts val="2400"/>
              </a:spcAft>
              <a:buNone/>
            </a:pPr>
            <a:r>
              <a:rPr lang="en-ca" sz="1800" b="0" i="0" u="none" baseline="0">
                <a:ea typeface="Calibri" panose="020F0502020204030204"/>
                <a:cs typeface="Calibri" panose="020F0502020204030204"/>
              </a:rPr>
              <a:t>5 minutes</a:t>
            </a:r>
          </a:p>
        </p:txBody>
      </p:sp>
      <p:cxnSp>
        <p:nvCxnSpPr>
          <p:cNvPr id="11" name="Connecteur droit 10">
            <a:extLst>
              <a:ext uri="{FF2B5EF4-FFF2-40B4-BE49-F238E27FC236}">
                <a16:creationId xmlns:a16="http://schemas.microsoft.com/office/drawing/2014/main" id="{2DAE5500-79E3-E35E-8D52-1E37017FF51C}"/>
              </a:ext>
            </a:extLst>
          </p:cNvPr>
          <p:cNvCxnSpPr>
            <a:cxnSpLocks/>
          </p:cNvCxnSpPr>
          <p:nvPr/>
        </p:nvCxnSpPr>
        <p:spPr>
          <a:xfrm>
            <a:off x="4728754" y="1727444"/>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45BB0DDA-00D3-E0AA-F100-185CBDB26059}"/>
              </a:ext>
            </a:extLst>
          </p:cNvPr>
          <p:cNvCxnSpPr>
            <a:cxnSpLocks/>
          </p:cNvCxnSpPr>
          <p:nvPr/>
        </p:nvCxnSpPr>
        <p:spPr>
          <a:xfrm>
            <a:off x="4728754" y="2862272"/>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737C462A-9328-D0CA-7CEC-8FC4361684F8}"/>
              </a:ext>
            </a:extLst>
          </p:cNvPr>
          <p:cNvCxnSpPr>
            <a:cxnSpLocks/>
          </p:cNvCxnSpPr>
          <p:nvPr/>
        </p:nvCxnSpPr>
        <p:spPr>
          <a:xfrm>
            <a:off x="4728754" y="4337449"/>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B2C6313E-B564-B698-029F-90A4D805EA32}"/>
              </a:ext>
            </a:extLst>
          </p:cNvPr>
          <p:cNvCxnSpPr>
            <a:cxnSpLocks/>
          </p:cNvCxnSpPr>
          <p:nvPr/>
        </p:nvCxnSpPr>
        <p:spPr>
          <a:xfrm>
            <a:off x="4728754" y="5142494"/>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 name="Connecteur droit 2">
            <a:extLst>
              <a:ext uri="{FF2B5EF4-FFF2-40B4-BE49-F238E27FC236}">
                <a16:creationId xmlns:a16="http://schemas.microsoft.com/office/drawing/2014/main" id="{CED71082-8C9A-1163-6F03-5571B2377F57}"/>
              </a:ext>
            </a:extLst>
          </p:cNvPr>
          <p:cNvCxnSpPr>
            <a:cxnSpLocks/>
          </p:cNvCxnSpPr>
          <p:nvPr/>
        </p:nvCxnSpPr>
        <p:spPr>
          <a:xfrm>
            <a:off x="4728754" y="3728804"/>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 name="Connecteur droit 3">
            <a:extLst>
              <a:ext uri="{FF2B5EF4-FFF2-40B4-BE49-F238E27FC236}">
                <a16:creationId xmlns:a16="http://schemas.microsoft.com/office/drawing/2014/main" id="{FE56215C-9910-28D7-4028-DABAEECA92E3}"/>
              </a:ext>
            </a:extLst>
          </p:cNvPr>
          <p:cNvCxnSpPr>
            <a:cxnSpLocks/>
          </p:cNvCxnSpPr>
          <p:nvPr/>
        </p:nvCxnSpPr>
        <p:spPr>
          <a:xfrm>
            <a:off x="4728754" y="2297070"/>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90949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68000">
              <a:srgbClr val="F5F0E0"/>
            </a:gs>
            <a:gs pos="0">
              <a:srgbClr val="F5F0E0"/>
            </a:gs>
            <a:gs pos="100000">
              <a:schemeClr val="bg2"/>
            </a:gs>
          </a:gsLst>
          <a:lin ang="5400000" scaled="0"/>
        </a:gradFill>
        <a:effectLst/>
      </p:bgPr>
    </p:bg>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F22005B2-A3C3-C6D8-79B2-3A33EA217CC2}"/>
              </a:ext>
            </a:extLst>
          </p:cNvPr>
          <p:cNvSpPr txBox="1">
            <a:spLocks/>
          </p:cNvSpPr>
          <p:nvPr/>
        </p:nvSpPr>
        <p:spPr>
          <a:xfrm>
            <a:off x="226092" y="459389"/>
            <a:ext cx="10401934" cy="13844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l" rtl="0">
              <a:spcAft>
                <a:spcPts val="600"/>
              </a:spcAft>
              <a:defRPr/>
            </a:pPr>
            <a:r>
              <a:rPr lang="en-ca" sz="4000" b="1" i="0" u="none" baseline="0"/>
              <a:t>Stress during pregnancy</a:t>
            </a:r>
            <a:endParaRPr kumimoji="0" lang="en-ca" sz="4000" b="1" i="0" u="none" strike="noStrike" kern="1200" cap="none" spc="0" normalizeH="0" baseline="0" noProof="0">
              <a:ln>
                <a:noFill/>
              </a:ln>
              <a:solidFill>
                <a:srgbClr val="2D2E83"/>
              </a:solidFill>
              <a:effectLst/>
              <a:uLnTx/>
              <a:uFillTx/>
              <a:latin typeface="Arial" panose="020B0604020202020204" pitchFamily="34" charset="0"/>
              <a:cs typeface="Arial" panose="020B0604020202020204" pitchFamily="34" charset="0"/>
            </a:endParaRPr>
          </a:p>
        </p:txBody>
      </p:sp>
      <p:sp>
        <p:nvSpPr>
          <p:cNvPr id="2" name="Rectangle : avec coins arrondis en haut 1">
            <a:extLst>
              <a:ext uri="{FF2B5EF4-FFF2-40B4-BE49-F238E27FC236}">
                <a16:creationId xmlns:a16="http://schemas.microsoft.com/office/drawing/2014/main" id="{58F95261-A8AA-C2DB-75FC-56D8F7BEC0D8}"/>
              </a:ext>
            </a:extLst>
          </p:cNvPr>
          <p:cNvSpPr/>
          <p:nvPr/>
        </p:nvSpPr>
        <p:spPr>
          <a:xfrm rot="10800000">
            <a:off x="9808259" y="-2"/>
            <a:ext cx="1963772" cy="843944"/>
          </a:xfrm>
          <a:prstGeom prst="round2Same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ca"/>
          </a:p>
        </p:txBody>
      </p:sp>
      <p:sp>
        <p:nvSpPr>
          <p:cNvPr id="4" name="ZoneTexte 3">
            <a:extLst>
              <a:ext uri="{FF2B5EF4-FFF2-40B4-BE49-F238E27FC236}">
                <a16:creationId xmlns:a16="http://schemas.microsoft.com/office/drawing/2014/main" id="{E9C8D42B-07A1-26D7-DD53-6A5C282CDCB9}"/>
              </a:ext>
            </a:extLst>
          </p:cNvPr>
          <p:cNvSpPr txBox="1"/>
          <p:nvPr/>
        </p:nvSpPr>
        <p:spPr>
          <a:xfrm>
            <a:off x="9899362" y="160359"/>
            <a:ext cx="1781566"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400" b="1" i="0" u="none" strike="noStrike" kern="0" cap="none" spc="0" normalizeH="0" baseline="0" dirty="0">
                <a:ln>
                  <a:noFill/>
                </a:ln>
                <a:solidFill>
                  <a:srgbClr val="F5F0E0"/>
                </a:solidFill>
                <a:effectLst/>
                <a:uLnTx/>
                <a:uFillTx/>
                <a:latin typeface="Arial" panose="020B0604020202020204" pitchFamily="34" charset="0"/>
                <a:ea typeface="Calibri"/>
                <a:cs typeface="Arial" panose="020B0604020202020204" pitchFamily="34" charset="0"/>
              </a:rPr>
              <a:t>From Tiny Tot to Toddler</a:t>
            </a:r>
            <a:br>
              <a:rPr kumimoji="0" lang="en-ca" sz="1400" b="1" i="0" u="none" strike="noStrike" kern="0" cap="none" spc="0" normalizeH="0" baseline="0" dirty="0">
                <a:ln>
                  <a:noFill/>
                </a:ln>
                <a:solidFill>
                  <a:srgbClr val="F5F0E0"/>
                </a:solidFill>
                <a:effectLst/>
                <a:uLnTx/>
                <a:uFillTx/>
                <a:latin typeface="Arial" panose="020B0604020202020204" pitchFamily="34" charset="0"/>
                <a:ea typeface="Calibri"/>
                <a:cs typeface="Arial" panose="020B0604020202020204" pitchFamily="34" charset="0"/>
              </a:rPr>
            </a:br>
            <a:r>
              <a:rPr kumimoji="0" lang="en-ca" sz="1400" b="1" i="0" u="none" strike="noStrike" kern="0" cap="none" spc="0" normalizeH="0" baseline="0" dirty="0">
                <a:ln>
                  <a:noFill/>
                </a:ln>
                <a:solidFill>
                  <a:srgbClr val="F5F0E0"/>
                </a:solidFill>
                <a:effectLst/>
                <a:uLnTx/>
                <a:uFillTx/>
                <a:latin typeface="Arial" panose="020B0604020202020204" pitchFamily="34" charset="0"/>
                <a:ea typeface="Calibri"/>
                <a:cs typeface="Arial" panose="020B0604020202020204" pitchFamily="34" charset="0"/>
              </a:rPr>
              <a:t> pages 50 - 55</a:t>
            </a:r>
            <a:endParaRPr kumimoji="0" lang="en-ca" sz="1400" b="1" i="0" u="none" strike="noStrike" kern="0" cap="none" spc="0" normalizeH="0" baseline="0" noProof="0" dirty="0">
              <a:ln>
                <a:noFill/>
              </a:ln>
              <a:solidFill>
                <a:srgbClr val="F5F0E0"/>
              </a:solidFill>
              <a:effectLst/>
              <a:uLnTx/>
              <a:uFillTx/>
              <a:latin typeface="Arial" panose="020B0604020202020204" pitchFamily="34" charset="0"/>
              <a:cs typeface="Arial" panose="020B0604020202020204" pitchFamily="34" charset="0"/>
            </a:endParaRPr>
          </a:p>
        </p:txBody>
      </p:sp>
      <p:sp>
        <p:nvSpPr>
          <p:cNvPr id="16" name="ZoneTexte 15">
            <a:extLst>
              <a:ext uri="{FF2B5EF4-FFF2-40B4-BE49-F238E27FC236}">
                <a16:creationId xmlns:a16="http://schemas.microsoft.com/office/drawing/2014/main" id="{0771DF04-D89C-B49F-2E91-67B8AB009F16}"/>
              </a:ext>
            </a:extLst>
          </p:cNvPr>
          <p:cNvSpPr txBox="1"/>
          <p:nvPr/>
        </p:nvSpPr>
        <p:spPr>
          <a:xfrm>
            <a:off x="441866" y="1805471"/>
            <a:ext cx="3430813" cy="476071"/>
          </a:xfrm>
          <a:prstGeom prst="roundRect">
            <a:avLst>
              <a:gd name="adj" fmla="val 50000"/>
            </a:avLst>
          </a:prstGeom>
          <a:solidFill>
            <a:srgbClr val="F5F0E0"/>
          </a:solidFill>
          <a:ln w="19050">
            <a:solidFill>
              <a:schemeClr val="tx1"/>
            </a:solidFill>
          </a:ln>
        </p:spPr>
        <p:txBody>
          <a:bodyPr wrap="square" lIns="0" tIns="46800" rIns="0" bIns="45720" anchor="ctr">
            <a:noAutofit/>
          </a:bodyPr>
          <a:lstStyle/>
          <a:p>
            <a:pPr marR="0" lvl="0" algn="ctr" defTabSz="914400" rtl="0" eaLnBrk="1" fontAlgn="auto" latinLnBrk="0" hangingPunct="1">
              <a:spcBef>
                <a:spcPts val="1000"/>
              </a:spcBef>
              <a:spcAft>
                <a:spcPts val="0"/>
              </a:spcAft>
              <a:buClr>
                <a:srgbClr val="4DC0DF">
                  <a:lumMod val="40000"/>
                  <a:lumOff val="60000"/>
                </a:srgbClr>
              </a:buClr>
              <a:buSzTx/>
              <a:tabLst/>
              <a:defRPr/>
            </a:pPr>
            <a:r>
              <a:rPr lang="en-ca" sz="1500" b="1" i="0" u="none" baseline="0">
                <a:latin typeface="Arial"/>
                <a:ea typeface="Arial"/>
                <a:cs typeface="Arial"/>
              </a:rPr>
              <a:t>Difficulty</a:t>
            </a:r>
            <a:r>
              <a:rPr kumimoji="0" lang="en-ca" sz="1500" b="1" i="0" u="none" strike="noStrike" kern="1200" cap="none" spc="0" normalizeH="0" baseline="0">
                <a:ln>
                  <a:noFill/>
                </a:ln>
                <a:effectLst/>
                <a:uLnTx/>
                <a:uFillTx/>
                <a:latin typeface="Arial"/>
                <a:ea typeface="+mn-ea"/>
                <a:cs typeface="Arial"/>
              </a:rPr>
              <a:t> conceiving</a:t>
            </a:r>
            <a:endParaRPr kumimoji="0" lang="en-ca" sz="1500" b="1" i="0" u="none" strike="noStrike" kern="1200" cap="none" spc="0" normalizeH="0" baseline="0" noProof="0">
              <a:ln>
                <a:noFill/>
              </a:ln>
              <a:effectLst/>
              <a:uLnTx/>
              <a:uFillTx/>
              <a:latin typeface="Calibri" panose="020F0502020204030204"/>
              <a:ea typeface="Calibri"/>
              <a:cs typeface="Calibri"/>
            </a:endParaRPr>
          </a:p>
        </p:txBody>
      </p:sp>
      <p:sp>
        <p:nvSpPr>
          <p:cNvPr id="3" name="ZoneTexte 2">
            <a:extLst>
              <a:ext uri="{FF2B5EF4-FFF2-40B4-BE49-F238E27FC236}">
                <a16:creationId xmlns:a16="http://schemas.microsoft.com/office/drawing/2014/main" id="{0D302232-4AF8-2133-66C9-380A8E9C89A2}"/>
              </a:ext>
            </a:extLst>
          </p:cNvPr>
          <p:cNvSpPr txBox="1"/>
          <p:nvPr/>
        </p:nvSpPr>
        <p:spPr>
          <a:xfrm>
            <a:off x="385539" y="5554192"/>
            <a:ext cx="1882239"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n-ca" sz="800" b="0" i="0" u="none" baseline="0">
                <a:latin typeface="Century Gothic Paneuropean"/>
                <a:ea typeface="Century Gothic Paneuropean"/>
                <a:cs typeface="Century Gothic Paneuropean"/>
              </a:rPr>
              <a:t>Inspired by Chu Sainte-Justine</a:t>
            </a:r>
          </a:p>
        </p:txBody>
      </p:sp>
      <p:sp>
        <p:nvSpPr>
          <p:cNvPr id="6" name="ZoneTexte 5">
            <a:extLst>
              <a:ext uri="{FF2B5EF4-FFF2-40B4-BE49-F238E27FC236}">
                <a16:creationId xmlns:a16="http://schemas.microsoft.com/office/drawing/2014/main" id="{CF2B576A-E88E-0D48-6F29-E0332FF0E289}"/>
              </a:ext>
            </a:extLst>
          </p:cNvPr>
          <p:cNvSpPr txBox="1"/>
          <p:nvPr/>
        </p:nvSpPr>
        <p:spPr>
          <a:xfrm>
            <a:off x="4276739" y="1805471"/>
            <a:ext cx="3430813" cy="476071"/>
          </a:xfrm>
          <a:prstGeom prst="roundRect">
            <a:avLst>
              <a:gd name="adj" fmla="val 50000"/>
            </a:avLst>
          </a:prstGeom>
          <a:solidFill>
            <a:srgbClr val="F5F0E0"/>
          </a:solidFill>
          <a:ln w="19050">
            <a:solidFill>
              <a:schemeClr val="tx1"/>
            </a:solidFill>
          </a:ln>
        </p:spPr>
        <p:txBody>
          <a:bodyPr wrap="square" lIns="0" tIns="46800" rIns="0" anchor="ctr">
            <a:noAutofit/>
          </a:bodyPr>
          <a:lstStyle/>
          <a:p>
            <a:pPr marR="0" lvl="0" algn="ctr" defTabSz="914400" rtl="0" eaLnBrk="1" fontAlgn="auto" latinLnBrk="0" hangingPunct="1">
              <a:spcBef>
                <a:spcPts val="1000"/>
              </a:spcBef>
              <a:spcAft>
                <a:spcPts val="0"/>
              </a:spcAft>
              <a:buClr>
                <a:srgbClr val="4DC0DF">
                  <a:lumMod val="40000"/>
                  <a:lumOff val="60000"/>
                </a:srgbClr>
              </a:buClr>
              <a:buSzTx/>
              <a:tabLst/>
              <a:defRPr/>
            </a:pPr>
            <a:r>
              <a:rPr kumimoji="0" lang="en-ca" sz="1500" b="1" i="0" u="none" strike="noStrike" kern="1200" cap="none" spc="0" normalizeH="0" baseline="0">
                <a:ln>
                  <a:noFill/>
                </a:ln>
                <a:effectLst/>
                <a:uLnTx/>
                <a:uFillTx/>
                <a:latin typeface="Arial"/>
                <a:ea typeface="+mn-ea"/>
                <a:cs typeface="Arial"/>
              </a:rPr>
              <a:t>Anticipation of childbirth</a:t>
            </a:r>
            <a:endParaRPr kumimoji="0" lang="en-ca" sz="1500" b="1" i="0" u="none" strike="noStrike" kern="1200" cap="none" spc="0" normalizeH="0" baseline="0" noProof="0">
              <a:ln>
                <a:noFill/>
              </a:ln>
              <a:effectLst/>
              <a:uLnTx/>
              <a:uFillTx/>
              <a:latin typeface="Calibri" panose="020F0502020204030204"/>
              <a:ea typeface="Calibri"/>
              <a:cs typeface="Calibri"/>
            </a:endParaRPr>
          </a:p>
        </p:txBody>
      </p:sp>
      <p:sp>
        <p:nvSpPr>
          <p:cNvPr id="7" name="ZoneTexte 6">
            <a:extLst>
              <a:ext uri="{FF2B5EF4-FFF2-40B4-BE49-F238E27FC236}">
                <a16:creationId xmlns:a16="http://schemas.microsoft.com/office/drawing/2014/main" id="{ABBC5312-1152-6D1D-DE5A-C6748A169C29}"/>
              </a:ext>
            </a:extLst>
          </p:cNvPr>
          <p:cNvSpPr txBox="1"/>
          <p:nvPr/>
        </p:nvSpPr>
        <p:spPr>
          <a:xfrm>
            <a:off x="8111613" y="1805471"/>
            <a:ext cx="3430813" cy="476071"/>
          </a:xfrm>
          <a:prstGeom prst="roundRect">
            <a:avLst>
              <a:gd name="adj" fmla="val 50000"/>
            </a:avLst>
          </a:prstGeom>
          <a:solidFill>
            <a:srgbClr val="F5F0E0"/>
          </a:solidFill>
          <a:ln w="19050">
            <a:solidFill>
              <a:schemeClr val="tx1"/>
            </a:solidFill>
          </a:ln>
        </p:spPr>
        <p:txBody>
          <a:bodyPr wrap="square" lIns="0" tIns="46800" rIns="0" anchor="ctr">
            <a:noAutofit/>
          </a:bodyPr>
          <a:lstStyle/>
          <a:p>
            <a:pPr marR="0" lvl="0" algn="ctr" defTabSz="914400" rtl="0" eaLnBrk="1" fontAlgn="auto" latinLnBrk="0" hangingPunct="1">
              <a:spcBef>
                <a:spcPts val="1000"/>
              </a:spcBef>
              <a:spcAft>
                <a:spcPts val="0"/>
              </a:spcAft>
              <a:buClr>
                <a:srgbClr val="4DC0DF">
                  <a:lumMod val="40000"/>
                  <a:lumOff val="60000"/>
                </a:srgbClr>
              </a:buClr>
              <a:buSzTx/>
              <a:tabLst/>
              <a:defRPr/>
            </a:pPr>
            <a:r>
              <a:rPr kumimoji="0" lang="en-ca" sz="1500" b="1" i="0" u="none" strike="noStrike" kern="1200" cap="none" spc="0" normalizeH="0" baseline="0">
                <a:ln>
                  <a:noFill/>
                </a:ln>
                <a:effectLst/>
                <a:uLnTx/>
                <a:uFillTx/>
                <a:latin typeface="Arial"/>
                <a:ea typeface="+mn-ea"/>
                <a:cs typeface="Arial"/>
              </a:rPr>
              <a:t>Social pressure</a:t>
            </a:r>
            <a:endParaRPr kumimoji="0" lang="en-ca" sz="1500" b="1" i="0" u="none" strike="noStrike" kern="1200" cap="none" spc="0" normalizeH="0" baseline="0" noProof="0">
              <a:ln>
                <a:noFill/>
              </a:ln>
              <a:effectLst/>
              <a:uLnTx/>
              <a:uFillTx/>
              <a:latin typeface="Calibri" panose="020F0502020204030204"/>
              <a:ea typeface="Calibri"/>
              <a:cs typeface="Calibri"/>
            </a:endParaRPr>
          </a:p>
        </p:txBody>
      </p:sp>
      <p:sp>
        <p:nvSpPr>
          <p:cNvPr id="8" name="ZoneTexte 7">
            <a:extLst>
              <a:ext uri="{FF2B5EF4-FFF2-40B4-BE49-F238E27FC236}">
                <a16:creationId xmlns:a16="http://schemas.microsoft.com/office/drawing/2014/main" id="{5D3C24D1-B180-A53B-BFEB-DD258C625306}"/>
              </a:ext>
            </a:extLst>
          </p:cNvPr>
          <p:cNvSpPr txBox="1"/>
          <p:nvPr/>
        </p:nvSpPr>
        <p:spPr>
          <a:xfrm>
            <a:off x="441866" y="2526125"/>
            <a:ext cx="3430813" cy="476071"/>
          </a:xfrm>
          <a:prstGeom prst="roundRect">
            <a:avLst>
              <a:gd name="adj" fmla="val 50000"/>
            </a:avLst>
          </a:prstGeom>
          <a:solidFill>
            <a:srgbClr val="F5F0E0"/>
          </a:solidFill>
          <a:ln w="19050">
            <a:solidFill>
              <a:schemeClr val="tx1"/>
            </a:solidFill>
          </a:ln>
        </p:spPr>
        <p:txBody>
          <a:bodyPr wrap="square" lIns="0" tIns="46800" rIns="0" anchor="ctr">
            <a:noAutofit/>
          </a:bodyPr>
          <a:lstStyle/>
          <a:p>
            <a:pPr marR="0" lvl="0" algn="ctr" defTabSz="914400" rtl="0" eaLnBrk="1" fontAlgn="auto" latinLnBrk="0" hangingPunct="1">
              <a:spcBef>
                <a:spcPts val="1000"/>
              </a:spcBef>
              <a:spcAft>
                <a:spcPts val="0"/>
              </a:spcAft>
              <a:buClr>
                <a:srgbClr val="4DC0DF">
                  <a:lumMod val="40000"/>
                  <a:lumOff val="60000"/>
                </a:srgbClr>
              </a:buClr>
              <a:buSzTx/>
              <a:tabLst/>
              <a:defRPr/>
            </a:pPr>
            <a:r>
              <a:rPr kumimoji="0" lang="en-ca" sz="1500" b="1" i="0" u="none" strike="noStrike" kern="1200" cap="none" spc="0" normalizeH="0" baseline="0">
                <a:ln>
                  <a:noFill/>
                </a:ln>
                <a:effectLst/>
                <a:uLnTx/>
                <a:uFillTx/>
                <a:latin typeface="Arial"/>
                <a:ea typeface="+mn-ea"/>
                <a:cs typeface="Arial"/>
              </a:rPr>
              <a:t>Pressure to perform</a:t>
            </a:r>
            <a:endParaRPr kumimoji="0" lang="en-ca" sz="1500" b="1" i="0" u="none" strike="noStrike" kern="1200" cap="none" spc="0" normalizeH="0" baseline="0" noProof="0">
              <a:ln>
                <a:noFill/>
              </a:ln>
              <a:effectLst/>
              <a:uLnTx/>
              <a:uFillTx/>
              <a:latin typeface="Calibri" panose="020F0502020204030204"/>
              <a:ea typeface="Calibri"/>
              <a:cs typeface="Calibri"/>
            </a:endParaRPr>
          </a:p>
        </p:txBody>
      </p:sp>
      <p:sp>
        <p:nvSpPr>
          <p:cNvPr id="9" name="ZoneTexte 8">
            <a:extLst>
              <a:ext uri="{FF2B5EF4-FFF2-40B4-BE49-F238E27FC236}">
                <a16:creationId xmlns:a16="http://schemas.microsoft.com/office/drawing/2014/main" id="{66093A61-A4CD-C1C4-030A-7A0FA2EEE19C}"/>
              </a:ext>
            </a:extLst>
          </p:cNvPr>
          <p:cNvSpPr txBox="1"/>
          <p:nvPr/>
        </p:nvSpPr>
        <p:spPr>
          <a:xfrm>
            <a:off x="4276739" y="2526125"/>
            <a:ext cx="3430813" cy="476071"/>
          </a:xfrm>
          <a:prstGeom prst="roundRect">
            <a:avLst>
              <a:gd name="adj" fmla="val 50000"/>
            </a:avLst>
          </a:prstGeom>
          <a:solidFill>
            <a:srgbClr val="F5F0E0"/>
          </a:solidFill>
          <a:ln w="19050">
            <a:solidFill>
              <a:schemeClr val="tx1"/>
            </a:solidFill>
          </a:ln>
        </p:spPr>
        <p:txBody>
          <a:bodyPr wrap="square" lIns="0" tIns="46800" rIns="0" anchor="ctr">
            <a:noAutofit/>
          </a:bodyPr>
          <a:lstStyle/>
          <a:p>
            <a:pPr marR="0" lvl="0" algn="ctr" defTabSz="914400" rtl="0" eaLnBrk="1" fontAlgn="auto" latinLnBrk="0" hangingPunct="1">
              <a:spcBef>
                <a:spcPts val="1000"/>
              </a:spcBef>
              <a:spcAft>
                <a:spcPts val="0"/>
              </a:spcAft>
              <a:buClr>
                <a:srgbClr val="4DC0DF">
                  <a:lumMod val="40000"/>
                  <a:lumOff val="60000"/>
                </a:srgbClr>
              </a:buClr>
              <a:buSzTx/>
              <a:tabLst/>
              <a:defRPr/>
            </a:pPr>
            <a:r>
              <a:rPr kumimoji="0" lang="en-ca" sz="1500" b="1" i="0" u="none" strike="noStrike" kern="1200" cap="none" spc="0" normalizeH="0" baseline="0">
                <a:ln>
                  <a:noFill/>
                </a:ln>
                <a:effectLst/>
                <a:uLnTx/>
                <a:uFillTx/>
                <a:latin typeface="Arial"/>
                <a:ea typeface="+mn-ea"/>
                <a:cs typeface="Arial"/>
              </a:rPr>
              <a:t>Marital conflict</a:t>
            </a:r>
            <a:endParaRPr kumimoji="0" lang="en-ca" sz="1500" b="1" i="0" u="none" strike="noStrike" kern="1200" cap="none" spc="0" normalizeH="0" baseline="0" noProof="0">
              <a:ln>
                <a:noFill/>
              </a:ln>
              <a:effectLst/>
              <a:uLnTx/>
              <a:uFillTx/>
              <a:latin typeface="Calibri" panose="020F0502020204030204"/>
              <a:ea typeface="Calibri"/>
              <a:cs typeface="Calibri"/>
            </a:endParaRPr>
          </a:p>
        </p:txBody>
      </p:sp>
      <p:sp>
        <p:nvSpPr>
          <p:cNvPr id="12" name="ZoneTexte 11">
            <a:extLst>
              <a:ext uri="{FF2B5EF4-FFF2-40B4-BE49-F238E27FC236}">
                <a16:creationId xmlns:a16="http://schemas.microsoft.com/office/drawing/2014/main" id="{6989FA73-E051-0A42-7F2F-1A1264B2B212}"/>
              </a:ext>
            </a:extLst>
          </p:cNvPr>
          <p:cNvSpPr txBox="1"/>
          <p:nvPr/>
        </p:nvSpPr>
        <p:spPr>
          <a:xfrm>
            <a:off x="8111613" y="2526125"/>
            <a:ext cx="3430813" cy="476071"/>
          </a:xfrm>
          <a:prstGeom prst="roundRect">
            <a:avLst>
              <a:gd name="adj" fmla="val 50000"/>
            </a:avLst>
          </a:prstGeom>
          <a:solidFill>
            <a:srgbClr val="F5F0E0"/>
          </a:solidFill>
          <a:ln w="19050">
            <a:solidFill>
              <a:schemeClr val="tx1"/>
            </a:solidFill>
          </a:ln>
        </p:spPr>
        <p:txBody>
          <a:bodyPr wrap="square" lIns="0" tIns="46800" rIns="0" anchor="ctr">
            <a:noAutofit/>
          </a:bodyPr>
          <a:lstStyle/>
          <a:p>
            <a:pPr marR="0" lvl="0" algn="ctr" defTabSz="914400" rtl="0" eaLnBrk="1" fontAlgn="auto" latinLnBrk="0" hangingPunct="1">
              <a:spcBef>
                <a:spcPts val="1000"/>
              </a:spcBef>
              <a:spcAft>
                <a:spcPts val="0"/>
              </a:spcAft>
              <a:buClr>
                <a:srgbClr val="4DC0DF">
                  <a:lumMod val="40000"/>
                  <a:lumOff val="60000"/>
                </a:srgbClr>
              </a:buClr>
              <a:buSzTx/>
              <a:tabLst/>
              <a:defRPr/>
            </a:pPr>
            <a:r>
              <a:rPr lang="en-ca" sz="1500" b="1" i="0" u="none" baseline="0">
                <a:latin typeface="Arial"/>
                <a:ea typeface="Arial"/>
                <a:cs typeface="Arial"/>
              </a:rPr>
              <a:t>Social isolation</a:t>
            </a:r>
            <a:endParaRPr kumimoji="0" lang="en-ca" sz="1500" b="1" i="0" u="none" strike="noStrike" kern="1200" cap="none" spc="0" normalizeH="0" baseline="0" noProof="0">
              <a:ln>
                <a:noFill/>
              </a:ln>
              <a:effectLst/>
              <a:uLnTx/>
              <a:uFillTx/>
              <a:latin typeface="Calibri" panose="020F0502020204030204"/>
              <a:ea typeface="Calibri"/>
              <a:cs typeface="Calibri"/>
            </a:endParaRPr>
          </a:p>
        </p:txBody>
      </p:sp>
      <p:sp>
        <p:nvSpPr>
          <p:cNvPr id="13" name="ZoneTexte 12">
            <a:extLst>
              <a:ext uri="{FF2B5EF4-FFF2-40B4-BE49-F238E27FC236}">
                <a16:creationId xmlns:a16="http://schemas.microsoft.com/office/drawing/2014/main" id="{2E6C8EE4-4765-4D13-8D39-E73666D4F6E6}"/>
              </a:ext>
            </a:extLst>
          </p:cNvPr>
          <p:cNvSpPr txBox="1"/>
          <p:nvPr/>
        </p:nvSpPr>
        <p:spPr>
          <a:xfrm>
            <a:off x="441866" y="3246779"/>
            <a:ext cx="3430813" cy="476071"/>
          </a:xfrm>
          <a:prstGeom prst="roundRect">
            <a:avLst>
              <a:gd name="adj" fmla="val 50000"/>
            </a:avLst>
          </a:prstGeom>
          <a:solidFill>
            <a:srgbClr val="F5F0E0"/>
          </a:solidFill>
          <a:ln w="19050">
            <a:solidFill>
              <a:schemeClr val="tx1"/>
            </a:solidFill>
          </a:ln>
        </p:spPr>
        <p:txBody>
          <a:bodyPr wrap="square" lIns="0" tIns="46800" rIns="0" anchor="ctr">
            <a:noAutofit/>
          </a:bodyPr>
          <a:lstStyle/>
          <a:p>
            <a:pPr marR="0" lvl="0" algn="ctr" defTabSz="914400" rtl="0" eaLnBrk="1" fontAlgn="auto" latinLnBrk="0" hangingPunct="1">
              <a:spcBef>
                <a:spcPts val="1000"/>
              </a:spcBef>
              <a:spcAft>
                <a:spcPts val="0"/>
              </a:spcAft>
              <a:buClr>
                <a:srgbClr val="4DC0DF">
                  <a:lumMod val="40000"/>
                  <a:lumOff val="60000"/>
                </a:srgbClr>
              </a:buClr>
              <a:buSzTx/>
              <a:tabLst/>
              <a:defRPr/>
            </a:pPr>
            <a:r>
              <a:rPr kumimoji="0" lang="en-ca" sz="1500" b="1" i="0" u="none" strike="noStrike" kern="1200" cap="none" spc="0" normalizeH="0" baseline="0">
                <a:ln>
                  <a:noFill/>
                </a:ln>
                <a:effectLst/>
                <a:uLnTx/>
                <a:uFillTx/>
                <a:latin typeface="Arial"/>
                <a:ea typeface="+mn-ea"/>
                <a:cs typeface="Arial"/>
              </a:rPr>
              <a:t>Concerns about your baby's health</a:t>
            </a:r>
            <a:endParaRPr kumimoji="0" lang="en-ca" sz="1500" b="1" i="0" u="none" strike="noStrike" kern="1200" cap="none" spc="0" normalizeH="0" baseline="0" noProof="0">
              <a:ln>
                <a:noFill/>
              </a:ln>
              <a:effectLst/>
              <a:uLnTx/>
              <a:uFillTx/>
              <a:latin typeface="Calibri" panose="020F0502020204030204"/>
              <a:ea typeface="Calibri"/>
              <a:cs typeface="Calibri"/>
            </a:endParaRPr>
          </a:p>
        </p:txBody>
      </p:sp>
      <p:sp>
        <p:nvSpPr>
          <p:cNvPr id="14" name="ZoneTexte 13">
            <a:extLst>
              <a:ext uri="{FF2B5EF4-FFF2-40B4-BE49-F238E27FC236}">
                <a16:creationId xmlns:a16="http://schemas.microsoft.com/office/drawing/2014/main" id="{2D4563DF-3902-7C6A-5043-2B0CDED65044}"/>
              </a:ext>
            </a:extLst>
          </p:cNvPr>
          <p:cNvSpPr txBox="1"/>
          <p:nvPr/>
        </p:nvSpPr>
        <p:spPr>
          <a:xfrm>
            <a:off x="4276739" y="3246779"/>
            <a:ext cx="3430813" cy="476071"/>
          </a:xfrm>
          <a:prstGeom prst="roundRect">
            <a:avLst>
              <a:gd name="adj" fmla="val 50000"/>
            </a:avLst>
          </a:prstGeom>
          <a:solidFill>
            <a:srgbClr val="F5F0E0"/>
          </a:solidFill>
          <a:ln w="19050">
            <a:solidFill>
              <a:schemeClr val="tx1"/>
            </a:solidFill>
          </a:ln>
        </p:spPr>
        <p:txBody>
          <a:bodyPr wrap="square" lIns="0" tIns="46800" rIns="0" anchor="ctr">
            <a:noAutofit/>
          </a:bodyPr>
          <a:lstStyle/>
          <a:p>
            <a:pPr marR="0" lvl="0" algn="ctr" defTabSz="914400" rtl="0" eaLnBrk="1" fontAlgn="auto" latinLnBrk="0" hangingPunct="1">
              <a:spcBef>
                <a:spcPts val="1000"/>
              </a:spcBef>
              <a:spcAft>
                <a:spcPts val="0"/>
              </a:spcAft>
              <a:buClr>
                <a:srgbClr val="4DC0DF">
                  <a:lumMod val="40000"/>
                  <a:lumOff val="60000"/>
                </a:srgbClr>
              </a:buClr>
              <a:buSzTx/>
              <a:tabLst/>
              <a:defRPr/>
            </a:pPr>
            <a:r>
              <a:rPr kumimoji="0" lang="en-ca" sz="1500" b="1" i="0" u="none" strike="noStrike" kern="1200" cap="none" spc="0" normalizeH="0" baseline="0">
                <a:ln>
                  <a:noFill/>
                </a:ln>
                <a:effectLst/>
                <a:uLnTx/>
                <a:uFillTx/>
                <a:latin typeface="Arial"/>
                <a:ea typeface="+mn-ea"/>
                <a:cs typeface="Arial"/>
              </a:rPr>
              <a:t>Work pressure</a:t>
            </a:r>
            <a:endParaRPr kumimoji="0" lang="en-ca" sz="1500" b="1" i="0" u="none" strike="noStrike" kern="1200" cap="none" spc="0" normalizeH="0" baseline="0" noProof="0">
              <a:ln>
                <a:noFill/>
              </a:ln>
              <a:effectLst/>
              <a:uLnTx/>
              <a:uFillTx/>
              <a:latin typeface="Calibri" panose="020F0502020204030204"/>
              <a:ea typeface="Calibri"/>
              <a:cs typeface="Calibri"/>
            </a:endParaRPr>
          </a:p>
        </p:txBody>
      </p:sp>
      <p:sp>
        <p:nvSpPr>
          <p:cNvPr id="23" name="ZoneTexte 22">
            <a:extLst>
              <a:ext uri="{FF2B5EF4-FFF2-40B4-BE49-F238E27FC236}">
                <a16:creationId xmlns:a16="http://schemas.microsoft.com/office/drawing/2014/main" id="{9FAF4D92-9E46-563E-A007-242670609E6B}"/>
              </a:ext>
            </a:extLst>
          </p:cNvPr>
          <p:cNvSpPr txBox="1"/>
          <p:nvPr/>
        </p:nvSpPr>
        <p:spPr>
          <a:xfrm>
            <a:off x="8111613" y="3246779"/>
            <a:ext cx="3430813" cy="476071"/>
          </a:xfrm>
          <a:prstGeom prst="roundRect">
            <a:avLst>
              <a:gd name="adj" fmla="val 50000"/>
            </a:avLst>
          </a:prstGeom>
          <a:solidFill>
            <a:srgbClr val="F5F0E0"/>
          </a:solidFill>
          <a:ln w="19050">
            <a:solidFill>
              <a:schemeClr val="tx1"/>
            </a:solidFill>
          </a:ln>
        </p:spPr>
        <p:txBody>
          <a:bodyPr wrap="square" lIns="0" tIns="46800" rIns="0" anchor="ctr">
            <a:noAutofit/>
          </a:bodyPr>
          <a:lstStyle/>
          <a:p>
            <a:pPr marR="0" lvl="0" algn="ctr" defTabSz="914400" rtl="0" eaLnBrk="1" fontAlgn="auto" latinLnBrk="0" hangingPunct="1">
              <a:spcBef>
                <a:spcPts val="1000"/>
              </a:spcBef>
              <a:spcAft>
                <a:spcPts val="0"/>
              </a:spcAft>
              <a:buClr>
                <a:srgbClr val="4DC0DF">
                  <a:lumMod val="40000"/>
                  <a:lumOff val="60000"/>
                </a:srgbClr>
              </a:buClr>
              <a:buSzTx/>
              <a:tabLst/>
              <a:defRPr/>
            </a:pPr>
            <a:r>
              <a:rPr kumimoji="0" lang="en-ca" sz="1500" b="1" i="0" u="none" strike="noStrike" kern="1200" cap="none" spc="0" normalizeH="0" baseline="0">
                <a:ln>
                  <a:noFill/>
                </a:ln>
                <a:effectLst/>
                <a:uLnTx/>
                <a:uFillTx/>
                <a:latin typeface="Arial"/>
                <a:ea typeface="+mn-ea"/>
                <a:cs typeface="Arial"/>
              </a:rPr>
              <a:t>Pregnancy complication</a:t>
            </a:r>
            <a:endParaRPr kumimoji="0" lang="en-ca" sz="1500" b="1" i="0" u="none" strike="noStrike" kern="1200" cap="none" spc="0" normalizeH="0" baseline="0" noProof="0">
              <a:ln>
                <a:noFill/>
              </a:ln>
              <a:effectLst/>
              <a:uLnTx/>
              <a:uFillTx/>
              <a:latin typeface="Calibri" panose="020F0502020204030204"/>
              <a:ea typeface="Calibri"/>
              <a:cs typeface="Calibri"/>
            </a:endParaRPr>
          </a:p>
        </p:txBody>
      </p:sp>
      <p:sp>
        <p:nvSpPr>
          <p:cNvPr id="24" name="ZoneTexte 23">
            <a:extLst>
              <a:ext uri="{FF2B5EF4-FFF2-40B4-BE49-F238E27FC236}">
                <a16:creationId xmlns:a16="http://schemas.microsoft.com/office/drawing/2014/main" id="{27F0C6E4-46CF-5708-007E-B8E2A0A18C70}"/>
              </a:ext>
            </a:extLst>
          </p:cNvPr>
          <p:cNvSpPr txBox="1"/>
          <p:nvPr/>
        </p:nvSpPr>
        <p:spPr>
          <a:xfrm>
            <a:off x="441866" y="3967433"/>
            <a:ext cx="3430813" cy="476071"/>
          </a:xfrm>
          <a:prstGeom prst="roundRect">
            <a:avLst>
              <a:gd name="adj" fmla="val 50000"/>
            </a:avLst>
          </a:prstGeom>
          <a:solidFill>
            <a:srgbClr val="F5F0E0"/>
          </a:solidFill>
          <a:ln w="19050">
            <a:solidFill>
              <a:schemeClr val="tx1"/>
            </a:solidFill>
          </a:ln>
        </p:spPr>
        <p:txBody>
          <a:bodyPr wrap="square" lIns="0" tIns="46800" rIns="0" anchor="ctr">
            <a:noAutofit/>
          </a:bodyPr>
          <a:lstStyle/>
          <a:p>
            <a:pPr marR="0" lvl="0" algn="ctr" defTabSz="914400" rtl="0" eaLnBrk="1" fontAlgn="auto" latinLnBrk="0" hangingPunct="1">
              <a:spcBef>
                <a:spcPts val="1000"/>
              </a:spcBef>
              <a:spcAft>
                <a:spcPts val="0"/>
              </a:spcAft>
              <a:buClr>
                <a:srgbClr val="4DC0DF">
                  <a:lumMod val="40000"/>
                  <a:lumOff val="60000"/>
                </a:srgbClr>
              </a:buClr>
              <a:buSzTx/>
              <a:tabLst/>
              <a:defRPr/>
            </a:pPr>
            <a:r>
              <a:rPr kumimoji="0" lang="en-ca" sz="1500" b="1" i="0" u="none" strike="noStrike" kern="1200" cap="none" spc="0" normalizeH="0" baseline="0">
                <a:ln>
                  <a:noFill/>
                </a:ln>
                <a:effectLst/>
                <a:uLnTx/>
                <a:uFillTx/>
                <a:latin typeface="Arial"/>
                <a:ea typeface="+mn-ea"/>
                <a:cs typeface="Arial"/>
              </a:rPr>
              <a:t>Physical changes</a:t>
            </a:r>
            <a:endParaRPr kumimoji="0" lang="en-ca" sz="1500" b="1" i="0" u="none" strike="noStrike" kern="1200" cap="none" spc="0" normalizeH="0" baseline="0" noProof="0">
              <a:ln>
                <a:noFill/>
              </a:ln>
              <a:effectLst/>
              <a:uLnTx/>
              <a:uFillTx/>
              <a:latin typeface="Calibri" panose="020F0502020204030204"/>
              <a:ea typeface="Calibri"/>
              <a:cs typeface="Calibri"/>
            </a:endParaRPr>
          </a:p>
        </p:txBody>
      </p:sp>
      <p:sp>
        <p:nvSpPr>
          <p:cNvPr id="25" name="ZoneTexte 24">
            <a:extLst>
              <a:ext uri="{FF2B5EF4-FFF2-40B4-BE49-F238E27FC236}">
                <a16:creationId xmlns:a16="http://schemas.microsoft.com/office/drawing/2014/main" id="{1A3F4C55-14DC-F643-7022-8FB852BD73F6}"/>
              </a:ext>
            </a:extLst>
          </p:cNvPr>
          <p:cNvSpPr txBox="1"/>
          <p:nvPr/>
        </p:nvSpPr>
        <p:spPr>
          <a:xfrm>
            <a:off x="4276739" y="3967433"/>
            <a:ext cx="3430813" cy="476071"/>
          </a:xfrm>
          <a:prstGeom prst="roundRect">
            <a:avLst>
              <a:gd name="adj" fmla="val 50000"/>
            </a:avLst>
          </a:prstGeom>
          <a:solidFill>
            <a:srgbClr val="F5F0E0"/>
          </a:solidFill>
          <a:ln w="19050">
            <a:solidFill>
              <a:schemeClr val="tx1"/>
            </a:solidFill>
          </a:ln>
        </p:spPr>
        <p:txBody>
          <a:bodyPr wrap="square" lIns="0" tIns="46800" rIns="0" anchor="ctr">
            <a:noAutofit/>
          </a:bodyPr>
          <a:lstStyle/>
          <a:p>
            <a:pPr marR="0" lvl="0" algn="ctr" defTabSz="914400" rtl="0" eaLnBrk="1" fontAlgn="auto" latinLnBrk="0" hangingPunct="1">
              <a:spcBef>
                <a:spcPts val="1000"/>
              </a:spcBef>
              <a:spcAft>
                <a:spcPts val="0"/>
              </a:spcAft>
              <a:buClr>
                <a:srgbClr val="4DC0DF">
                  <a:lumMod val="40000"/>
                  <a:lumOff val="60000"/>
                </a:srgbClr>
              </a:buClr>
              <a:buSzTx/>
              <a:tabLst/>
              <a:defRPr/>
            </a:pPr>
            <a:r>
              <a:rPr kumimoji="0" lang="en-ca" sz="1500" b="1" i="0" u="none" strike="noStrike" kern="1200" cap="none" spc="0" normalizeH="0" baseline="0">
                <a:ln>
                  <a:noFill/>
                </a:ln>
                <a:effectLst/>
                <a:uLnTx/>
                <a:uFillTx/>
                <a:latin typeface="Arial"/>
                <a:ea typeface="+mn-ea"/>
                <a:cs typeface="Arial"/>
              </a:rPr>
              <a:t>Financial pressure</a:t>
            </a:r>
            <a:endParaRPr kumimoji="0" lang="en-ca" sz="1500" b="1" i="0" u="none" strike="noStrike" kern="1200" cap="none" spc="0" normalizeH="0" baseline="0" noProof="0">
              <a:ln>
                <a:noFill/>
              </a:ln>
              <a:effectLst/>
              <a:uLnTx/>
              <a:uFillTx/>
              <a:latin typeface="Calibri" panose="020F0502020204030204"/>
              <a:ea typeface="Calibri"/>
              <a:cs typeface="Calibri"/>
            </a:endParaRPr>
          </a:p>
        </p:txBody>
      </p:sp>
      <p:sp>
        <p:nvSpPr>
          <p:cNvPr id="26" name="ZoneTexte 25">
            <a:extLst>
              <a:ext uri="{FF2B5EF4-FFF2-40B4-BE49-F238E27FC236}">
                <a16:creationId xmlns:a16="http://schemas.microsoft.com/office/drawing/2014/main" id="{9BFF0AE8-EC03-4F37-4088-E7FD5A825277}"/>
              </a:ext>
            </a:extLst>
          </p:cNvPr>
          <p:cNvSpPr txBox="1"/>
          <p:nvPr/>
        </p:nvSpPr>
        <p:spPr>
          <a:xfrm>
            <a:off x="8111613" y="3967433"/>
            <a:ext cx="3430813" cy="476071"/>
          </a:xfrm>
          <a:prstGeom prst="roundRect">
            <a:avLst>
              <a:gd name="adj" fmla="val 50000"/>
            </a:avLst>
          </a:prstGeom>
          <a:solidFill>
            <a:srgbClr val="F5F0E0"/>
          </a:solidFill>
          <a:ln w="19050">
            <a:solidFill>
              <a:schemeClr val="tx1"/>
            </a:solidFill>
          </a:ln>
        </p:spPr>
        <p:txBody>
          <a:bodyPr wrap="square" lIns="0" tIns="46800" rIns="0" anchor="ctr">
            <a:noAutofit/>
          </a:bodyPr>
          <a:lstStyle/>
          <a:p>
            <a:pPr marR="0" lvl="0" algn="ctr" defTabSz="914400" rtl="0" eaLnBrk="1" fontAlgn="auto" latinLnBrk="0" hangingPunct="1">
              <a:spcBef>
                <a:spcPts val="1000"/>
              </a:spcBef>
              <a:spcAft>
                <a:spcPts val="0"/>
              </a:spcAft>
              <a:buClr>
                <a:srgbClr val="4DC0DF">
                  <a:lumMod val="40000"/>
                  <a:lumOff val="60000"/>
                </a:srgbClr>
              </a:buClr>
              <a:buSzTx/>
              <a:tabLst/>
              <a:defRPr/>
            </a:pPr>
            <a:r>
              <a:rPr kumimoji="0" lang="en-ca" sz="1500" b="1" i="0" u="none" strike="noStrike" kern="1200" cap="none" spc="0" normalizeH="0" baseline="0">
                <a:ln>
                  <a:noFill/>
                </a:ln>
                <a:effectLst/>
                <a:uLnTx/>
                <a:uFillTx/>
                <a:latin typeface="Arial"/>
                <a:ea typeface="+mn-ea"/>
                <a:cs typeface="Arial"/>
              </a:rPr>
              <a:t>Pressure to be happy</a:t>
            </a:r>
            <a:endParaRPr kumimoji="0" lang="en-ca" sz="1500" b="1" i="0" u="none" strike="noStrike" kern="1200" cap="none" spc="0" normalizeH="0" baseline="0" noProof="0">
              <a:ln>
                <a:noFill/>
              </a:ln>
              <a:effectLst/>
              <a:uLnTx/>
              <a:uFillTx/>
              <a:latin typeface="Calibri" panose="020F0502020204030204"/>
              <a:ea typeface="Calibri"/>
              <a:cs typeface="Calibri"/>
            </a:endParaRPr>
          </a:p>
        </p:txBody>
      </p:sp>
      <p:sp>
        <p:nvSpPr>
          <p:cNvPr id="27" name="ZoneTexte 26">
            <a:extLst>
              <a:ext uri="{FF2B5EF4-FFF2-40B4-BE49-F238E27FC236}">
                <a16:creationId xmlns:a16="http://schemas.microsoft.com/office/drawing/2014/main" id="{55E372B2-41AB-D6C3-FB9E-CC11A10F03F1}"/>
              </a:ext>
            </a:extLst>
          </p:cNvPr>
          <p:cNvSpPr txBox="1"/>
          <p:nvPr/>
        </p:nvSpPr>
        <p:spPr>
          <a:xfrm>
            <a:off x="441866" y="4688087"/>
            <a:ext cx="3430813" cy="476071"/>
          </a:xfrm>
          <a:prstGeom prst="roundRect">
            <a:avLst>
              <a:gd name="adj" fmla="val 50000"/>
            </a:avLst>
          </a:prstGeom>
          <a:solidFill>
            <a:srgbClr val="F5F0E0"/>
          </a:solidFill>
          <a:ln w="19050">
            <a:solidFill>
              <a:schemeClr val="tx1"/>
            </a:solidFill>
          </a:ln>
        </p:spPr>
        <p:txBody>
          <a:bodyPr wrap="square" lIns="0" tIns="46800" rIns="0" anchor="ctr">
            <a:noAutofit/>
          </a:bodyPr>
          <a:lstStyle/>
          <a:p>
            <a:pPr marR="0" lvl="0" algn="ctr" defTabSz="914400" rtl="0" eaLnBrk="1" fontAlgn="auto" latinLnBrk="0" hangingPunct="1">
              <a:spcBef>
                <a:spcPts val="1000"/>
              </a:spcBef>
              <a:spcAft>
                <a:spcPts val="0"/>
              </a:spcAft>
              <a:buClr>
                <a:srgbClr val="4DC0DF">
                  <a:lumMod val="40000"/>
                  <a:lumOff val="60000"/>
                </a:srgbClr>
              </a:buClr>
              <a:buSzTx/>
              <a:tabLst/>
              <a:defRPr/>
            </a:pPr>
            <a:r>
              <a:rPr kumimoji="0" lang="en-ca" sz="1500" b="1" i="0" u="none" strike="noStrike" kern="1200" cap="none" spc="0" normalizeH="0" baseline="0">
                <a:ln>
                  <a:noFill/>
                </a:ln>
                <a:effectLst/>
                <a:uLnTx/>
                <a:uFillTx/>
                <a:latin typeface="Arial"/>
                <a:ea typeface="+mn-ea"/>
                <a:cs typeface="Arial"/>
              </a:rPr>
              <a:t>New identity</a:t>
            </a:r>
            <a:endParaRPr kumimoji="0" lang="en-ca" sz="1500" b="1" i="0" u="none" strike="noStrike" kern="1200" cap="none" spc="0" normalizeH="0" baseline="0" noProof="0">
              <a:ln>
                <a:noFill/>
              </a:ln>
              <a:effectLst/>
              <a:uLnTx/>
              <a:uFillTx/>
              <a:latin typeface="Calibri" panose="020F0502020204030204"/>
              <a:ea typeface="Calibri"/>
              <a:cs typeface="Calibri"/>
            </a:endParaRPr>
          </a:p>
        </p:txBody>
      </p:sp>
      <p:sp>
        <p:nvSpPr>
          <p:cNvPr id="28" name="ZoneTexte 27">
            <a:extLst>
              <a:ext uri="{FF2B5EF4-FFF2-40B4-BE49-F238E27FC236}">
                <a16:creationId xmlns:a16="http://schemas.microsoft.com/office/drawing/2014/main" id="{F1B5FD67-8FCC-7344-3BEC-B9FD2E14E81F}"/>
              </a:ext>
            </a:extLst>
          </p:cNvPr>
          <p:cNvSpPr txBox="1"/>
          <p:nvPr/>
        </p:nvSpPr>
        <p:spPr>
          <a:xfrm>
            <a:off x="4276739" y="4688087"/>
            <a:ext cx="3430813" cy="476071"/>
          </a:xfrm>
          <a:prstGeom prst="roundRect">
            <a:avLst>
              <a:gd name="adj" fmla="val 50000"/>
            </a:avLst>
          </a:prstGeom>
          <a:solidFill>
            <a:srgbClr val="F5F0E0"/>
          </a:solidFill>
          <a:ln w="19050">
            <a:solidFill>
              <a:schemeClr val="tx1"/>
            </a:solidFill>
          </a:ln>
        </p:spPr>
        <p:txBody>
          <a:bodyPr wrap="square" lIns="0" tIns="46800" rIns="0" anchor="ctr">
            <a:noAutofit/>
          </a:bodyPr>
          <a:lstStyle/>
          <a:p>
            <a:pPr marR="0" lvl="0" algn="ctr" defTabSz="914400" rtl="0" eaLnBrk="1" fontAlgn="auto" latinLnBrk="0" hangingPunct="1">
              <a:spcBef>
                <a:spcPts val="1000"/>
              </a:spcBef>
              <a:spcAft>
                <a:spcPts val="0"/>
              </a:spcAft>
              <a:buClr>
                <a:srgbClr val="4DC0DF">
                  <a:lumMod val="40000"/>
                  <a:lumOff val="60000"/>
                </a:srgbClr>
              </a:buClr>
              <a:buSzTx/>
              <a:tabLst/>
              <a:defRPr/>
            </a:pPr>
            <a:r>
              <a:rPr kumimoji="0" lang="en-ca" sz="1500" b="1" i="0" u="none" strike="noStrike" kern="1200" cap="none" spc="0" normalizeH="0" baseline="0">
                <a:ln>
                  <a:noFill/>
                </a:ln>
                <a:effectLst/>
                <a:uLnTx/>
                <a:uFillTx/>
                <a:latin typeface="Arial"/>
                <a:ea typeface="+mn-ea"/>
                <a:cs typeface="Arial"/>
              </a:rPr>
              <a:t>Not enough time for yourself</a:t>
            </a:r>
            <a:endParaRPr kumimoji="0" lang="en-ca" sz="1500" b="1" i="0" u="none" strike="noStrike" kern="1200" cap="none" spc="0" normalizeH="0" baseline="0" noProof="0">
              <a:ln>
                <a:noFill/>
              </a:ln>
              <a:effectLst/>
              <a:uLnTx/>
              <a:uFillTx/>
              <a:latin typeface="Calibri" panose="020F0502020204030204"/>
              <a:ea typeface="Calibri"/>
              <a:cs typeface="Calibri"/>
            </a:endParaRPr>
          </a:p>
        </p:txBody>
      </p:sp>
      <p:sp>
        <p:nvSpPr>
          <p:cNvPr id="29" name="ZoneTexte 28">
            <a:extLst>
              <a:ext uri="{FF2B5EF4-FFF2-40B4-BE49-F238E27FC236}">
                <a16:creationId xmlns:a16="http://schemas.microsoft.com/office/drawing/2014/main" id="{40DFD882-253D-051F-800A-0D39649D964C}"/>
              </a:ext>
            </a:extLst>
          </p:cNvPr>
          <p:cNvSpPr txBox="1"/>
          <p:nvPr/>
        </p:nvSpPr>
        <p:spPr>
          <a:xfrm>
            <a:off x="8111613" y="4688087"/>
            <a:ext cx="3430813" cy="476071"/>
          </a:xfrm>
          <a:prstGeom prst="roundRect">
            <a:avLst>
              <a:gd name="adj" fmla="val 50000"/>
            </a:avLst>
          </a:prstGeom>
          <a:solidFill>
            <a:srgbClr val="F5F0E0"/>
          </a:solidFill>
          <a:ln w="19050">
            <a:solidFill>
              <a:schemeClr val="tx1"/>
            </a:solidFill>
          </a:ln>
        </p:spPr>
        <p:txBody>
          <a:bodyPr wrap="square" lIns="0" tIns="46800" rIns="0" anchor="ctr">
            <a:noAutofit/>
          </a:bodyPr>
          <a:lstStyle/>
          <a:p>
            <a:pPr marR="0" lvl="0" algn="ctr" defTabSz="914400" rtl="0" eaLnBrk="1" fontAlgn="auto" latinLnBrk="0" hangingPunct="1">
              <a:spcBef>
                <a:spcPts val="1000"/>
              </a:spcBef>
              <a:spcAft>
                <a:spcPts val="0"/>
              </a:spcAft>
              <a:buClr>
                <a:srgbClr val="4DC0DF">
                  <a:lumMod val="40000"/>
                  <a:lumOff val="60000"/>
                </a:srgbClr>
              </a:buClr>
              <a:buSzTx/>
              <a:tabLst/>
              <a:defRPr/>
            </a:pPr>
            <a:r>
              <a:rPr kumimoji="0" lang="en-ca" sz="1500" b="1" i="0" u="none" strike="noStrike" kern="1200" cap="none" spc="0" normalizeH="0" baseline="0">
                <a:ln>
                  <a:noFill/>
                </a:ln>
                <a:effectLst/>
                <a:uLnTx/>
                <a:uFillTx/>
                <a:latin typeface="Arial"/>
                <a:ea typeface="+mn-ea"/>
                <a:cs typeface="Arial"/>
              </a:rPr>
              <a:t>Not enough sleep</a:t>
            </a:r>
            <a:endParaRPr kumimoji="0" lang="en-ca" sz="1500" b="1" i="0" u="none" strike="noStrike" kern="1200" cap="none" spc="0" normalizeH="0" baseline="0" noProof="0">
              <a:ln>
                <a:noFill/>
              </a:ln>
              <a:effectLst/>
              <a:uLnTx/>
              <a:uFillTx/>
              <a:latin typeface="Calibri" panose="020F0502020204030204"/>
              <a:ea typeface="Calibri"/>
              <a:cs typeface="Calibri"/>
            </a:endParaRPr>
          </a:p>
        </p:txBody>
      </p:sp>
    </p:spTree>
    <p:extLst>
      <p:ext uri="{BB962C8B-B14F-4D97-AF65-F5344CB8AC3E}">
        <p14:creationId xmlns:p14="http://schemas.microsoft.com/office/powerpoint/2010/main" val="32769717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68000">
              <a:srgbClr val="F5F0E0"/>
            </a:gs>
            <a:gs pos="0">
              <a:srgbClr val="F5F0E0"/>
            </a:gs>
            <a:gs pos="100000">
              <a:schemeClr val="bg2"/>
            </a:gs>
          </a:gsLst>
          <a:lin ang="5400000" scaled="0"/>
        </a:gradFill>
        <a:effectLst/>
      </p:bgPr>
    </p:bg>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F22005B2-A3C3-C6D8-79B2-3A33EA217CC2}"/>
              </a:ext>
            </a:extLst>
          </p:cNvPr>
          <p:cNvSpPr txBox="1">
            <a:spLocks/>
          </p:cNvSpPr>
          <p:nvPr/>
        </p:nvSpPr>
        <p:spPr>
          <a:xfrm>
            <a:off x="388211" y="516684"/>
            <a:ext cx="10401934" cy="13844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a:spcAft>
                <a:spcPts val="600"/>
              </a:spcAft>
              <a:defRPr/>
            </a:pPr>
            <a:r>
              <a:rPr lang="en-ca" sz="4000" b="1" i="0" u="none" baseline="0"/>
              <a:t>Symptoms of anxiety</a:t>
            </a:r>
            <a:endParaRPr lang="en-ca" sz="4000" b="1" i="0" u="none" strike="noStrike" kern="1200" cap="none" spc="0" normalizeH="0" baseline="0" noProof="0">
              <a:ln>
                <a:noFill/>
              </a:ln>
              <a:solidFill>
                <a:srgbClr val="2D2E83"/>
              </a:solidFill>
              <a:effectLst/>
              <a:uLnTx/>
              <a:uFillTx/>
              <a:latin typeface="Arial" panose="020B0604020202020204" pitchFamily="34" charset="0"/>
              <a:cs typeface="Arial" panose="020B0604020202020204" pitchFamily="34" charset="0"/>
            </a:endParaRPr>
          </a:p>
        </p:txBody>
      </p:sp>
      <p:sp>
        <p:nvSpPr>
          <p:cNvPr id="3" name="ZoneTexte 2">
            <a:extLst>
              <a:ext uri="{FF2B5EF4-FFF2-40B4-BE49-F238E27FC236}">
                <a16:creationId xmlns:a16="http://schemas.microsoft.com/office/drawing/2014/main" id="{0D302232-4AF8-2133-66C9-380A8E9C89A2}"/>
              </a:ext>
            </a:extLst>
          </p:cNvPr>
          <p:cNvSpPr txBox="1"/>
          <p:nvPr/>
        </p:nvSpPr>
        <p:spPr>
          <a:xfrm>
            <a:off x="385539" y="5554192"/>
            <a:ext cx="1882239"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n-ca" sz="800" b="0" i="0" u="none" baseline="0">
                <a:latin typeface="Century Gothic Paneuropean"/>
                <a:ea typeface="Century Gothic Paneuropean"/>
                <a:cs typeface="Century Gothic Paneuropean"/>
              </a:rPr>
              <a:t>Based on CHU Sainte-Justine</a:t>
            </a:r>
          </a:p>
        </p:txBody>
      </p:sp>
      <p:sp>
        <p:nvSpPr>
          <p:cNvPr id="29" name="ZoneTexte 28">
            <a:extLst>
              <a:ext uri="{FF2B5EF4-FFF2-40B4-BE49-F238E27FC236}">
                <a16:creationId xmlns:a16="http://schemas.microsoft.com/office/drawing/2014/main" id="{40DFD882-253D-051F-800A-0D39649D964C}"/>
              </a:ext>
            </a:extLst>
          </p:cNvPr>
          <p:cNvSpPr txBox="1"/>
          <p:nvPr/>
        </p:nvSpPr>
        <p:spPr>
          <a:xfrm>
            <a:off x="515883" y="2641406"/>
            <a:ext cx="1969560" cy="476071"/>
          </a:xfrm>
          <a:prstGeom prst="rect">
            <a:avLst/>
          </a:prstGeom>
          <a:noFill/>
          <a:ln w="19050">
            <a:noFill/>
          </a:ln>
        </p:spPr>
        <p:txBody>
          <a:bodyPr wrap="square" lIns="0" tIns="46800" rIns="0" anchor="ctr">
            <a:noAutofit/>
          </a:bodyPr>
          <a:lstStyle/>
          <a:p>
            <a:pPr marR="0" lvl="0" algn="l" defTabSz="914400" rtl="0" eaLnBrk="1" fontAlgn="auto" latinLnBrk="0" hangingPunct="1">
              <a:spcBef>
                <a:spcPts val="1000"/>
              </a:spcBef>
              <a:spcAft>
                <a:spcPts val="0"/>
              </a:spcAft>
              <a:buClr>
                <a:schemeClr val="accent4"/>
              </a:buClr>
              <a:buSzPct val="80000"/>
              <a:tabLst/>
              <a:defRPr/>
            </a:pPr>
            <a:r>
              <a:rPr kumimoji="0" lang="en-ca" sz="1500" b="1" i="0" u="none" strike="noStrike" kern="1200" cap="none" spc="0" normalizeH="0" baseline="0">
                <a:ln>
                  <a:noFill/>
                </a:ln>
                <a:effectLst/>
                <a:uLnTx/>
                <a:uFillTx/>
                <a:latin typeface="Arial"/>
                <a:ea typeface="+mn-ea"/>
                <a:cs typeface="Arial"/>
              </a:rPr>
              <a:t>Constant worry</a:t>
            </a:r>
            <a:endParaRPr kumimoji="0" lang="en-ca" sz="1500" b="1" i="0" u="none" strike="noStrike" kern="1200" cap="none" spc="0" normalizeH="0" baseline="0" noProof="0">
              <a:ln>
                <a:noFill/>
              </a:ln>
              <a:effectLst/>
              <a:uLnTx/>
              <a:uFillTx/>
              <a:latin typeface="Calibri" panose="020F0502020204030204"/>
              <a:ea typeface="Calibri"/>
              <a:cs typeface="Calibri"/>
            </a:endParaRPr>
          </a:p>
        </p:txBody>
      </p:sp>
      <p:sp>
        <p:nvSpPr>
          <p:cNvPr id="10" name="ZoneTexte 9">
            <a:extLst>
              <a:ext uri="{FF2B5EF4-FFF2-40B4-BE49-F238E27FC236}">
                <a16:creationId xmlns:a16="http://schemas.microsoft.com/office/drawing/2014/main" id="{E9C7BB27-F87F-9674-84BB-71CCB3E374B9}"/>
              </a:ext>
            </a:extLst>
          </p:cNvPr>
          <p:cNvSpPr txBox="1"/>
          <p:nvPr/>
        </p:nvSpPr>
        <p:spPr>
          <a:xfrm>
            <a:off x="7271307" y="2594963"/>
            <a:ext cx="2765876" cy="476071"/>
          </a:xfrm>
          <a:prstGeom prst="rect">
            <a:avLst/>
          </a:prstGeom>
          <a:noFill/>
          <a:ln w="19050">
            <a:noFill/>
          </a:ln>
        </p:spPr>
        <p:txBody>
          <a:bodyPr wrap="square" lIns="0" tIns="46800" rIns="0" anchor="ctr">
            <a:noAutofit/>
          </a:bodyPr>
          <a:lstStyle/>
          <a:p>
            <a:pPr marR="0" lvl="0" algn="l" defTabSz="914400" rtl="0" eaLnBrk="1" fontAlgn="auto" latinLnBrk="0" hangingPunct="1">
              <a:spcBef>
                <a:spcPts val="1000"/>
              </a:spcBef>
              <a:spcAft>
                <a:spcPts val="0"/>
              </a:spcAft>
              <a:buClr>
                <a:schemeClr val="accent4"/>
              </a:buClr>
              <a:buSzPct val="80000"/>
              <a:tabLst/>
              <a:defRPr/>
            </a:pPr>
            <a:r>
              <a:rPr lang="en-ca" sz="1500" b="1" i="0" u="none" baseline="0">
                <a:latin typeface="Arial"/>
                <a:ea typeface="Arial"/>
                <a:cs typeface="Arial"/>
              </a:rPr>
              <a:t>Racing or recurring</a:t>
            </a:r>
            <a:r>
              <a:rPr lang="en-ca" sz="1500" b="0" i="0" u="none" baseline="0">
                <a:latin typeface="Arial"/>
                <a:ea typeface="Arial"/>
                <a:cs typeface="Arial"/>
              </a:rPr>
              <a:t> </a:t>
            </a:r>
            <a:r>
              <a:rPr kumimoji="0" lang="en-ca" sz="1500" b="1" i="0" u="none" strike="noStrike" kern="1200" cap="none" spc="0" normalizeH="0" baseline="0">
                <a:ln>
                  <a:noFill/>
                </a:ln>
                <a:effectLst/>
                <a:uLnTx/>
                <a:uFillTx/>
                <a:latin typeface="Arial"/>
                <a:ea typeface="+mn-ea"/>
                <a:cs typeface="Arial"/>
              </a:rPr>
              <a:t>intrusive thoughts</a:t>
            </a:r>
            <a:endParaRPr kumimoji="0" lang="en-ca" sz="1500" b="1" i="0" u="none" strike="noStrike" kern="1200" cap="none" spc="0" normalizeH="0" baseline="0" noProof="0">
              <a:ln>
                <a:noFill/>
              </a:ln>
              <a:effectLst/>
              <a:uLnTx/>
              <a:uFillTx/>
              <a:latin typeface="Calibri" panose="020F0502020204030204"/>
              <a:ea typeface="Calibri"/>
              <a:cs typeface="Calibri"/>
            </a:endParaRPr>
          </a:p>
        </p:txBody>
      </p:sp>
      <p:sp>
        <p:nvSpPr>
          <p:cNvPr id="15" name="ZoneTexte 14">
            <a:extLst>
              <a:ext uri="{FF2B5EF4-FFF2-40B4-BE49-F238E27FC236}">
                <a16:creationId xmlns:a16="http://schemas.microsoft.com/office/drawing/2014/main" id="{92B75906-2B27-D82E-F0D1-65B66B2B2FF5}"/>
              </a:ext>
            </a:extLst>
          </p:cNvPr>
          <p:cNvSpPr txBox="1"/>
          <p:nvPr/>
        </p:nvSpPr>
        <p:spPr>
          <a:xfrm>
            <a:off x="3563506" y="2641406"/>
            <a:ext cx="1336229" cy="476071"/>
          </a:xfrm>
          <a:prstGeom prst="rect">
            <a:avLst/>
          </a:prstGeom>
          <a:noFill/>
          <a:ln w="19050">
            <a:noFill/>
          </a:ln>
        </p:spPr>
        <p:txBody>
          <a:bodyPr wrap="square" lIns="0" tIns="46800" rIns="0" bIns="45720" anchor="ctr">
            <a:noAutofit/>
          </a:bodyPr>
          <a:lstStyle/>
          <a:p>
            <a:pPr algn="l" defTabSz="914400" rtl="0">
              <a:spcBef>
                <a:spcPts val="1000"/>
              </a:spcBef>
              <a:buClr>
                <a:schemeClr val="accent4"/>
              </a:buClr>
              <a:buSzPct val="80000"/>
              <a:defRPr/>
            </a:pPr>
            <a:r>
              <a:rPr kumimoji="0" lang="en-ca" sz="1500" b="1" i="0" u="none" strike="noStrike" kern="1200" cap="none" spc="0" normalizeH="0" baseline="0" dirty="0">
                <a:ln>
                  <a:noFill/>
                </a:ln>
                <a:effectLst/>
                <a:uLnTx/>
                <a:uFillTx/>
                <a:latin typeface="Arial"/>
                <a:ea typeface="+mn-ea"/>
                <a:cs typeface="Arial"/>
              </a:rPr>
              <a:t> Change </a:t>
            </a:r>
            <a:r>
              <a:rPr lang="en-ca" sz="1500" b="1" i="0" u="none" baseline="0" dirty="0">
                <a:latin typeface="Arial"/>
                <a:ea typeface="Arial"/>
                <a:cs typeface="Arial"/>
              </a:rPr>
              <a:t> in sleep</a:t>
            </a:r>
            <a:endParaRPr kumimoji="0" lang="en-ca" sz="1500" b="1" i="0" u="none" strike="noStrike" kern="1200" cap="none" spc="0" normalizeH="0" baseline="0" noProof="0" dirty="0">
              <a:ln>
                <a:noFill/>
              </a:ln>
              <a:effectLst/>
              <a:uLnTx/>
              <a:uFillTx/>
              <a:latin typeface="Calibri" panose="020F0502020204030204"/>
              <a:ea typeface="Calibri"/>
              <a:cs typeface="Calibri"/>
            </a:endParaRPr>
          </a:p>
        </p:txBody>
      </p:sp>
      <p:sp>
        <p:nvSpPr>
          <p:cNvPr id="17" name="ZoneTexte 16">
            <a:extLst>
              <a:ext uri="{FF2B5EF4-FFF2-40B4-BE49-F238E27FC236}">
                <a16:creationId xmlns:a16="http://schemas.microsoft.com/office/drawing/2014/main" id="{DD97C369-1E2A-9711-2686-68C68F752017}"/>
              </a:ext>
            </a:extLst>
          </p:cNvPr>
          <p:cNvSpPr txBox="1"/>
          <p:nvPr/>
        </p:nvSpPr>
        <p:spPr>
          <a:xfrm>
            <a:off x="3563506" y="4337800"/>
            <a:ext cx="2716891" cy="619116"/>
          </a:xfrm>
          <a:prstGeom prst="rect">
            <a:avLst/>
          </a:prstGeom>
          <a:noFill/>
          <a:ln w="19050">
            <a:noFill/>
          </a:ln>
        </p:spPr>
        <p:txBody>
          <a:bodyPr wrap="square" lIns="0" tIns="46800" rIns="0" anchor="ctr">
            <a:noAutofit/>
          </a:bodyPr>
          <a:lstStyle/>
          <a:p>
            <a:pPr marR="0" lvl="0" algn="l" defTabSz="914400" rtl="0" eaLnBrk="1" fontAlgn="auto" latinLnBrk="0" hangingPunct="1">
              <a:spcBef>
                <a:spcPts val="1000"/>
              </a:spcBef>
              <a:spcAft>
                <a:spcPts val="0"/>
              </a:spcAft>
              <a:buClr>
                <a:schemeClr val="accent4"/>
              </a:buClr>
              <a:buSzPct val="80000"/>
              <a:tabLst/>
              <a:defRPr/>
            </a:pPr>
            <a:r>
              <a:rPr kumimoji="0" lang="en-ca" sz="1500" b="1" i="0" u="none" strike="noStrike" kern="1200" cap="none" spc="0" normalizeH="0" baseline="0">
                <a:ln>
                  <a:noFill/>
                </a:ln>
                <a:effectLst/>
                <a:uLnTx/>
                <a:uFillTx/>
                <a:latin typeface="Arial"/>
                <a:ea typeface="+mn-ea"/>
                <a:cs typeface="Arial"/>
              </a:rPr>
              <a:t>Physical symptoms: </a:t>
            </a:r>
            <a:r>
              <a:rPr lang="en-ca" sz="1500" b="1" i="0" u="none" baseline="0">
                <a:latin typeface="Arial"/>
                <a:ea typeface="Arial"/>
                <a:cs typeface="Arial"/>
              </a:rPr>
              <a:t>dizziness, hot flashes or nausea</a:t>
            </a:r>
          </a:p>
        </p:txBody>
      </p:sp>
      <p:sp>
        <p:nvSpPr>
          <p:cNvPr id="20" name="ZoneTexte 19">
            <a:extLst>
              <a:ext uri="{FF2B5EF4-FFF2-40B4-BE49-F238E27FC236}">
                <a16:creationId xmlns:a16="http://schemas.microsoft.com/office/drawing/2014/main" id="{03D5C027-6904-99CA-E264-AB8B5E75409E}"/>
              </a:ext>
            </a:extLst>
          </p:cNvPr>
          <p:cNvSpPr txBox="1"/>
          <p:nvPr/>
        </p:nvSpPr>
        <p:spPr>
          <a:xfrm>
            <a:off x="515883" y="4337800"/>
            <a:ext cx="1771944" cy="476071"/>
          </a:xfrm>
          <a:prstGeom prst="rect">
            <a:avLst/>
          </a:prstGeom>
          <a:noFill/>
          <a:ln w="19050">
            <a:noFill/>
          </a:ln>
        </p:spPr>
        <p:txBody>
          <a:bodyPr wrap="square" lIns="0" tIns="46800" rIns="0" anchor="ctr">
            <a:noAutofit/>
          </a:bodyPr>
          <a:lstStyle/>
          <a:p>
            <a:pPr marR="0" lvl="0" algn="l" defTabSz="914400" rtl="0" eaLnBrk="1" fontAlgn="auto" latinLnBrk="0" hangingPunct="1">
              <a:spcBef>
                <a:spcPts val="1000"/>
              </a:spcBef>
              <a:spcAft>
                <a:spcPts val="0"/>
              </a:spcAft>
              <a:buClr>
                <a:schemeClr val="accent4"/>
              </a:buClr>
              <a:buSzPct val="80000"/>
              <a:tabLst/>
              <a:defRPr/>
            </a:pPr>
            <a:r>
              <a:rPr kumimoji="0" lang="en-ca" sz="1500" b="1" i="0" u="none" strike="noStrike" kern="1200" cap="none" spc="0" normalizeH="0" baseline="0">
                <a:ln>
                  <a:noFill/>
                </a:ln>
                <a:effectLst/>
                <a:uLnTx/>
                <a:uFillTx/>
                <a:latin typeface="Arial"/>
                <a:ea typeface="+mn-ea"/>
                <a:cs typeface="Arial"/>
              </a:rPr>
              <a:t>Change in appetite</a:t>
            </a:r>
            <a:endParaRPr kumimoji="0" lang="en-ca" sz="1500" b="1" i="0" u="none" strike="noStrike" kern="1200" cap="none" spc="0" normalizeH="0" baseline="0" noProof="0">
              <a:ln>
                <a:noFill/>
              </a:ln>
              <a:effectLst/>
              <a:uLnTx/>
              <a:uFillTx/>
              <a:latin typeface="Calibri" panose="020F0502020204030204"/>
              <a:ea typeface="Calibri"/>
              <a:cs typeface="Calibri"/>
            </a:endParaRPr>
          </a:p>
        </p:txBody>
      </p:sp>
      <p:sp>
        <p:nvSpPr>
          <p:cNvPr id="21" name="ZoneTexte 20">
            <a:extLst>
              <a:ext uri="{FF2B5EF4-FFF2-40B4-BE49-F238E27FC236}">
                <a16:creationId xmlns:a16="http://schemas.microsoft.com/office/drawing/2014/main" id="{296DE6F2-D7A1-3F99-EBBF-6ECA53C102EC}"/>
              </a:ext>
            </a:extLst>
          </p:cNvPr>
          <p:cNvSpPr txBox="1"/>
          <p:nvPr/>
        </p:nvSpPr>
        <p:spPr>
          <a:xfrm>
            <a:off x="7271307" y="4218555"/>
            <a:ext cx="2765876" cy="738361"/>
          </a:xfrm>
          <a:prstGeom prst="rect">
            <a:avLst/>
          </a:prstGeom>
          <a:noFill/>
          <a:ln w="19050">
            <a:noFill/>
          </a:ln>
        </p:spPr>
        <p:txBody>
          <a:bodyPr wrap="square" lIns="0" tIns="46800" rIns="0" anchor="ctr">
            <a:noAutofit/>
          </a:bodyPr>
          <a:lstStyle/>
          <a:p>
            <a:pPr marR="0" lvl="0" algn="l" defTabSz="914400" rtl="0" eaLnBrk="1" fontAlgn="auto" latinLnBrk="0" hangingPunct="1">
              <a:spcBef>
                <a:spcPts val="1000"/>
              </a:spcBef>
              <a:spcAft>
                <a:spcPts val="0"/>
              </a:spcAft>
              <a:buClr>
                <a:schemeClr val="accent4"/>
              </a:buClr>
              <a:buSzPct val="80000"/>
              <a:tabLst/>
              <a:defRPr/>
            </a:pPr>
            <a:r>
              <a:rPr lang="en-ca" sz="1500" b="1" i="0" u="none" baseline="0">
                <a:latin typeface="Arial"/>
                <a:ea typeface="Arial"/>
                <a:cs typeface="Arial"/>
              </a:rPr>
              <a:t>Feeling that </a:t>
            </a:r>
            <a:r>
              <a:rPr kumimoji="0" lang="en-ca" sz="1500" b="1" i="0" u="none" strike="noStrike" kern="1200" cap="none" spc="0" normalizeH="0" baseline="0">
                <a:ln>
                  <a:noFill/>
                </a:ln>
                <a:effectLst/>
                <a:uLnTx/>
                <a:uFillTx/>
                <a:latin typeface="Arial"/>
                <a:ea typeface="+mn-ea"/>
                <a:cs typeface="Arial"/>
              </a:rPr>
              <a:t>something bad is going to happen</a:t>
            </a:r>
            <a:endParaRPr kumimoji="0" lang="en-ca" sz="1500" b="1" i="0" u="none" strike="noStrike" kern="1200" cap="none" spc="0" normalizeH="0" baseline="0" noProof="0">
              <a:ln>
                <a:noFill/>
              </a:ln>
              <a:effectLst/>
              <a:uLnTx/>
              <a:uFillTx/>
              <a:latin typeface="Calibri" panose="020F0502020204030204"/>
              <a:ea typeface="Calibri"/>
              <a:cs typeface="Calibri"/>
            </a:endParaRPr>
          </a:p>
        </p:txBody>
      </p:sp>
      <p:pic>
        <p:nvPicPr>
          <p:cNvPr id="7" name="Graphique 6" descr="Worried face outline avec un remplissage uni">
            <a:extLst>
              <a:ext uri="{FF2B5EF4-FFF2-40B4-BE49-F238E27FC236}">
                <a16:creationId xmlns:a16="http://schemas.microsoft.com/office/drawing/2014/main" id="{E7F97760-3BB9-E1F0-1431-CA093803513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15883" y="2004546"/>
            <a:ext cx="533399" cy="533399"/>
          </a:xfrm>
          <a:prstGeom prst="rect">
            <a:avLst/>
          </a:prstGeom>
        </p:spPr>
      </p:pic>
      <p:pic>
        <p:nvPicPr>
          <p:cNvPr id="9" name="Graphique 8" descr="Sleep contour">
            <a:extLst>
              <a:ext uri="{FF2B5EF4-FFF2-40B4-BE49-F238E27FC236}">
                <a16:creationId xmlns:a16="http://schemas.microsoft.com/office/drawing/2014/main" id="{2397148A-3287-74E3-F69E-10B44A96B8C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563506" y="1961687"/>
            <a:ext cx="619116" cy="619116"/>
          </a:xfrm>
          <a:prstGeom prst="rect">
            <a:avLst/>
          </a:prstGeom>
        </p:spPr>
      </p:pic>
      <p:pic>
        <p:nvPicPr>
          <p:cNvPr id="12" name="Graphique 11" descr="Thought contour">
            <a:extLst>
              <a:ext uri="{FF2B5EF4-FFF2-40B4-BE49-F238E27FC236}">
                <a16:creationId xmlns:a16="http://schemas.microsoft.com/office/drawing/2014/main" id="{667F523D-9995-73B7-A4E3-5626DBFC297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71307" y="1855728"/>
            <a:ext cx="619117" cy="619117"/>
          </a:xfrm>
          <a:prstGeom prst="rect">
            <a:avLst/>
          </a:prstGeom>
        </p:spPr>
      </p:pic>
      <p:pic>
        <p:nvPicPr>
          <p:cNvPr id="14" name="Graphique 13" descr="Fork and knife contour">
            <a:extLst>
              <a:ext uri="{FF2B5EF4-FFF2-40B4-BE49-F238E27FC236}">
                <a16:creationId xmlns:a16="http://schemas.microsoft.com/office/drawing/2014/main" id="{E7D5E7F7-07AC-0470-45E1-140733992D7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15883" y="3740523"/>
            <a:ext cx="478031" cy="478031"/>
          </a:xfrm>
          <a:prstGeom prst="rect">
            <a:avLst/>
          </a:prstGeom>
        </p:spPr>
      </p:pic>
      <p:pic>
        <p:nvPicPr>
          <p:cNvPr id="18" name="Graphique 17" descr="Tired face outline avec un remplissage uni">
            <a:extLst>
              <a:ext uri="{FF2B5EF4-FFF2-40B4-BE49-F238E27FC236}">
                <a16:creationId xmlns:a16="http://schemas.microsoft.com/office/drawing/2014/main" id="{7246C519-66BB-91A7-FB04-C2F835BDFB8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563506" y="3740522"/>
            <a:ext cx="478032" cy="478032"/>
          </a:xfrm>
          <a:prstGeom prst="rect">
            <a:avLst/>
          </a:prstGeom>
        </p:spPr>
      </p:pic>
      <p:pic>
        <p:nvPicPr>
          <p:cNvPr id="22" name="Graphique 21" descr="Warning contour">
            <a:extLst>
              <a:ext uri="{FF2B5EF4-FFF2-40B4-BE49-F238E27FC236}">
                <a16:creationId xmlns:a16="http://schemas.microsoft.com/office/drawing/2014/main" id="{DD33ED2A-EE52-AD9C-8E21-DF369291173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271307" y="3705288"/>
            <a:ext cx="478033" cy="478033"/>
          </a:xfrm>
          <a:prstGeom prst="rect">
            <a:avLst/>
          </a:prstGeom>
        </p:spPr>
      </p:pic>
      <p:cxnSp>
        <p:nvCxnSpPr>
          <p:cNvPr id="23" name="Connecteur droit 22">
            <a:extLst>
              <a:ext uri="{FF2B5EF4-FFF2-40B4-BE49-F238E27FC236}">
                <a16:creationId xmlns:a16="http://schemas.microsoft.com/office/drawing/2014/main" id="{76A4CC63-3E52-852C-FEF8-8FF31DDB4DEE}"/>
              </a:ext>
            </a:extLst>
          </p:cNvPr>
          <p:cNvCxnSpPr>
            <a:cxnSpLocks/>
          </p:cNvCxnSpPr>
          <p:nvPr/>
        </p:nvCxnSpPr>
        <p:spPr>
          <a:xfrm flipH="1">
            <a:off x="515883" y="3445328"/>
            <a:ext cx="196956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1" name="Connecteur droit 40">
            <a:extLst>
              <a:ext uri="{FF2B5EF4-FFF2-40B4-BE49-F238E27FC236}">
                <a16:creationId xmlns:a16="http://schemas.microsoft.com/office/drawing/2014/main" id="{13B8053E-753F-5E4D-4502-6F6999138209}"/>
              </a:ext>
            </a:extLst>
          </p:cNvPr>
          <p:cNvCxnSpPr>
            <a:cxnSpLocks/>
          </p:cNvCxnSpPr>
          <p:nvPr/>
        </p:nvCxnSpPr>
        <p:spPr>
          <a:xfrm flipH="1">
            <a:off x="3536669" y="3445328"/>
            <a:ext cx="27437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3" name="Connecteur droit 42">
            <a:extLst>
              <a:ext uri="{FF2B5EF4-FFF2-40B4-BE49-F238E27FC236}">
                <a16:creationId xmlns:a16="http://schemas.microsoft.com/office/drawing/2014/main" id="{4B71FF5F-97EF-1453-2406-FBE8546B4660}"/>
              </a:ext>
            </a:extLst>
          </p:cNvPr>
          <p:cNvCxnSpPr>
            <a:cxnSpLocks/>
          </p:cNvCxnSpPr>
          <p:nvPr/>
        </p:nvCxnSpPr>
        <p:spPr>
          <a:xfrm flipH="1">
            <a:off x="7275912" y="3445328"/>
            <a:ext cx="27437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74169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F5F0E0"/>
            </a:gs>
            <a:gs pos="75000">
              <a:srgbClr val="F5F0E0"/>
            </a:gs>
            <a:gs pos="100000">
              <a:schemeClr val="bg2"/>
            </a:gs>
          </a:gsLst>
          <a:lin ang="5400000" scaled="0"/>
        </a:gradFill>
        <a:effectLst/>
      </p:bgPr>
    </p:bg>
    <p:spTree>
      <p:nvGrpSpPr>
        <p:cNvPr id="1" name="">
          <a:extLst>
            <a:ext uri="{FF2B5EF4-FFF2-40B4-BE49-F238E27FC236}">
              <a16:creationId xmlns:a16="http://schemas.microsoft.com/office/drawing/2014/main" id="{F2DB4F30-5496-BC58-1BDB-C108551BCB0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D9C5379-3A62-5F03-E704-7D14147FD661}"/>
              </a:ext>
            </a:extLst>
          </p:cNvPr>
          <p:cNvSpPr>
            <a:spLocks noGrp="1"/>
          </p:cNvSpPr>
          <p:nvPr>
            <p:ph type="title"/>
          </p:nvPr>
        </p:nvSpPr>
        <p:spPr>
          <a:xfrm>
            <a:off x="385539" y="347391"/>
            <a:ext cx="9361662" cy="1434037"/>
          </a:xfrm>
        </p:spPr>
        <p:txBody>
          <a:bodyPr anchor="ctr">
            <a:noAutofit/>
          </a:bodyPr>
          <a:lstStyle/>
          <a:p>
            <a:pPr algn="l" rtl="0"/>
            <a:r>
              <a:rPr lang="en-ca" sz="4000" b="1" i="0" u="none" baseline="0">
                <a:solidFill>
                  <a:schemeClr val="tx1"/>
                </a:solidFill>
                <a:latin typeface="+mj-lt"/>
                <a:ea typeface="Calibri Light"/>
                <a:cs typeface="Calibri Light"/>
              </a:rPr>
              <a:t>Symptoms of depression</a:t>
            </a:r>
            <a:endParaRPr lang="en-ca" sz="4000">
              <a:solidFill>
                <a:schemeClr val="tx1"/>
              </a:solidFill>
              <a:latin typeface="+mj-lt"/>
            </a:endParaRPr>
          </a:p>
        </p:txBody>
      </p:sp>
      <p:sp>
        <p:nvSpPr>
          <p:cNvPr id="5" name="Rectangle : avec coins arrondis en haut 4">
            <a:extLst>
              <a:ext uri="{FF2B5EF4-FFF2-40B4-BE49-F238E27FC236}">
                <a16:creationId xmlns:a16="http://schemas.microsoft.com/office/drawing/2014/main" id="{10A07307-5999-DE72-B339-1B01DE580E61}"/>
              </a:ext>
            </a:extLst>
          </p:cNvPr>
          <p:cNvSpPr/>
          <p:nvPr/>
        </p:nvSpPr>
        <p:spPr>
          <a:xfrm rot="10800000">
            <a:off x="9808259" y="-2"/>
            <a:ext cx="1963772" cy="843944"/>
          </a:xfrm>
          <a:prstGeom prst="round2Same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ca"/>
          </a:p>
        </p:txBody>
      </p:sp>
      <p:sp>
        <p:nvSpPr>
          <p:cNvPr id="7" name="ZoneTexte 6">
            <a:extLst>
              <a:ext uri="{FF2B5EF4-FFF2-40B4-BE49-F238E27FC236}">
                <a16:creationId xmlns:a16="http://schemas.microsoft.com/office/drawing/2014/main" id="{559CAC7E-33B5-DA97-4DF5-1958F051363F}"/>
              </a:ext>
            </a:extLst>
          </p:cNvPr>
          <p:cNvSpPr txBox="1"/>
          <p:nvPr/>
        </p:nvSpPr>
        <p:spPr>
          <a:xfrm>
            <a:off x="9899362" y="160359"/>
            <a:ext cx="178156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400" b="1" i="0" u="none" strike="noStrike" kern="0" cap="none" spc="0" normalizeH="0" baseline="0">
                <a:ln>
                  <a:noFill/>
                </a:ln>
                <a:solidFill>
                  <a:srgbClr val="F5F0E0"/>
                </a:solidFill>
                <a:effectLst/>
                <a:uLnTx/>
                <a:uFillTx/>
                <a:latin typeface="Arial" panose="020B0604020202020204" pitchFamily="34" charset="0"/>
                <a:ea typeface="Calibri"/>
                <a:cs typeface="Arial" panose="020B0604020202020204" pitchFamily="34" charset="0"/>
              </a:rPr>
              <a:t>From Tiny Tot to Toddler</a:t>
            </a:r>
            <a:br>
              <a:rPr kumimoji="0" lang="en-ca" sz="1400" b="1" i="0" u="none" strike="noStrike" kern="0" cap="none" spc="0" normalizeH="0" baseline="0">
                <a:ln>
                  <a:noFill/>
                </a:ln>
                <a:solidFill>
                  <a:srgbClr val="F5F0E0"/>
                </a:solidFill>
                <a:effectLst/>
                <a:uLnTx/>
                <a:uFillTx/>
                <a:latin typeface="Arial" panose="020B0604020202020204" pitchFamily="34" charset="0"/>
                <a:ea typeface="Calibri"/>
                <a:cs typeface="Arial" panose="020B0604020202020204" pitchFamily="34" charset="0"/>
              </a:rPr>
            </a:br>
            <a:r>
              <a:rPr kumimoji="0" lang="en-ca" sz="1400" b="1" i="0" u="none" strike="noStrike" kern="0" cap="none" spc="0" normalizeH="0" baseline="0">
                <a:ln>
                  <a:noFill/>
                </a:ln>
                <a:solidFill>
                  <a:srgbClr val="F5F0E0"/>
                </a:solidFill>
                <a:effectLst/>
                <a:uLnTx/>
                <a:uFillTx/>
                <a:latin typeface="Arial" panose="020B0604020202020204" pitchFamily="34" charset="0"/>
                <a:ea typeface="Calibri"/>
                <a:cs typeface="Arial" panose="020B0604020202020204" pitchFamily="34" charset="0"/>
              </a:rPr>
              <a:t> pages 52, 262-263</a:t>
            </a:r>
            <a:endParaRPr kumimoji="0" lang="en-ca" sz="1400" b="1" i="0" u="none" strike="noStrike" kern="0" cap="none" spc="0" normalizeH="0" baseline="0" noProof="0">
              <a:ln>
                <a:noFill/>
              </a:ln>
              <a:solidFill>
                <a:srgbClr val="F5F0E0"/>
              </a:solidFill>
              <a:effectLst/>
              <a:uLnTx/>
              <a:uFillTx/>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D71E070E-7F9A-F442-7F93-E0D68605CBDE}"/>
              </a:ext>
            </a:extLst>
          </p:cNvPr>
          <p:cNvSpPr txBox="1"/>
          <p:nvPr/>
        </p:nvSpPr>
        <p:spPr>
          <a:xfrm>
            <a:off x="446597" y="1933985"/>
            <a:ext cx="4272548" cy="646331"/>
          </a:xfrm>
          <a:prstGeom prst="rect">
            <a:avLst/>
          </a:prstGeom>
          <a:noFill/>
        </p:spPr>
        <p:txBody>
          <a:bodyPr wrap="square" lIns="91440" tIns="45720" rIns="91440" bIns="45720" rtlCol="0" anchor="t">
            <a:spAutoFit/>
          </a:bodyPr>
          <a:lstStyle/>
          <a:p>
            <a:pPr algn="l" rtl="0"/>
            <a:r>
              <a:rPr lang="en-ca" b="1" i="0" u="none" baseline="0"/>
              <a:t>Changing emotions:</a:t>
            </a:r>
            <a:r>
              <a:rPr lang="en-ca" b="0" i="0" u="none" baseline="0">
                <a:cs typeface="Arial"/>
              </a:rPr>
              <a:t> mood</a:t>
            </a:r>
            <a:r>
              <a:rPr lang="en-ca" b="1" i="0" u="none" baseline="0">
                <a:cs typeface="Arial"/>
              </a:rPr>
              <a:t> </a:t>
            </a:r>
            <a:r>
              <a:rPr lang="en-ca" b="0" i="0" u="none" baseline="0">
                <a:cs typeface="Arial"/>
              </a:rPr>
              <a:t>swings, angry outbursts, irritability...</a:t>
            </a:r>
          </a:p>
        </p:txBody>
      </p:sp>
      <p:sp>
        <p:nvSpPr>
          <p:cNvPr id="6" name="ZoneTexte 5">
            <a:extLst>
              <a:ext uri="{FF2B5EF4-FFF2-40B4-BE49-F238E27FC236}">
                <a16:creationId xmlns:a16="http://schemas.microsoft.com/office/drawing/2014/main" id="{483B7AFF-82E6-3D29-F239-27217CE41688}"/>
              </a:ext>
            </a:extLst>
          </p:cNvPr>
          <p:cNvSpPr txBox="1"/>
          <p:nvPr/>
        </p:nvSpPr>
        <p:spPr>
          <a:xfrm>
            <a:off x="5145205" y="1933985"/>
            <a:ext cx="6147581" cy="646331"/>
          </a:xfrm>
          <a:prstGeom prst="rect">
            <a:avLst/>
          </a:prstGeom>
          <a:noFill/>
        </p:spPr>
        <p:txBody>
          <a:bodyPr wrap="square" lIns="91440" tIns="45720" rIns="91440" bIns="45720" rtlCol="0" anchor="t">
            <a:spAutoFit/>
          </a:bodyPr>
          <a:lstStyle/>
          <a:p>
            <a:pPr algn="l" rtl="0"/>
            <a:r>
              <a:rPr lang="en-ca" b="1" i="0" u="none" baseline="0"/>
              <a:t>Physical symptoms:</a:t>
            </a:r>
            <a:r>
              <a:rPr lang="en-ca" b="0" i="0" u="none" baseline="0"/>
              <a:t> fatigue, headaches, change in appetite, difficulty sleeping...</a:t>
            </a:r>
          </a:p>
        </p:txBody>
      </p:sp>
      <p:sp>
        <p:nvSpPr>
          <p:cNvPr id="8" name="ZoneTexte 7">
            <a:extLst>
              <a:ext uri="{FF2B5EF4-FFF2-40B4-BE49-F238E27FC236}">
                <a16:creationId xmlns:a16="http://schemas.microsoft.com/office/drawing/2014/main" id="{C2DB9D43-C3EE-D5C6-B33B-B1649EABECD1}"/>
              </a:ext>
            </a:extLst>
          </p:cNvPr>
          <p:cNvSpPr txBox="1"/>
          <p:nvPr/>
        </p:nvSpPr>
        <p:spPr>
          <a:xfrm>
            <a:off x="446597" y="3317926"/>
            <a:ext cx="4079630" cy="646331"/>
          </a:xfrm>
          <a:prstGeom prst="rect">
            <a:avLst/>
          </a:prstGeom>
          <a:noFill/>
        </p:spPr>
        <p:txBody>
          <a:bodyPr wrap="square" rtlCol="0">
            <a:spAutoFit/>
          </a:bodyPr>
          <a:lstStyle/>
          <a:p>
            <a:pPr algn="l" rtl="0"/>
            <a:r>
              <a:rPr lang="en-ca" b="1" i="0" u="none" baseline="0"/>
              <a:t>Feeling</a:t>
            </a:r>
            <a:r>
              <a:rPr lang="en-ca" b="0" i="0" u="none" baseline="0"/>
              <a:t> worthless, guilty, ashamed or very sad</a:t>
            </a:r>
          </a:p>
        </p:txBody>
      </p:sp>
      <p:sp>
        <p:nvSpPr>
          <p:cNvPr id="9" name="ZoneTexte 8">
            <a:extLst>
              <a:ext uri="{FF2B5EF4-FFF2-40B4-BE49-F238E27FC236}">
                <a16:creationId xmlns:a16="http://schemas.microsoft.com/office/drawing/2014/main" id="{7EE89732-4E9F-9C3A-2EC4-AEAA68EDC72A}"/>
              </a:ext>
            </a:extLst>
          </p:cNvPr>
          <p:cNvSpPr txBox="1"/>
          <p:nvPr/>
        </p:nvSpPr>
        <p:spPr>
          <a:xfrm>
            <a:off x="446597" y="4800325"/>
            <a:ext cx="3876021" cy="646331"/>
          </a:xfrm>
          <a:prstGeom prst="rect">
            <a:avLst/>
          </a:prstGeom>
          <a:noFill/>
        </p:spPr>
        <p:txBody>
          <a:bodyPr wrap="square" lIns="91440" tIns="45720" rIns="91440" bIns="45720" rtlCol="0" anchor="t">
            <a:spAutoFit/>
          </a:bodyPr>
          <a:lstStyle/>
          <a:p>
            <a:pPr algn="l" rtl="0"/>
            <a:r>
              <a:rPr lang="en-ca" b="1" i="0" u="none" baseline="0"/>
              <a:t>Difficulty </a:t>
            </a:r>
            <a:r>
              <a:rPr lang="en-ca" b="0" i="0" u="none" baseline="0"/>
              <a:t>making decisions or concentrating</a:t>
            </a:r>
          </a:p>
        </p:txBody>
      </p:sp>
      <p:sp>
        <p:nvSpPr>
          <p:cNvPr id="10" name="ZoneTexte 9">
            <a:extLst>
              <a:ext uri="{FF2B5EF4-FFF2-40B4-BE49-F238E27FC236}">
                <a16:creationId xmlns:a16="http://schemas.microsoft.com/office/drawing/2014/main" id="{1282AE3E-52D0-1E5F-A5D8-34493052C5B1}"/>
              </a:ext>
            </a:extLst>
          </p:cNvPr>
          <p:cNvSpPr txBox="1"/>
          <p:nvPr/>
        </p:nvSpPr>
        <p:spPr>
          <a:xfrm>
            <a:off x="5145206" y="3320159"/>
            <a:ext cx="4968612" cy="646331"/>
          </a:xfrm>
          <a:prstGeom prst="rect">
            <a:avLst/>
          </a:prstGeom>
          <a:noFill/>
        </p:spPr>
        <p:txBody>
          <a:bodyPr wrap="square" rtlCol="0">
            <a:spAutoFit/>
          </a:bodyPr>
          <a:lstStyle/>
          <a:p>
            <a:pPr algn="l" rtl="0"/>
            <a:r>
              <a:rPr lang="en-ca" b="1" i="0" u="none" baseline="0"/>
              <a:t>No longer feeling like </a:t>
            </a:r>
            <a:r>
              <a:rPr lang="en-ca" b="0" i="0" u="none" baseline="0"/>
              <a:t>doing activities or no longer enjoying them</a:t>
            </a:r>
          </a:p>
        </p:txBody>
      </p:sp>
      <p:sp>
        <p:nvSpPr>
          <p:cNvPr id="12" name="ZoneTexte 11">
            <a:extLst>
              <a:ext uri="{FF2B5EF4-FFF2-40B4-BE49-F238E27FC236}">
                <a16:creationId xmlns:a16="http://schemas.microsoft.com/office/drawing/2014/main" id="{39254F5A-A55E-4641-0A6F-82CC4260884F}"/>
              </a:ext>
            </a:extLst>
          </p:cNvPr>
          <p:cNvSpPr txBox="1"/>
          <p:nvPr/>
        </p:nvSpPr>
        <p:spPr>
          <a:xfrm>
            <a:off x="5145205" y="4800325"/>
            <a:ext cx="4754158" cy="646331"/>
          </a:xfrm>
          <a:prstGeom prst="rect">
            <a:avLst/>
          </a:prstGeom>
          <a:noFill/>
        </p:spPr>
        <p:txBody>
          <a:bodyPr wrap="square" lIns="91440" tIns="45720" rIns="91440" bIns="45720" rtlCol="0" anchor="t">
            <a:spAutoFit/>
          </a:bodyPr>
          <a:lstStyle/>
          <a:p>
            <a:pPr algn="l" rtl="0"/>
            <a:r>
              <a:rPr lang="en-ca" b="0" i="0" u="none" baseline="0" dirty="0"/>
              <a:t>Taking refuge </a:t>
            </a:r>
            <a:r>
              <a:rPr lang="en-ca" b="1" i="0" u="none" baseline="0" dirty="0"/>
              <a:t>in</a:t>
            </a:r>
            <a:r>
              <a:rPr lang="en-ca" b="0" i="0" u="none" baseline="0" dirty="0"/>
              <a:t> </a:t>
            </a:r>
            <a:r>
              <a:rPr lang="en-ca" b="1" i="0" u="none" baseline="0" dirty="0"/>
              <a:t>an intense way </a:t>
            </a:r>
            <a:r>
              <a:rPr lang="en-ca" b="0" i="0" u="none" baseline="0" dirty="0"/>
              <a:t>in work, sports, alcohol, drugs...</a:t>
            </a:r>
          </a:p>
        </p:txBody>
      </p:sp>
      <p:sp>
        <p:nvSpPr>
          <p:cNvPr id="14" name="ZoneTexte 13">
            <a:extLst>
              <a:ext uri="{FF2B5EF4-FFF2-40B4-BE49-F238E27FC236}">
                <a16:creationId xmlns:a16="http://schemas.microsoft.com/office/drawing/2014/main" id="{E4304B8B-3EF5-BE51-E4D9-6BC9F5BB4064}"/>
              </a:ext>
            </a:extLst>
          </p:cNvPr>
          <p:cNvSpPr txBox="1"/>
          <p:nvPr/>
        </p:nvSpPr>
        <p:spPr>
          <a:xfrm>
            <a:off x="385539" y="5554192"/>
            <a:ext cx="1882239"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n-ca" sz="800" b="0" i="0" u="none" baseline="0">
                <a:latin typeface="Century Gothic Paneuropean"/>
                <a:ea typeface="Century Gothic Paneuropean"/>
                <a:cs typeface="Century Gothic Paneuropean"/>
              </a:rPr>
              <a:t>Based on CHU Sainte-Justine</a:t>
            </a:r>
          </a:p>
        </p:txBody>
      </p:sp>
      <p:pic>
        <p:nvPicPr>
          <p:cNvPr id="15" name="Graphique 14" descr="Confused face outline avec un remplissage uni">
            <a:extLst>
              <a:ext uri="{FF2B5EF4-FFF2-40B4-BE49-F238E27FC236}">
                <a16:creationId xmlns:a16="http://schemas.microsoft.com/office/drawing/2014/main" id="{0D070C03-4972-403F-F456-5D8BA8125B3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15883" y="4232051"/>
            <a:ext cx="568274" cy="568274"/>
          </a:xfrm>
          <a:prstGeom prst="rect">
            <a:avLst/>
          </a:prstGeom>
        </p:spPr>
      </p:pic>
      <p:pic>
        <p:nvPicPr>
          <p:cNvPr id="17" name="Graphique 16" descr="Crying face outline avec un remplissage uni">
            <a:extLst>
              <a:ext uri="{FF2B5EF4-FFF2-40B4-BE49-F238E27FC236}">
                <a16:creationId xmlns:a16="http://schemas.microsoft.com/office/drawing/2014/main" id="{578EFE5C-A09D-2993-6D38-66290B00F9E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8173" y="2799843"/>
            <a:ext cx="561109" cy="561109"/>
          </a:xfrm>
          <a:prstGeom prst="rect">
            <a:avLst/>
          </a:prstGeom>
        </p:spPr>
      </p:pic>
      <p:pic>
        <p:nvPicPr>
          <p:cNvPr id="19" name="Graphique 18" descr="Tired face outline avec un remplissage uni">
            <a:extLst>
              <a:ext uri="{FF2B5EF4-FFF2-40B4-BE49-F238E27FC236}">
                <a16:creationId xmlns:a16="http://schemas.microsoft.com/office/drawing/2014/main" id="{DBCD7CBB-858D-E5E3-0371-06ECE7E5D2D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145204" y="1400585"/>
            <a:ext cx="533399" cy="533399"/>
          </a:xfrm>
          <a:prstGeom prst="rect">
            <a:avLst/>
          </a:prstGeom>
        </p:spPr>
      </p:pic>
      <p:pic>
        <p:nvPicPr>
          <p:cNvPr id="21" name="Graphique 20" descr="Tired face outline avec un remplissage uni">
            <a:extLst>
              <a:ext uri="{FF2B5EF4-FFF2-40B4-BE49-F238E27FC236}">
                <a16:creationId xmlns:a16="http://schemas.microsoft.com/office/drawing/2014/main" id="{F9141629-74AC-631B-7E9F-6B075AE0A45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186768" y="2799842"/>
            <a:ext cx="561110" cy="561110"/>
          </a:xfrm>
          <a:prstGeom prst="rect">
            <a:avLst/>
          </a:prstGeom>
        </p:spPr>
      </p:pic>
      <p:pic>
        <p:nvPicPr>
          <p:cNvPr id="24" name="Graphique 23" descr="Wine avec un remplissage uni">
            <a:extLst>
              <a:ext uri="{FF2B5EF4-FFF2-40B4-BE49-F238E27FC236}">
                <a16:creationId xmlns:a16="http://schemas.microsoft.com/office/drawing/2014/main" id="{29A8B2F7-CA23-5805-1D6E-761D09F95B2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126819" y="4252777"/>
            <a:ext cx="568274" cy="568274"/>
          </a:xfrm>
          <a:prstGeom prst="rect">
            <a:avLst/>
          </a:prstGeom>
        </p:spPr>
      </p:pic>
      <p:pic>
        <p:nvPicPr>
          <p:cNvPr id="26" name="Graphique 25" descr="Dumbbell contour">
            <a:extLst>
              <a:ext uri="{FF2B5EF4-FFF2-40B4-BE49-F238E27FC236}">
                <a16:creationId xmlns:a16="http://schemas.microsoft.com/office/drawing/2014/main" id="{3230F0C2-9C9E-321C-7BA5-F295B8A95EA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500000">
            <a:off x="5528036" y="4292765"/>
            <a:ext cx="540294" cy="540294"/>
          </a:xfrm>
          <a:prstGeom prst="rect">
            <a:avLst/>
          </a:prstGeom>
        </p:spPr>
      </p:pic>
      <p:cxnSp>
        <p:nvCxnSpPr>
          <p:cNvPr id="27" name="Connecteur droit 26">
            <a:extLst>
              <a:ext uri="{FF2B5EF4-FFF2-40B4-BE49-F238E27FC236}">
                <a16:creationId xmlns:a16="http://schemas.microsoft.com/office/drawing/2014/main" id="{CC588FB5-8C8B-227C-3318-16315C4BB166}"/>
              </a:ext>
            </a:extLst>
          </p:cNvPr>
          <p:cNvCxnSpPr>
            <a:cxnSpLocks/>
          </p:cNvCxnSpPr>
          <p:nvPr/>
        </p:nvCxnSpPr>
        <p:spPr>
          <a:xfrm flipH="1">
            <a:off x="515883" y="2672846"/>
            <a:ext cx="412539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4153CA36-5E3F-9FCC-3757-4D4CAA546239}"/>
              </a:ext>
            </a:extLst>
          </p:cNvPr>
          <p:cNvCxnSpPr>
            <a:cxnSpLocks/>
          </p:cNvCxnSpPr>
          <p:nvPr/>
        </p:nvCxnSpPr>
        <p:spPr>
          <a:xfrm flipH="1">
            <a:off x="515883" y="4086010"/>
            <a:ext cx="412539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07BE370F-60AF-7BF6-FCD8-527BEABD93AC}"/>
              </a:ext>
            </a:extLst>
          </p:cNvPr>
          <p:cNvCxnSpPr>
            <a:cxnSpLocks/>
          </p:cNvCxnSpPr>
          <p:nvPr/>
        </p:nvCxnSpPr>
        <p:spPr>
          <a:xfrm flipH="1">
            <a:off x="5281846" y="2672846"/>
            <a:ext cx="4968611"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0F08F595-A347-C0D2-6650-09C7B0B4AAF1}"/>
              </a:ext>
            </a:extLst>
          </p:cNvPr>
          <p:cNvCxnSpPr>
            <a:cxnSpLocks/>
          </p:cNvCxnSpPr>
          <p:nvPr/>
        </p:nvCxnSpPr>
        <p:spPr>
          <a:xfrm flipH="1">
            <a:off x="5281846" y="4086010"/>
            <a:ext cx="4968611"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pic>
        <p:nvPicPr>
          <p:cNvPr id="11" name="Graphique 10" descr="Contour de visage en colère avec un remplissage uni">
            <a:extLst>
              <a:ext uri="{FF2B5EF4-FFF2-40B4-BE49-F238E27FC236}">
                <a16:creationId xmlns:a16="http://schemas.microsoft.com/office/drawing/2014/main" id="{E8F43E08-FC32-C3A4-F254-F08F8DC5009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19724" y="1398953"/>
            <a:ext cx="523631" cy="533400"/>
          </a:xfrm>
          <a:prstGeom prst="rect">
            <a:avLst/>
          </a:prstGeom>
        </p:spPr>
      </p:pic>
    </p:spTree>
    <p:extLst>
      <p:ext uri="{BB962C8B-B14F-4D97-AF65-F5344CB8AC3E}">
        <p14:creationId xmlns:p14="http://schemas.microsoft.com/office/powerpoint/2010/main" val="3162143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rgbClr val="F5F0E0"/>
            </a:gs>
            <a:gs pos="75000">
              <a:srgbClr val="F5F0E0"/>
            </a:gs>
            <a:gs pos="100000">
              <a:schemeClr val="bg2"/>
            </a:gs>
          </a:gsLst>
          <a:lin ang="5400000" scaled="0"/>
        </a:gradFill>
        <a:effectLst/>
      </p:bgPr>
    </p:bg>
    <p:spTree>
      <p:nvGrpSpPr>
        <p:cNvPr id="1" name=""/>
        <p:cNvGrpSpPr/>
        <p:nvPr/>
      </p:nvGrpSpPr>
      <p:grpSpPr>
        <a:xfrm>
          <a:off x="0" y="0"/>
          <a:ext cx="0" cy="0"/>
          <a:chOff x="0" y="0"/>
          <a:chExt cx="0" cy="0"/>
        </a:xfrm>
      </p:grpSpPr>
      <p:sp>
        <p:nvSpPr>
          <p:cNvPr id="56" name="Rectangle : coins arrondis 55">
            <a:extLst>
              <a:ext uri="{FF2B5EF4-FFF2-40B4-BE49-F238E27FC236}">
                <a16:creationId xmlns:a16="http://schemas.microsoft.com/office/drawing/2014/main" id="{5BCDC236-3BA6-CC32-8E79-D0ECAA5F622B}"/>
              </a:ext>
            </a:extLst>
          </p:cNvPr>
          <p:cNvSpPr/>
          <p:nvPr/>
        </p:nvSpPr>
        <p:spPr>
          <a:xfrm>
            <a:off x="4519164" y="2708950"/>
            <a:ext cx="4857918" cy="1894262"/>
          </a:xfrm>
          <a:prstGeom prst="round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ca"/>
          </a:p>
        </p:txBody>
      </p:sp>
      <p:sp>
        <p:nvSpPr>
          <p:cNvPr id="2" name="Titre 1"/>
          <p:cNvSpPr>
            <a:spLocks noGrp="1"/>
          </p:cNvSpPr>
          <p:nvPr>
            <p:ph type="title"/>
          </p:nvPr>
        </p:nvSpPr>
        <p:spPr>
          <a:xfrm>
            <a:off x="446597" y="499948"/>
            <a:ext cx="9361662" cy="1434037"/>
          </a:xfrm>
        </p:spPr>
        <p:txBody>
          <a:bodyPr anchor="ctr">
            <a:noAutofit/>
          </a:bodyPr>
          <a:lstStyle/>
          <a:p>
            <a:pPr algn="l" rtl="0"/>
            <a:r>
              <a:rPr lang="en-ca" sz="4000" b="1" i="0" u="none" baseline="0">
                <a:solidFill>
                  <a:schemeClr val="tx1"/>
                </a:solidFill>
                <a:latin typeface="+mj-lt"/>
                <a:ea typeface="Calibri Light"/>
                <a:cs typeface="Calibri Light"/>
              </a:rPr>
              <a:t>Depression and anxiety</a:t>
            </a:r>
            <a:endParaRPr lang="en-ca" sz="4000">
              <a:solidFill>
                <a:schemeClr val="tx1"/>
              </a:solidFill>
              <a:latin typeface="+mj-lt"/>
            </a:endParaRPr>
          </a:p>
        </p:txBody>
      </p:sp>
      <p:sp>
        <p:nvSpPr>
          <p:cNvPr id="5" name="Rectangle : avec coins arrondis en haut 4">
            <a:extLst>
              <a:ext uri="{FF2B5EF4-FFF2-40B4-BE49-F238E27FC236}">
                <a16:creationId xmlns:a16="http://schemas.microsoft.com/office/drawing/2014/main" id="{3FF41E5C-CCDB-A28C-10DD-49F9E5D563EA}"/>
              </a:ext>
            </a:extLst>
          </p:cNvPr>
          <p:cNvSpPr/>
          <p:nvPr/>
        </p:nvSpPr>
        <p:spPr>
          <a:xfrm rot="10800000">
            <a:off x="9808259" y="-2"/>
            <a:ext cx="1963772" cy="843944"/>
          </a:xfrm>
          <a:prstGeom prst="round2Same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ca"/>
          </a:p>
        </p:txBody>
      </p:sp>
      <p:sp>
        <p:nvSpPr>
          <p:cNvPr id="7" name="ZoneTexte 6">
            <a:extLst>
              <a:ext uri="{FF2B5EF4-FFF2-40B4-BE49-F238E27FC236}">
                <a16:creationId xmlns:a16="http://schemas.microsoft.com/office/drawing/2014/main" id="{338A9647-92DF-5CDF-9E48-F9E13D47D825}"/>
              </a:ext>
            </a:extLst>
          </p:cNvPr>
          <p:cNvSpPr txBox="1"/>
          <p:nvPr/>
        </p:nvSpPr>
        <p:spPr>
          <a:xfrm>
            <a:off x="9899362" y="160359"/>
            <a:ext cx="178156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400" b="1" i="0" u="none" strike="noStrike" kern="0" cap="none" spc="0" normalizeH="0" baseline="0">
                <a:ln>
                  <a:noFill/>
                </a:ln>
                <a:solidFill>
                  <a:srgbClr val="F5F0E0"/>
                </a:solidFill>
                <a:effectLst/>
                <a:uLnTx/>
                <a:uFillTx/>
                <a:latin typeface="Arial" panose="020B0604020202020204" pitchFamily="34" charset="0"/>
                <a:ea typeface="Calibri"/>
                <a:cs typeface="Arial" panose="020B0604020202020204" pitchFamily="34" charset="0"/>
              </a:rPr>
              <a:t>From Tiny Tot to Toddler</a:t>
            </a:r>
            <a:br>
              <a:rPr kumimoji="0" lang="en-ca" sz="1400" b="1" i="0" u="none" strike="noStrike" kern="0" cap="none" spc="0" normalizeH="0" baseline="0">
                <a:ln>
                  <a:noFill/>
                </a:ln>
                <a:solidFill>
                  <a:srgbClr val="F5F0E0"/>
                </a:solidFill>
                <a:effectLst/>
                <a:uLnTx/>
                <a:uFillTx/>
                <a:latin typeface="Arial" panose="020B0604020202020204" pitchFamily="34" charset="0"/>
                <a:ea typeface="Calibri"/>
                <a:cs typeface="Arial" panose="020B0604020202020204" pitchFamily="34" charset="0"/>
              </a:rPr>
            </a:br>
            <a:r>
              <a:rPr kumimoji="0" lang="en-ca" sz="1400" b="1" i="0" u="none" strike="noStrike" kern="0" cap="none" spc="0" normalizeH="0" baseline="0">
                <a:ln>
                  <a:noFill/>
                </a:ln>
                <a:solidFill>
                  <a:srgbClr val="F5F0E0"/>
                </a:solidFill>
                <a:effectLst/>
                <a:uLnTx/>
                <a:uFillTx/>
                <a:latin typeface="Arial" panose="020B0604020202020204" pitchFamily="34" charset="0"/>
                <a:ea typeface="Calibri"/>
                <a:cs typeface="Arial" panose="020B0604020202020204" pitchFamily="34" charset="0"/>
              </a:rPr>
              <a:t> pages 52, 262-263</a:t>
            </a:r>
            <a:endParaRPr kumimoji="0" lang="en-ca" sz="1400" b="1" i="0" u="none" strike="noStrike" kern="0" cap="none" spc="0" normalizeH="0" baseline="0" noProof="0">
              <a:ln>
                <a:noFill/>
              </a:ln>
              <a:solidFill>
                <a:srgbClr val="F5F0E0"/>
              </a:solidFill>
              <a:effectLst/>
              <a:uLnTx/>
              <a:uFillTx/>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53FF3CE7-6242-6B94-A393-E8FA75DE51E8}"/>
              </a:ext>
            </a:extLst>
          </p:cNvPr>
          <p:cNvSpPr txBox="1"/>
          <p:nvPr/>
        </p:nvSpPr>
        <p:spPr>
          <a:xfrm>
            <a:off x="4825128" y="3009750"/>
            <a:ext cx="3532095" cy="1292662"/>
          </a:xfrm>
          <a:prstGeom prst="rect">
            <a:avLst/>
          </a:prstGeom>
          <a:noFill/>
        </p:spPr>
        <p:txBody>
          <a:bodyPr wrap="square" rtlCol="0">
            <a:spAutoFit/>
          </a:bodyPr>
          <a:lstStyle/>
          <a:p>
            <a:pPr algn="l" rtl="0"/>
            <a:r>
              <a:rPr lang="en-ca" sz="2400" b="1" i="0" u="none" baseline="0" dirty="0">
                <a:ea typeface="Calibri"/>
                <a:cs typeface="Calibri"/>
              </a:rPr>
              <a:t>1 to 3 in 10 people</a:t>
            </a:r>
            <a:br>
              <a:rPr lang="en-ca" dirty="0">
                <a:ea typeface="Calibri"/>
                <a:cs typeface="Calibri"/>
              </a:rPr>
            </a:br>
            <a:r>
              <a:rPr lang="en-ca" b="0" i="0" u="none" baseline="0" dirty="0">
                <a:ea typeface="Calibri"/>
                <a:cs typeface="Calibri"/>
              </a:rPr>
              <a:t> have symptoms of depression or anxiety during pregnancy or after the baby is born</a:t>
            </a:r>
          </a:p>
        </p:txBody>
      </p:sp>
      <p:pic>
        <p:nvPicPr>
          <p:cNvPr id="37" name="Graphique 36" descr="Man avec un remplissage uni">
            <a:extLst>
              <a:ext uri="{FF2B5EF4-FFF2-40B4-BE49-F238E27FC236}">
                <a16:creationId xmlns:a16="http://schemas.microsoft.com/office/drawing/2014/main" id="{BAB3AFFE-2FAF-E959-7DE8-50B74C3A6BF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0477" y="2552550"/>
            <a:ext cx="914400" cy="914400"/>
          </a:xfrm>
          <a:prstGeom prst="rect">
            <a:avLst/>
          </a:prstGeom>
        </p:spPr>
      </p:pic>
      <p:pic>
        <p:nvPicPr>
          <p:cNvPr id="43" name="Graphique 42" descr="Man contour">
            <a:extLst>
              <a:ext uri="{FF2B5EF4-FFF2-40B4-BE49-F238E27FC236}">
                <a16:creationId xmlns:a16="http://schemas.microsoft.com/office/drawing/2014/main" id="{133DA1B9-89D8-8AB0-E3FF-BE2BEA9422C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407023" y="2570162"/>
            <a:ext cx="914400" cy="914400"/>
          </a:xfrm>
          <a:prstGeom prst="rect">
            <a:avLst/>
          </a:prstGeom>
        </p:spPr>
      </p:pic>
      <p:pic>
        <p:nvPicPr>
          <p:cNvPr id="45" name="Graphique 44" descr="Man avec un remplissage uni">
            <a:extLst>
              <a:ext uri="{FF2B5EF4-FFF2-40B4-BE49-F238E27FC236}">
                <a16:creationId xmlns:a16="http://schemas.microsoft.com/office/drawing/2014/main" id="{DCB5F83F-D615-9137-5A0E-FD43C93242B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02659" y="2552550"/>
            <a:ext cx="914400" cy="914400"/>
          </a:xfrm>
          <a:prstGeom prst="rect">
            <a:avLst/>
          </a:prstGeom>
        </p:spPr>
      </p:pic>
      <p:pic>
        <p:nvPicPr>
          <p:cNvPr id="46" name="Graphique 45" descr="Man avec un remplissage uni">
            <a:extLst>
              <a:ext uri="{FF2B5EF4-FFF2-40B4-BE49-F238E27FC236}">
                <a16:creationId xmlns:a16="http://schemas.microsoft.com/office/drawing/2014/main" id="{3163E420-66B5-2404-C653-7FF58B8DD70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754841" y="2552550"/>
            <a:ext cx="914400" cy="914400"/>
          </a:xfrm>
          <a:prstGeom prst="rect">
            <a:avLst/>
          </a:prstGeom>
        </p:spPr>
      </p:pic>
      <p:pic>
        <p:nvPicPr>
          <p:cNvPr id="47" name="Graphique 46" descr="Man contour">
            <a:extLst>
              <a:ext uri="{FF2B5EF4-FFF2-40B4-BE49-F238E27FC236}">
                <a16:creationId xmlns:a16="http://schemas.microsoft.com/office/drawing/2014/main" id="{79131919-08DF-A1B3-5332-0C3B1117CAE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059205" y="2570162"/>
            <a:ext cx="914400" cy="914400"/>
          </a:xfrm>
          <a:prstGeom prst="rect">
            <a:avLst/>
          </a:prstGeom>
        </p:spPr>
      </p:pic>
      <p:pic>
        <p:nvPicPr>
          <p:cNvPr id="49" name="Graphique 48" descr="Man contour">
            <a:extLst>
              <a:ext uri="{FF2B5EF4-FFF2-40B4-BE49-F238E27FC236}">
                <a16:creationId xmlns:a16="http://schemas.microsoft.com/office/drawing/2014/main" id="{82B9E218-5B64-0B52-4F84-7876394D643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407023" y="3699715"/>
            <a:ext cx="914400" cy="914400"/>
          </a:xfrm>
          <a:prstGeom prst="rect">
            <a:avLst/>
          </a:prstGeom>
        </p:spPr>
      </p:pic>
      <p:pic>
        <p:nvPicPr>
          <p:cNvPr id="52" name="Graphique 51" descr="Man contour">
            <a:extLst>
              <a:ext uri="{FF2B5EF4-FFF2-40B4-BE49-F238E27FC236}">
                <a16:creationId xmlns:a16="http://schemas.microsoft.com/office/drawing/2014/main" id="{BC159F47-34D2-B2A1-D480-038084728D9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059205" y="3699715"/>
            <a:ext cx="914400" cy="914400"/>
          </a:xfrm>
          <a:prstGeom prst="rect">
            <a:avLst/>
          </a:prstGeom>
        </p:spPr>
      </p:pic>
      <p:pic>
        <p:nvPicPr>
          <p:cNvPr id="53" name="Graphique 52" descr="Man contour">
            <a:extLst>
              <a:ext uri="{FF2B5EF4-FFF2-40B4-BE49-F238E27FC236}">
                <a16:creationId xmlns:a16="http://schemas.microsoft.com/office/drawing/2014/main" id="{AA5F2D16-6B3F-F138-DFC8-6C98FC15077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54841" y="3699715"/>
            <a:ext cx="914400" cy="914400"/>
          </a:xfrm>
          <a:prstGeom prst="rect">
            <a:avLst/>
          </a:prstGeom>
        </p:spPr>
      </p:pic>
      <p:pic>
        <p:nvPicPr>
          <p:cNvPr id="54" name="Graphique 53" descr="Man contour">
            <a:extLst>
              <a:ext uri="{FF2B5EF4-FFF2-40B4-BE49-F238E27FC236}">
                <a16:creationId xmlns:a16="http://schemas.microsoft.com/office/drawing/2014/main" id="{1F6B326C-C3AC-F9C7-DA8E-B03955DB554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02659" y="3699715"/>
            <a:ext cx="914400" cy="914400"/>
          </a:xfrm>
          <a:prstGeom prst="rect">
            <a:avLst/>
          </a:prstGeom>
        </p:spPr>
      </p:pic>
      <p:pic>
        <p:nvPicPr>
          <p:cNvPr id="55" name="Graphique 54" descr="Man contour">
            <a:extLst>
              <a:ext uri="{FF2B5EF4-FFF2-40B4-BE49-F238E27FC236}">
                <a16:creationId xmlns:a16="http://schemas.microsoft.com/office/drawing/2014/main" id="{5A75E264-BCAA-9914-F3C1-1F2A921C688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46597" y="3699715"/>
            <a:ext cx="914400" cy="914400"/>
          </a:xfrm>
          <a:prstGeom prst="rect">
            <a:avLst/>
          </a:prstGeom>
        </p:spPr>
      </p:pic>
      <p:sp>
        <p:nvSpPr>
          <p:cNvPr id="60" name="Ellipse 59">
            <a:extLst>
              <a:ext uri="{FF2B5EF4-FFF2-40B4-BE49-F238E27FC236}">
                <a16:creationId xmlns:a16="http://schemas.microsoft.com/office/drawing/2014/main" id="{6D45927D-6B8B-C20A-C368-BE798BCA9D51}"/>
              </a:ext>
            </a:extLst>
          </p:cNvPr>
          <p:cNvSpPr/>
          <p:nvPr/>
        </p:nvSpPr>
        <p:spPr>
          <a:xfrm>
            <a:off x="8620190" y="2971195"/>
            <a:ext cx="1369772" cy="1369772"/>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ca"/>
          </a:p>
        </p:txBody>
      </p:sp>
      <p:pic>
        <p:nvPicPr>
          <p:cNvPr id="61" name="Graphique 60">
            <a:extLst>
              <a:ext uri="{FF2B5EF4-FFF2-40B4-BE49-F238E27FC236}">
                <a16:creationId xmlns:a16="http://schemas.microsoft.com/office/drawing/2014/main" id="{8740CC51-9D65-835A-A199-33EEA39EC44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938462" y="3146837"/>
            <a:ext cx="744584" cy="914401"/>
          </a:xfrm>
          <a:prstGeom prst="rect">
            <a:avLst/>
          </a:prstGeom>
        </p:spPr>
      </p:pic>
    </p:spTree>
    <p:extLst>
      <p:ext uri="{BB962C8B-B14F-4D97-AF65-F5344CB8AC3E}">
        <p14:creationId xmlns:p14="http://schemas.microsoft.com/office/powerpoint/2010/main" val="19229683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254D0-B52D-069B-656B-BBDE5F11BCA2}"/>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D33231FC-1831-64E8-D2E6-2EF9D6067547}"/>
              </a:ext>
            </a:extLst>
          </p:cNvPr>
          <p:cNvSpPr txBox="1">
            <a:spLocks/>
          </p:cNvSpPr>
          <p:nvPr/>
        </p:nvSpPr>
        <p:spPr>
          <a:xfrm>
            <a:off x="798364" y="1113765"/>
            <a:ext cx="6202041" cy="775070"/>
          </a:xfrm>
          <a:prstGeom prst="rect">
            <a:avLst/>
          </a:prstGeom>
        </p:spPr>
        <p:txBody>
          <a:bodyPr/>
          <a:lst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a:lstStyle>
          <a:p>
            <a:pPr algn="l" rtl="0"/>
            <a:r>
              <a:rPr lang="en-ca" sz="4000" b="1" i="0" u="none" baseline="0">
                <a:latin typeface="Arial" panose="020B0604020202020204" pitchFamily="34" charset="0"/>
                <a:ea typeface="Calibri"/>
                <a:cs typeface="Arial" panose="020B0604020202020204" pitchFamily="34" charset="0"/>
              </a:rPr>
              <a:t>What can help</a:t>
            </a:r>
            <a:endParaRPr lang="en-ca" sz="4000">
              <a:latin typeface="Arial" panose="020B0604020202020204" pitchFamily="34" charset="0"/>
              <a:cs typeface="Arial" panose="020B0604020202020204" pitchFamily="34" charset="0"/>
            </a:endParaRPr>
          </a:p>
        </p:txBody>
      </p:sp>
      <p:sp>
        <p:nvSpPr>
          <p:cNvPr id="14" name="Espace réservé du contenu 2">
            <a:extLst>
              <a:ext uri="{FF2B5EF4-FFF2-40B4-BE49-F238E27FC236}">
                <a16:creationId xmlns:a16="http://schemas.microsoft.com/office/drawing/2014/main" id="{795F7065-E622-BB1F-83AD-CDBDE24D4881}"/>
              </a:ext>
            </a:extLst>
          </p:cNvPr>
          <p:cNvSpPr txBox="1">
            <a:spLocks/>
          </p:cNvSpPr>
          <p:nvPr/>
        </p:nvSpPr>
        <p:spPr>
          <a:xfrm>
            <a:off x="886978" y="1894338"/>
            <a:ext cx="9102149" cy="360897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chemeClr val="accent3">
                  <a:lumMod val="40000"/>
                  <a:lumOff val="60000"/>
                </a:schemeClr>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rtl="0">
              <a:lnSpc>
                <a:spcPct val="100000"/>
              </a:lnSpc>
              <a:spcBef>
                <a:spcPts val="0"/>
              </a:spcBef>
              <a:spcAft>
                <a:spcPts val="1800"/>
              </a:spcAft>
              <a:buClr>
                <a:schemeClr val="accent4"/>
              </a:buClr>
              <a:buSzPct val="80000"/>
              <a:buFont typeface="Système normal"/>
              <a:buChar char="→"/>
            </a:pPr>
            <a:r>
              <a:rPr lang="en-ca" sz="1800" b="0" i="0" u="none" baseline="0" dirty="0">
                <a:ea typeface="Calibri"/>
                <a:cs typeface="Calibri"/>
              </a:rPr>
              <a:t>Recognizing your needs and limitations</a:t>
            </a:r>
          </a:p>
          <a:p>
            <a:pPr algn="l" rtl="0">
              <a:lnSpc>
                <a:spcPct val="100000"/>
              </a:lnSpc>
              <a:spcBef>
                <a:spcPts val="0"/>
              </a:spcBef>
              <a:spcAft>
                <a:spcPts val="1800"/>
              </a:spcAft>
              <a:buClr>
                <a:schemeClr val="accent4"/>
              </a:buClr>
              <a:buSzPct val="80000"/>
              <a:buFont typeface="Système normal"/>
              <a:buChar char="→"/>
            </a:pPr>
            <a:r>
              <a:rPr lang="en-ca" sz="1800" b="0" i="0" u="none" baseline="0" dirty="0">
                <a:ea typeface="Calibri"/>
                <a:cs typeface="Calibri"/>
              </a:rPr>
              <a:t>Putting strategies in place to help regulate emotions and </a:t>
            </a:r>
            <a:r>
              <a:rPr lang="en-ca" sz="1800" b="0" i="0" u="none" baseline="0" dirty="0">
                <a:cs typeface="Calibri"/>
              </a:rPr>
              <a:t>reduce stress</a:t>
            </a:r>
          </a:p>
          <a:p>
            <a:pPr algn="l" rtl="0">
              <a:lnSpc>
                <a:spcPct val="100000"/>
              </a:lnSpc>
              <a:spcBef>
                <a:spcPts val="0"/>
              </a:spcBef>
              <a:spcAft>
                <a:spcPts val="1800"/>
              </a:spcAft>
              <a:buClr>
                <a:schemeClr val="accent4"/>
              </a:buClr>
              <a:buSzPct val="80000"/>
              <a:buFont typeface="Système normal"/>
              <a:buChar char="→"/>
            </a:pPr>
            <a:r>
              <a:rPr lang="en-ca" sz="1800" b="0" i="0" u="none" baseline="0" dirty="0">
                <a:ea typeface="Calibri"/>
                <a:cs typeface="Calibri"/>
              </a:rPr>
              <a:t>Finding ways to take care of yourself</a:t>
            </a:r>
          </a:p>
          <a:p>
            <a:pPr algn="l" rtl="0">
              <a:lnSpc>
                <a:spcPct val="100000"/>
              </a:lnSpc>
              <a:spcBef>
                <a:spcPts val="0"/>
              </a:spcBef>
              <a:spcAft>
                <a:spcPts val="1800"/>
              </a:spcAft>
              <a:buClr>
                <a:schemeClr val="accent4"/>
              </a:buClr>
              <a:buSzPct val="80000"/>
              <a:buFont typeface="Système normal"/>
              <a:buChar char="→"/>
            </a:pPr>
            <a:r>
              <a:rPr lang="en-ca" sz="1800" b="0" i="0" u="none" baseline="0" dirty="0">
                <a:cs typeface="Calibri"/>
              </a:rPr>
              <a:t>Consulting</a:t>
            </a:r>
            <a:r>
              <a:rPr lang="en-ca" sz="1800" b="0" i="0" u="none" baseline="0" dirty="0">
                <a:ea typeface="Calibri"/>
                <a:cs typeface="Calibri"/>
              </a:rPr>
              <a:t> </a:t>
            </a:r>
            <a:r>
              <a:rPr lang="en-ca" sz="1800" b="0" i="0" u="none" baseline="0" dirty="0">
                <a:solidFill>
                  <a:schemeClr val="accent1"/>
                </a:solidFill>
                <a:ea typeface="Calibri"/>
                <a:cs typeface="Calibri"/>
                <a:hlinkClick r:id="rId3">
                  <a:extLst>
                    <a:ext uri="{A12FA001-AC4F-418D-AE19-62706E023703}">
                      <ahyp:hlinkClr xmlns:ahyp="http://schemas.microsoft.com/office/drawing/2018/hyperlinkcolor" val="tx"/>
                    </a:ext>
                  </a:extLst>
                </a:hlinkClick>
              </a:rPr>
              <a:t>You, Me, Baby</a:t>
            </a:r>
            <a:r>
              <a:rPr lang="en-ca" sz="1800" b="0" i="0" u="none" baseline="0" dirty="0">
                <a:ea typeface="Calibri"/>
                <a:cs typeface="Arial"/>
              </a:rPr>
              <a:t> </a:t>
            </a:r>
            <a:r>
              <a:rPr lang="en-ca" sz="1800" b="0" i="0" u="none" baseline="0" dirty="0"/>
              <a:t>- A free online tool to help you: </a:t>
            </a:r>
            <a:endParaRPr lang="en-ca" sz="1800" dirty="0">
              <a:ea typeface="Calibri"/>
              <a:cs typeface="Arial"/>
            </a:endParaRPr>
          </a:p>
          <a:p>
            <a:pPr marL="640080" algn="l" rtl="0">
              <a:lnSpc>
                <a:spcPct val="100000"/>
              </a:lnSpc>
              <a:spcBef>
                <a:spcPts val="0"/>
              </a:spcBef>
              <a:spcAft>
                <a:spcPts val="1200"/>
              </a:spcAft>
              <a:buClr>
                <a:schemeClr val="accent4"/>
              </a:buClr>
            </a:pPr>
            <a:r>
              <a:rPr lang="en-ca" sz="1800" b="0" i="0" u="none" baseline="0" dirty="0">
                <a:ea typeface="Calibri"/>
                <a:cs typeface="Arial"/>
              </a:rPr>
              <a:t>Manage your stress and emotions </a:t>
            </a:r>
            <a:endParaRPr lang="en-ca" sz="1800" dirty="0">
              <a:ea typeface="Calibri"/>
              <a:cs typeface="Arial"/>
            </a:endParaRPr>
          </a:p>
          <a:p>
            <a:pPr marL="640080" algn="l" rtl="0">
              <a:lnSpc>
                <a:spcPct val="100000"/>
              </a:lnSpc>
              <a:spcBef>
                <a:spcPts val="0"/>
              </a:spcBef>
              <a:spcAft>
                <a:spcPts val="1200"/>
              </a:spcAft>
              <a:buClr>
                <a:schemeClr val="accent4"/>
              </a:buClr>
            </a:pPr>
            <a:r>
              <a:rPr lang="en-ca" sz="1800" b="0" i="0" u="none" baseline="0" dirty="0">
                <a:ea typeface="Calibri"/>
                <a:cs typeface="Arial"/>
              </a:rPr>
              <a:t>Find strategies to take care of yourself and </a:t>
            </a:r>
            <a:r>
              <a:rPr lang="en-ca" sz="1800" b="0" i="0" u="none" baseline="0" dirty="0">
                <a:cs typeface="Arial"/>
              </a:rPr>
              <a:t>prepare for your baby's arrival</a:t>
            </a:r>
            <a:endParaRPr lang="en-ca" sz="1800" dirty="0">
              <a:cs typeface="Arial"/>
            </a:endParaRPr>
          </a:p>
          <a:p>
            <a:pPr marL="640080" algn="l" rtl="0">
              <a:lnSpc>
                <a:spcPct val="100000"/>
              </a:lnSpc>
              <a:spcBef>
                <a:spcPts val="0"/>
              </a:spcBef>
              <a:spcAft>
                <a:spcPts val="1200"/>
              </a:spcAft>
              <a:buClr>
                <a:schemeClr val="accent4"/>
              </a:buClr>
            </a:pPr>
            <a:r>
              <a:rPr lang="en-ca" sz="1800" b="0" i="0" u="none" baseline="0" dirty="0">
                <a:ea typeface="Calibri"/>
                <a:cs typeface="Arial"/>
              </a:rPr>
              <a:t>Prevent postpartum anxiety and depression</a:t>
            </a:r>
            <a:endParaRPr lang="en-ca" sz="1800" dirty="0">
              <a:ea typeface="Calibri"/>
              <a:cs typeface="Calibri"/>
            </a:endParaRPr>
          </a:p>
        </p:txBody>
      </p:sp>
      <p:pic>
        <p:nvPicPr>
          <p:cNvPr id="4" name="Graphique 3" descr="Lights On avec un remplissage uni">
            <a:extLst>
              <a:ext uri="{FF2B5EF4-FFF2-40B4-BE49-F238E27FC236}">
                <a16:creationId xmlns:a16="http://schemas.microsoft.com/office/drawing/2014/main" id="{AE2DE6C5-D508-211D-A8AD-501E1BF1868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864436" y="641182"/>
            <a:ext cx="1427019" cy="1427019"/>
          </a:xfrm>
          <a:prstGeom prst="rect">
            <a:avLst/>
          </a:prstGeom>
        </p:spPr>
      </p:pic>
    </p:spTree>
    <p:extLst>
      <p:ext uri="{BB962C8B-B14F-4D97-AF65-F5344CB8AC3E}">
        <p14:creationId xmlns:p14="http://schemas.microsoft.com/office/powerpoint/2010/main" val="10062971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68000">
              <a:srgbClr val="F5F0E0"/>
            </a:gs>
            <a:gs pos="0">
              <a:srgbClr val="F5F0E0"/>
            </a:gs>
            <a:gs pos="100000">
              <a:schemeClr val="bg2"/>
            </a:gs>
          </a:gsLst>
          <a:lin ang="5400000" scaled="0"/>
        </a:gradFill>
        <a:effectLst/>
      </p:bgPr>
    </p:bg>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F22005B2-A3C3-C6D8-79B2-3A33EA217CC2}"/>
              </a:ext>
            </a:extLst>
          </p:cNvPr>
          <p:cNvSpPr txBox="1">
            <a:spLocks/>
          </p:cNvSpPr>
          <p:nvPr/>
        </p:nvSpPr>
        <p:spPr>
          <a:xfrm>
            <a:off x="316032" y="863510"/>
            <a:ext cx="4757923" cy="49531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ca" sz="4000" b="1" i="0" u="none" strike="noStrike" kern="1200" cap="none" spc="0" normalizeH="0" baseline="0" dirty="0">
                <a:ln>
                  <a:noFill/>
                </a:ln>
                <a:solidFill>
                  <a:srgbClr val="2D2E83"/>
                </a:solidFill>
                <a:effectLst/>
                <a:uLnTx/>
                <a:uFillTx/>
                <a:latin typeface="Arial" panose="020B0604020202020204" pitchFamily="34" charset="0"/>
                <a:ea typeface="Arial" panose="020B0604020202020204" pitchFamily="34" charset="0"/>
                <a:cs typeface="Arial" panose="020B0604020202020204" pitchFamily="34" charset="0"/>
              </a:rPr>
              <a:t>Taking</a:t>
            </a:r>
            <a:r>
              <a:rPr lang="en-ca" sz="4000" b="1" i="0" u="none" baseline="0" dirty="0">
                <a:solidFill>
                  <a:srgbClr val="2D2E83"/>
                </a:solidFill>
                <a:latin typeface="Arial" panose="020B0604020202020204" pitchFamily="34" charset="0"/>
                <a:ea typeface="Arial" panose="020B0604020202020204" pitchFamily="34" charset="0"/>
                <a:cs typeface="Arial" panose="020B0604020202020204" pitchFamily="34" charset="0"/>
              </a:rPr>
              <a:t> </a:t>
            </a:r>
            <a:r>
              <a:rPr kumimoji="0" lang="en-ca" sz="4000" b="1" i="0" u="none" strike="noStrike" kern="1200" cap="none" spc="0" normalizeH="0" baseline="0" dirty="0">
                <a:ln>
                  <a:noFill/>
                </a:ln>
                <a:solidFill>
                  <a:srgbClr val="2D2E83"/>
                </a:solidFill>
                <a:effectLst/>
                <a:uLnTx/>
                <a:uFillTx/>
                <a:latin typeface="Arial" panose="020B0604020202020204" pitchFamily="34" charset="0"/>
                <a:ea typeface="Arial" panose="020B0604020202020204" pitchFamily="34" charset="0"/>
                <a:cs typeface="Arial" panose="020B0604020202020204" pitchFamily="34" charset="0"/>
              </a:rPr>
              <a:t>care of yourself is always time well spent</a:t>
            </a:r>
            <a:endParaRPr kumimoji="0" lang="en-ca" sz="4000" b="1" i="0" u="none" strike="noStrike" kern="1200" cap="none" spc="0" normalizeH="0" baseline="0" noProof="0" dirty="0">
              <a:ln>
                <a:noFill/>
              </a:ln>
              <a:solidFill>
                <a:srgbClr val="2D2E83"/>
              </a:solidFill>
              <a:effectLst/>
              <a:uLnTx/>
              <a:uFillTx/>
              <a:latin typeface="Arial" panose="020B0604020202020204" pitchFamily="34" charset="0"/>
              <a:cs typeface="Arial" panose="020B0604020202020204" pitchFamily="34" charset="0"/>
            </a:endParaRPr>
          </a:p>
        </p:txBody>
      </p:sp>
      <p:pic>
        <p:nvPicPr>
          <p:cNvPr id="7" name="Image 6">
            <a:extLst>
              <a:ext uri="{FF2B5EF4-FFF2-40B4-BE49-F238E27FC236}">
                <a16:creationId xmlns:a16="http://schemas.microsoft.com/office/drawing/2014/main" id="{6FDB9832-82DD-B6DA-6F0C-8027AA28F604}"/>
              </a:ext>
            </a:extLst>
          </p:cNvPr>
          <p:cNvPicPr>
            <a:picLocks noChangeAspect="1"/>
          </p:cNvPicPr>
          <p:nvPr/>
        </p:nvPicPr>
        <p:blipFill>
          <a:blip r:embed="rId3"/>
          <a:srcRect t="9743" b="9743"/>
          <a:stretch>
            <a:fillRect/>
          </a:stretch>
        </p:blipFill>
        <p:spPr>
          <a:xfrm>
            <a:off x="8153331" y="598582"/>
            <a:ext cx="3581469" cy="1932832"/>
          </a:xfrm>
          <a:prstGeom prst="roundRect">
            <a:avLst>
              <a:gd name="adj" fmla="val 8634"/>
            </a:avLst>
          </a:prstGeom>
        </p:spPr>
      </p:pic>
      <p:pic>
        <p:nvPicPr>
          <p:cNvPr id="6" name="Image 5">
            <a:extLst>
              <a:ext uri="{FF2B5EF4-FFF2-40B4-BE49-F238E27FC236}">
                <a16:creationId xmlns:a16="http://schemas.microsoft.com/office/drawing/2014/main" id="{D44B4909-5DEA-8BDB-3F66-47B11B597E4B}"/>
              </a:ext>
            </a:extLst>
          </p:cNvPr>
          <p:cNvPicPr>
            <a:picLocks noChangeAspect="1"/>
          </p:cNvPicPr>
          <p:nvPr/>
        </p:nvPicPr>
        <p:blipFill>
          <a:blip r:embed="rId4"/>
          <a:stretch>
            <a:fillRect/>
          </a:stretch>
        </p:blipFill>
        <p:spPr>
          <a:xfrm>
            <a:off x="5074723" y="598581"/>
            <a:ext cx="2909131" cy="1932832"/>
          </a:xfrm>
          <a:prstGeom prst="roundRect">
            <a:avLst>
              <a:gd name="adj" fmla="val 9301"/>
            </a:avLst>
          </a:prstGeom>
        </p:spPr>
      </p:pic>
      <p:pic>
        <p:nvPicPr>
          <p:cNvPr id="8" name="Image 7">
            <a:extLst>
              <a:ext uri="{FF2B5EF4-FFF2-40B4-BE49-F238E27FC236}">
                <a16:creationId xmlns:a16="http://schemas.microsoft.com/office/drawing/2014/main" id="{0F0220DB-364E-2662-C430-0D498D08CB67}"/>
              </a:ext>
            </a:extLst>
          </p:cNvPr>
          <p:cNvPicPr>
            <a:picLocks noChangeAspect="1"/>
          </p:cNvPicPr>
          <p:nvPr/>
        </p:nvPicPr>
        <p:blipFill>
          <a:blip r:embed="rId5"/>
          <a:srcRect l="3671" t="2469" r="18753"/>
          <a:stretch>
            <a:fillRect/>
          </a:stretch>
        </p:blipFill>
        <p:spPr>
          <a:xfrm>
            <a:off x="8153331" y="2677572"/>
            <a:ext cx="3581469" cy="3001821"/>
          </a:xfrm>
          <a:prstGeom prst="roundRect">
            <a:avLst>
              <a:gd name="adj" fmla="val 9596"/>
            </a:avLst>
          </a:prstGeom>
        </p:spPr>
      </p:pic>
      <p:pic>
        <p:nvPicPr>
          <p:cNvPr id="9" name="Image 8">
            <a:extLst>
              <a:ext uri="{FF2B5EF4-FFF2-40B4-BE49-F238E27FC236}">
                <a16:creationId xmlns:a16="http://schemas.microsoft.com/office/drawing/2014/main" id="{4DEAEBAF-9547-5699-D272-23305323BF6C}"/>
              </a:ext>
            </a:extLst>
          </p:cNvPr>
          <p:cNvPicPr>
            <a:picLocks noChangeAspect="1"/>
          </p:cNvPicPr>
          <p:nvPr/>
        </p:nvPicPr>
        <p:blipFill>
          <a:blip r:embed="rId6"/>
          <a:srcRect r="-400" b="30851"/>
          <a:stretch>
            <a:fillRect/>
          </a:stretch>
        </p:blipFill>
        <p:spPr>
          <a:xfrm>
            <a:off x="5076164" y="2677572"/>
            <a:ext cx="2909131" cy="3001821"/>
          </a:xfrm>
          <a:prstGeom prst="roundRect">
            <a:avLst>
              <a:gd name="adj" fmla="val 9932"/>
            </a:avLst>
          </a:prstGeom>
        </p:spPr>
      </p:pic>
      <p:sp>
        <p:nvSpPr>
          <p:cNvPr id="3" name="ZoneTexte 2">
            <a:extLst>
              <a:ext uri="{FF2B5EF4-FFF2-40B4-BE49-F238E27FC236}">
                <a16:creationId xmlns:a16="http://schemas.microsoft.com/office/drawing/2014/main" id="{4264F795-A81C-3CA3-8B2E-9B3FF6942BA6}"/>
              </a:ext>
            </a:extLst>
          </p:cNvPr>
          <p:cNvSpPr txBox="1"/>
          <p:nvPr/>
        </p:nvSpPr>
        <p:spPr>
          <a:xfrm>
            <a:off x="5073956" y="5811858"/>
            <a:ext cx="1882239"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ca" sz="800" b="0" i="1" u="none" strike="noStrike" kern="1200" cap="none" spc="0" normalizeH="0" baseline="0">
                <a:ln>
                  <a:noFill/>
                </a:ln>
                <a:effectLst/>
                <a:uLnTx/>
                <a:uFillTx/>
                <a:latin typeface="Arial" panose="020B0604020202020204" pitchFamily="34" charset="0"/>
                <a:ea typeface="Roboto"/>
                <a:cs typeface="Arial" panose="020B0604020202020204" pitchFamily="34" charset="0"/>
              </a:rPr>
              <a:t>Photo credit: © ÉquiLibre</a:t>
            </a:r>
            <a:endParaRPr kumimoji="0" lang="en-ca" sz="800" b="0" i="0" u="none" strike="noStrike" kern="1200" cap="none" spc="0" normalizeH="0" baseline="0" noProof="0" err="1">
              <a:ln>
                <a:noFill/>
              </a:ln>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79824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BF53C-B08A-75C4-1FD5-51F022EA77E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8F06E18-F739-BFCF-5060-C92E54303F00}"/>
              </a:ext>
            </a:extLst>
          </p:cNvPr>
          <p:cNvSpPr>
            <a:spLocks noGrp="1"/>
          </p:cNvSpPr>
          <p:nvPr>
            <p:ph type="title"/>
          </p:nvPr>
        </p:nvSpPr>
        <p:spPr>
          <a:xfrm>
            <a:off x="343988" y="1068063"/>
            <a:ext cx="3616234" cy="2015332"/>
          </a:xfrm>
        </p:spPr>
        <p:txBody>
          <a:bodyPr anchor="t">
            <a:noAutofit/>
          </a:bodyPr>
          <a:lstStyle/>
          <a:p>
            <a:pPr algn="l" rtl="0"/>
            <a:r>
              <a:rPr lang="en-ca" sz="4000" b="1" i="0" u="none" baseline="0"/>
              <a:t>Meeting plan</a:t>
            </a:r>
          </a:p>
        </p:txBody>
      </p:sp>
      <p:sp>
        <p:nvSpPr>
          <p:cNvPr id="5" name="Espace réservé du contenu 4">
            <a:extLst>
              <a:ext uri="{FF2B5EF4-FFF2-40B4-BE49-F238E27FC236}">
                <a16:creationId xmlns:a16="http://schemas.microsoft.com/office/drawing/2014/main" id="{5D50E8BA-4451-A754-F7BB-FE6A1CF0B11E}"/>
              </a:ext>
            </a:extLst>
          </p:cNvPr>
          <p:cNvSpPr txBox="1">
            <a:spLocks noGrp="1"/>
          </p:cNvSpPr>
          <p:nvPr>
            <p:ph idx="1"/>
          </p:nvPr>
        </p:nvSpPr>
        <p:spPr>
          <a:xfrm>
            <a:off x="4624251" y="1228397"/>
            <a:ext cx="4834542" cy="4431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panose="020F0502020204030204"/>
                <a:cs typeface="Calibri" panose="020F0502020204030204"/>
              </a:rPr>
              <a:t>Topic, schedule and rules</a:t>
            </a:r>
            <a:endParaRPr lang="en-ca" sz="1800" b="1" i="1" dirty="0">
              <a:solidFill>
                <a:schemeClr val="tx1">
                  <a:alpha val="20000"/>
                </a:schemeClr>
              </a:solidFill>
              <a:ea typeface="Calibri" panose="020F0502020204030204"/>
              <a:cs typeface="Calibri" panose="020F0502020204030204"/>
            </a:endParaRPr>
          </a:p>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panose="020F0502020204030204"/>
                <a:cs typeface="Calibri" panose="020F0502020204030204"/>
              </a:rPr>
              <a:t>Adjusting to the role of parent </a:t>
            </a:r>
            <a:endParaRPr lang="en-ca" sz="1800" b="1" i="1" dirty="0">
              <a:solidFill>
                <a:schemeClr val="tx1">
                  <a:alpha val="20000"/>
                </a:schemeClr>
              </a:solidFill>
              <a:ea typeface="Calibri" panose="020F0502020204030204"/>
              <a:cs typeface="Calibri" panose="020F0502020204030204"/>
            </a:endParaRPr>
          </a:p>
          <a:p>
            <a:pPr marL="0" indent="0" algn="l" rtl="0">
              <a:lnSpc>
                <a:spcPct val="100000"/>
              </a:lnSpc>
              <a:spcBef>
                <a:spcPts val="0"/>
              </a:spcBef>
              <a:spcAft>
                <a:spcPts val="2400"/>
              </a:spcAft>
              <a:buNone/>
            </a:pPr>
            <a:r>
              <a:rPr lang="en-ca" sz="1800" b="0" i="0" u="none" baseline="0" dirty="0">
                <a:solidFill>
                  <a:schemeClr val="tx1">
                    <a:alpha val="20000"/>
                  </a:schemeClr>
                </a:solidFill>
                <a:ea typeface="Calibri" panose="020F0502020204030204"/>
                <a:cs typeface="Calibri" panose="020F0502020204030204"/>
              </a:rPr>
              <a:t>Break</a:t>
            </a:r>
          </a:p>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panose="020F0502020204030204"/>
                <a:cs typeface="Calibri" panose="020F0502020204030204"/>
              </a:rPr>
              <a:t>Taking care of yourself during pregnancy</a:t>
            </a:r>
            <a:br>
              <a:rPr lang="en-ca" sz="1800" b="1" dirty="0">
                <a:solidFill>
                  <a:schemeClr val="tx1">
                    <a:alpha val="20000"/>
                  </a:schemeClr>
                </a:solidFill>
                <a:ea typeface="Calibri" panose="020F0502020204030204"/>
                <a:cs typeface="Calibri" panose="020F0502020204030204"/>
              </a:rPr>
            </a:br>
            <a:r>
              <a:rPr lang="en-ca" sz="1800" b="1" i="0" u="none" baseline="0" dirty="0">
                <a:solidFill>
                  <a:schemeClr val="tx1">
                    <a:alpha val="20000"/>
                  </a:schemeClr>
                </a:solidFill>
                <a:ea typeface="Calibri" panose="020F0502020204030204"/>
                <a:cs typeface="Calibri" panose="020F0502020204030204"/>
              </a:rPr>
              <a:t>and after the baby is born</a:t>
            </a:r>
          </a:p>
          <a:p>
            <a:pPr marL="0" indent="0" algn="l" rtl="0">
              <a:lnSpc>
                <a:spcPct val="100000"/>
              </a:lnSpc>
              <a:spcBef>
                <a:spcPts val="0"/>
              </a:spcBef>
              <a:spcAft>
                <a:spcPts val="2400"/>
              </a:spcAft>
              <a:buNone/>
            </a:pPr>
            <a:r>
              <a:rPr lang="en-ca" sz="1800" b="1" i="0" u="none" baseline="0" dirty="0">
                <a:ea typeface="Calibri" panose="020F0502020204030204"/>
                <a:cs typeface="Calibri" panose="020F0502020204030204"/>
              </a:rPr>
              <a:t>Creating a support network</a:t>
            </a:r>
            <a:endParaRPr lang="en-ca" sz="1800" b="1" i="1" dirty="0">
              <a:ea typeface="Calibri" panose="020F0502020204030204"/>
              <a:cs typeface="Calibri" panose="020F0502020204030204"/>
            </a:endParaRPr>
          </a:p>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panose="020F0502020204030204"/>
                <a:cs typeface="Calibri" panose="020F0502020204030204"/>
              </a:rPr>
              <a:t>Connecting with your baby during pregnancy</a:t>
            </a:r>
            <a:endParaRPr lang="en-ca" sz="1800" b="1" dirty="0">
              <a:solidFill>
                <a:schemeClr val="tx1">
                  <a:alpha val="20000"/>
                </a:schemeClr>
              </a:solidFill>
              <a:ea typeface="Calibri"/>
              <a:cs typeface="Calibri"/>
            </a:endParaRPr>
          </a:p>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a:cs typeface="Calibri"/>
              </a:rPr>
              <a:t>Conclusion</a:t>
            </a:r>
            <a:endParaRPr lang="en-ca" sz="1800" b="1" i="1" dirty="0">
              <a:solidFill>
                <a:schemeClr val="tx1">
                  <a:alpha val="20000"/>
                </a:schemeClr>
              </a:solidFill>
              <a:ea typeface="Calibri"/>
              <a:cs typeface="Calibri"/>
            </a:endParaRPr>
          </a:p>
        </p:txBody>
      </p:sp>
      <p:sp>
        <p:nvSpPr>
          <p:cNvPr id="8" name="Espace réservé du contenu 4">
            <a:extLst>
              <a:ext uri="{FF2B5EF4-FFF2-40B4-BE49-F238E27FC236}">
                <a16:creationId xmlns:a16="http://schemas.microsoft.com/office/drawing/2014/main" id="{83B2DD50-32B4-2960-410C-70AF5E14D977}"/>
              </a:ext>
            </a:extLst>
          </p:cNvPr>
          <p:cNvSpPr txBox="1">
            <a:spLocks/>
          </p:cNvSpPr>
          <p:nvPr/>
        </p:nvSpPr>
        <p:spPr>
          <a:xfrm>
            <a:off x="9797143" y="1228396"/>
            <a:ext cx="1998618" cy="4431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marL="228600" indent="-228600" algn="l" defTabSz="914400" rtl="0" eaLnBrk="1" latinLnBrk="0" hangingPunct="1">
              <a:lnSpc>
                <a:spcPct val="90000"/>
              </a:lnSpc>
              <a:spcBef>
                <a:spcPts val="1000"/>
              </a:spcBef>
              <a:buClr>
                <a:schemeClr val="accent3">
                  <a:lumMod val="40000"/>
                  <a:lumOff val="60000"/>
                </a:schemeClr>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0">
              <a:lnSpc>
                <a:spcPct val="100000"/>
              </a:lnSpc>
              <a:spcBef>
                <a:spcPts val="0"/>
              </a:spcBef>
              <a:spcAft>
                <a:spcPts val="2400"/>
              </a:spcAft>
              <a:buFont typeface="Arial" panose="020B0604020202020204" pitchFamily="34" charset="0"/>
              <a:buNone/>
            </a:pPr>
            <a:r>
              <a:rPr lang="en-ca" sz="1800" b="0" i="0" u="none" baseline="0">
                <a:solidFill>
                  <a:schemeClr val="tx1">
                    <a:alpha val="20000"/>
                  </a:schemeClr>
                </a:solidFill>
                <a:ea typeface="Calibri" panose="020F0502020204030204"/>
                <a:cs typeface="Calibri" panose="020F0502020204030204"/>
              </a:rPr>
              <a:t>35 minutes</a:t>
            </a:r>
          </a:p>
          <a:p>
            <a:pPr marL="0" indent="0" algn="r" rtl="0">
              <a:lnSpc>
                <a:spcPct val="100000"/>
              </a:lnSpc>
              <a:spcBef>
                <a:spcPts val="0"/>
              </a:spcBef>
              <a:spcAft>
                <a:spcPts val="2400"/>
              </a:spcAft>
              <a:buNone/>
            </a:pPr>
            <a:r>
              <a:rPr lang="en-ca" sz="1800" b="0" i="0" u="none" baseline="0">
                <a:solidFill>
                  <a:schemeClr val="tx1">
                    <a:alpha val="20000"/>
                  </a:schemeClr>
                </a:solidFill>
                <a:ea typeface="Calibri" panose="020F0502020204030204"/>
                <a:cs typeface="Calibri" panose="020F0502020204030204"/>
              </a:rPr>
              <a:t>40 minutes</a:t>
            </a:r>
          </a:p>
          <a:p>
            <a:pPr marL="0" indent="0" algn="r" rtl="0">
              <a:lnSpc>
                <a:spcPct val="100000"/>
              </a:lnSpc>
              <a:spcBef>
                <a:spcPts val="0"/>
              </a:spcBef>
              <a:spcAft>
                <a:spcPts val="2400"/>
              </a:spcAft>
              <a:buFont typeface="Arial" panose="020B0604020202020204" pitchFamily="34" charset="0"/>
              <a:buNone/>
            </a:pPr>
            <a:r>
              <a:rPr lang="en-ca" sz="1800" b="0" i="0" u="none" baseline="0">
                <a:solidFill>
                  <a:schemeClr val="tx1">
                    <a:alpha val="20000"/>
                  </a:schemeClr>
                </a:solidFill>
                <a:ea typeface="Calibri" panose="020F0502020204030204"/>
                <a:cs typeface="Calibri" panose="020F0502020204030204"/>
              </a:rPr>
              <a:t>20 minutes</a:t>
            </a:r>
          </a:p>
          <a:p>
            <a:pPr marL="0" indent="0" algn="r" rtl="0">
              <a:lnSpc>
                <a:spcPct val="100000"/>
              </a:lnSpc>
              <a:spcBef>
                <a:spcPts val="0"/>
              </a:spcBef>
              <a:spcAft>
                <a:spcPts val="2400"/>
              </a:spcAft>
              <a:buFont typeface="Arial" panose="020B0604020202020204" pitchFamily="34" charset="0"/>
              <a:buNone/>
            </a:pPr>
            <a:r>
              <a:rPr lang="en-ca" sz="1800" b="0" i="0" u="none" baseline="0">
                <a:solidFill>
                  <a:schemeClr val="tx1">
                    <a:alpha val="20000"/>
                  </a:schemeClr>
                </a:solidFill>
                <a:ea typeface="Calibri" panose="020F0502020204030204"/>
                <a:cs typeface="Calibri" panose="020F0502020204030204"/>
              </a:rPr>
              <a:t>15 minutes</a:t>
            </a:r>
            <a:br>
              <a:rPr lang="en-ca" sz="1800">
                <a:solidFill>
                  <a:schemeClr val="tx1">
                    <a:alpha val="20000"/>
                  </a:schemeClr>
                </a:solidFill>
                <a:ea typeface="Calibri" panose="020F0502020204030204"/>
                <a:cs typeface="Calibri" panose="020F0502020204030204"/>
              </a:rPr>
            </a:br>
            <a:endParaRPr lang="en-ca" sz="1800">
              <a:solidFill>
                <a:schemeClr val="tx1">
                  <a:alpha val="20000"/>
                </a:schemeClr>
              </a:solidFill>
              <a:ea typeface="Calibri" panose="020F0502020204030204"/>
              <a:cs typeface="Calibri" panose="020F0502020204030204"/>
            </a:endParaRPr>
          </a:p>
          <a:p>
            <a:pPr marL="0" indent="0" algn="r" rtl="0">
              <a:lnSpc>
                <a:spcPct val="100000"/>
              </a:lnSpc>
              <a:spcBef>
                <a:spcPts val="0"/>
              </a:spcBef>
              <a:spcAft>
                <a:spcPts val="2400"/>
              </a:spcAft>
              <a:buFont typeface="Arial" panose="020B0604020202020204" pitchFamily="34" charset="0"/>
              <a:buNone/>
            </a:pPr>
            <a:r>
              <a:rPr lang="en-ca" sz="1800" b="1" i="0" u="none" baseline="0">
                <a:ea typeface="Calibri" panose="020F0502020204030204"/>
                <a:cs typeface="Calibri" panose="020F0502020204030204"/>
              </a:rPr>
              <a:t>25 minutes</a:t>
            </a:r>
          </a:p>
          <a:p>
            <a:pPr marL="0" indent="0" algn="r" rtl="0">
              <a:lnSpc>
                <a:spcPct val="100000"/>
              </a:lnSpc>
              <a:spcBef>
                <a:spcPts val="0"/>
              </a:spcBef>
              <a:spcAft>
                <a:spcPts val="2400"/>
              </a:spcAft>
              <a:buFont typeface="Arial" panose="020B0604020202020204" pitchFamily="34" charset="0"/>
              <a:buNone/>
            </a:pPr>
            <a:r>
              <a:rPr lang="en-ca" sz="1800" b="0" i="0" u="none" baseline="0">
                <a:solidFill>
                  <a:schemeClr val="tx1">
                    <a:alpha val="20000"/>
                  </a:schemeClr>
                </a:solidFill>
                <a:ea typeface="Calibri" panose="020F0502020204030204"/>
                <a:cs typeface="Calibri" panose="020F0502020204030204"/>
              </a:rPr>
              <a:t>10 minutes</a:t>
            </a:r>
            <a:br>
              <a:rPr lang="en-ca" sz="1800">
                <a:solidFill>
                  <a:schemeClr val="tx1">
                    <a:alpha val="20000"/>
                  </a:schemeClr>
                </a:solidFill>
                <a:ea typeface="Calibri" panose="020F0502020204030204"/>
                <a:cs typeface="Calibri" panose="020F0502020204030204"/>
              </a:rPr>
            </a:br>
            <a:endParaRPr lang="en-ca" sz="1800">
              <a:solidFill>
                <a:schemeClr val="tx1">
                  <a:alpha val="20000"/>
                </a:schemeClr>
              </a:solidFill>
              <a:ea typeface="Calibri" panose="020F0502020204030204"/>
              <a:cs typeface="Calibri" panose="020F0502020204030204"/>
            </a:endParaRPr>
          </a:p>
          <a:p>
            <a:pPr marL="0" indent="0" algn="r" rtl="0">
              <a:lnSpc>
                <a:spcPct val="100000"/>
              </a:lnSpc>
              <a:spcBef>
                <a:spcPts val="0"/>
              </a:spcBef>
              <a:spcAft>
                <a:spcPts val="2400"/>
              </a:spcAft>
              <a:buNone/>
            </a:pPr>
            <a:r>
              <a:rPr lang="en-ca" sz="1800" b="0" i="0" u="none" baseline="0">
                <a:solidFill>
                  <a:schemeClr val="tx1">
                    <a:alpha val="20000"/>
                  </a:schemeClr>
                </a:solidFill>
                <a:ea typeface="Calibri" panose="020F0502020204030204"/>
                <a:cs typeface="Calibri" panose="020F0502020204030204"/>
              </a:rPr>
              <a:t>5 minutes</a:t>
            </a:r>
          </a:p>
        </p:txBody>
      </p:sp>
      <p:cxnSp>
        <p:nvCxnSpPr>
          <p:cNvPr id="11" name="Connecteur droit 10">
            <a:extLst>
              <a:ext uri="{FF2B5EF4-FFF2-40B4-BE49-F238E27FC236}">
                <a16:creationId xmlns:a16="http://schemas.microsoft.com/office/drawing/2014/main" id="{D7D909E7-19AA-A4B9-DA5A-56E3CF7523D0}"/>
              </a:ext>
            </a:extLst>
          </p:cNvPr>
          <p:cNvCxnSpPr>
            <a:cxnSpLocks/>
          </p:cNvCxnSpPr>
          <p:nvPr/>
        </p:nvCxnSpPr>
        <p:spPr>
          <a:xfrm>
            <a:off x="4728754" y="1727444"/>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C5C312D5-8FC0-B2E3-D672-A8ED49D74751}"/>
              </a:ext>
            </a:extLst>
          </p:cNvPr>
          <p:cNvCxnSpPr>
            <a:cxnSpLocks/>
          </p:cNvCxnSpPr>
          <p:nvPr/>
        </p:nvCxnSpPr>
        <p:spPr>
          <a:xfrm>
            <a:off x="4728754" y="2862272"/>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ECEB87F8-04BD-D0E5-8FB8-4527FE37FF9E}"/>
              </a:ext>
            </a:extLst>
          </p:cNvPr>
          <p:cNvCxnSpPr>
            <a:cxnSpLocks/>
          </p:cNvCxnSpPr>
          <p:nvPr/>
        </p:nvCxnSpPr>
        <p:spPr>
          <a:xfrm>
            <a:off x="4728754" y="4337449"/>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98326315-0128-CE21-8A1B-8603292C6A80}"/>
              </a:ext>
            </a:extLst>
          </p:cNvPr>
          <p:cNvCxnSpPr>
            <a:cxnSpLocks/>
          </p:cNvCxnSpPr>
          <p:nvPr/>
        </p:nvCxnSpPr>
        <p:spPr>
          <a:xfrm>
            <a:off x="4728754" y="5142494"/>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 name="Connecteur droit 2">
            <a:extLst>
              <a:ext uri="{FF2B5EF4-FFF2-40B4-BE49-F238E27FC236}">
                <a16:creationId xmlns:a16="http://schemas.microsoft.com/office/drawing/2014/main" id="{47FC05C8-3830-BB3C-884C-7E97A767F7F1}"/>
              </a:ext>
            </a:extLst>
          </p:cNvPr>
          <p:cNvCxnSpPr>
            <a:cxnSpLocks/>
          </p:cNvCxnSpPr>
          <p:nvPr/>
        </p:nvCxnSpPr>
        <p:spPr>
          <a:xfrm>
            <a:off x="4728754" y="3728804"/>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 name="Connecteur droit 3">
            <a:extLst>
              <a:ext uri="{FF2B5EF4-FFF2-40B4-BE49-F238E27FC236}">
                <a16:creationId xmlns:a16="http://schemas.microsoft.com/office/drawing/2014/main" id="{7DC1C7EF-68FF-3E45-A24E-BCAD646452EE}"/>
              </a:ext>
            </a:extLst>
          </p:cNvPr>
          <p:cNvCxnSpPr>
            <a:cxnSpLocks/>
          </p:cNvCxnSpPr>
          <p:nvPr/>
        </p:nvCxnSpPr>
        <p:spPr>
          <a:xfrm>
            <a:off x="4728754" y="2297070"/>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797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BC3A2-412F-A2EC-6D76-FFE7EA891647}"/>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9AE66093-BDCF-0696-E5A7-AE8A61C68799}"/>
              </a:ext>
            </a:extLst>
          </p:cNvPr>
          <p:cNvSpPr txBox="1"/>
          <p:nvPr/>
        </p:nvSpPr>
        <p:spPr>
          <a:xfrm>
            <a:off x="385539" y="5601202"/>
            <a:ext cx="4186461"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n-ca" sz="800" b="0" i="0" u="none" baseline="0">
                <a:ea typeface="Calibri"/>
                <a:cs typeface="Calibri"/>
              </a:rPr>
              <a:t>Source: Regroupement pour la Valorisation de la Paternité</a:t>
            </a:r>
            <a:endParaRPr lang="en-ca" sz="800"/>
          </a:p>
        </p:txBody>
      </p:sp>
      <p:sp>
        <p:nvSpPr>
          <p:cNvPr id="5" name="Titre 1">
            <a:extLst>
              <a:ext uri="{FF2B5EF4-FFF2-40B4-BE49-F238E27FC236}">
                <a16:creationId xmlns:a16="http://schemas.microsoft.com/office/drawing/2014/main" id="{8CB08066-276B-CBED-D72B-4575F02A98CB}"/>
              </a:ext>
            </a:extLst>
          </p:cNvPr>
          <p:cNvSpPr txBox="1">
            <a:spLocks/>
          </p:cNvSpPr>
          <p:nvPr/>
        </p:nvSpPr>
        <p:spPr>
          <a:xfrm>
            <a:off x="446598" y="2143593"/>
            <a:ext cx="4779452" cy="2573036"/>
          </a:xfrm>
          <a:prstGeom prst="rect">
            <a:avLst/>
          </a:prstGeom>
        </p:spPr>
        <p:txBody>
          <a:bodyPr anchor="ctr">
            <a:noAutofit/>
          </a:bodyPr>
          <a:lst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a:lstStyle>
          <a:p>
            <a:pPr algn="l" rtl="0"/>
            <a:r>
              <a:rPr lang="en-ca" sz="4000" b="1" i="0" u="none" baseline="0" dirty="0"/>
              <a:t>Team up:</a:t>
            </a:r>
            <a:br>
              <a:rPr lang="en-ca" sz="4000" dirty="0"/>
            </a:br>
            <a:r>
              <a:rPr lang="en-ca" sz="4000" b="1" i="0" u="none" baseline="0" dirty="0"/>
              <a:t>get support from family and friends</a:t>
            </a:r>
          </a:p>
        </p:txBody>
      </p:sp>
      <p:sp>
        <p:nvSpPr>
          <p:cNvPr id="6" name="Rectangle : avec coins arrondis en haut 5">
            <a:extLst>
              <a:ext uri="{FF2B5EF4-FFF2-40B4-BE49-F238E27FC236}">
                <a16:creationId xmlns:a16="http://schemas.microsoft.com/office/drawing/2014/main" id="{6D165BE2-29E0-7612-5019-159F7F13BE52}"/>
              </a:ext>
            </a:extLst>
          </p:cNvPr>
          <p:cNvSpPr/>
          <p:nvPr/>
        </p:nvSpPr>
        <p:spPr>
          <a:xfrm rot="10800000">
            <a:off x="9808259" y="-2"/>
            <a:ext cx="1963772" cy="843944"/>
          </a:xfrm>
          <a:prstGeom prst="round2Same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ca"/>
          </a:p>
        </p:txBody>
      </p:sp>
      <p:sp>
        <p:nvSpPr>
          <p:cNvPr id="7" name="ZoneTexte 6">
            <a:extLst>
              <a:ext uri="{FF2B5EF4-FFF2-40B4-BE49-F238E27FC236}">
                <a16:creationId xmlns:a16="http://schemas.microsoft.com/office/drawing/2014/main" id="{28143581-7BDB-F6A4-09FB-4F8AC00DD3D4}"/>
              </a:ext>
            </a:extLst>
          </p:cNvPr>
          <p:cNvSpPr txBox="1"/>
          <p:nvPr/>
        </p:nvSpPr>
        <p:spPr>
          <a:xfrm>
            <a:off x="9899362" y="160359"/>
            <a:ext cx="1781566"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400" b="1" i="0" u="none" strike="noStrike" kern="0" cap="none" spc="0" normalizeH="0" baseline="0" dirty="0">
                <a:ln>
                  <a:noFill/>
                </a:ln>
                <a:solidFill>
                  <a:srgbClr val="F5F0E0"/>
                </a:solidFill>
                <a:effectLst/>
                <a:uLnTx/>
                <a:uFillTx/>
                <a:latin typeface="Arial" panose="020B0604020202020204" pitchFamily="34" charset="0"/>
                <a:ea typeface="Calibri"/>
                <a:cs typeface="Arial" panose="020B0604020202020204" pitchFamily="34" charset="0"/>
              </a:rPr>
              <a:t>From Tiny Tot to Toddler</a:t>
            </a:r>
            <a:br>
              <a:rPr kumimoji="0" lang="en-ca" sz="1400" b="1" i="0" u="none" strike="noStrike" kern="0" cap="none" spc="0" normalizeH="0" baseline="0" dirty="0">
                <a:ln>
                  <a:noFill/>
                </a:ln>
                <a:solidFill>
                  <a:srgbClr val="F5F0E0"/>
                </a:solidFill>
                <a:effectLst/>
                <a:uLnTx/>
                <a:uFillTx/>
                <a:latin typeface="Arial" panose="020B0604020202020204" pitchFamily="34" charset="0"/>
                <a:ea typeface="Calibri"/>
                <a:cs typeface="Arial" panose="020B0604020202020204" pitchFamily="34" charset="0"/>
              </a:rPr>
            </a:br>
            <a:r>
              <a:rPr kumimoji="0" lang="en-ca" sz="1400" b="1" i="0" u="none" strike="noStrike" kern="0" cap="none" spc="0" normalizeH="0" baseline="0" dirty="0">
                <a:ln>
                  <a:noFill/>
                </a:ln>
                <a:solidFill>
                  <a:srgbClr val="F5F0E0"/>
                </a:solidFill>
                <a:effectLst/>
                <a:uLnTx/>
                <a:uFillTx/>
                <a:latin typeface="Arial" panose="020B0604020202020204" pitchFamily="34" charset="0"/>
                <a:ea typeface="Calibri"/>
                <a:cs typeface="Arial" panose="020B0604020202020204" pitchFamily="34" charset="0"/>
              </a:rPr>
              <a:t> pages 773- 776</a:t>
            </a:r>
            <a:endParaRPr kumimoji="0" lang="en-ca" sz="1400" b="1" i="0" u="none" strike="noStrike" kern="0" cap="none" spc="0" normalizeH="0" baseline="0" noProof="0" dirty="0">
              <a:ln>
                <a:noFill/>
              </a:ln>
              <a:solidFill>
                <a:srgbClr val="F5F0E0"/>
              </a:solidFill>
              <a:effectLst/>
              <a:uLnTx/>
              <a:uFillTx/>
              <a:latin typeface="Arial" panose="020B0604020202020204" pitchFamily="34" charset="0"/>
              <a:cs typeface="Arial" panose="020B0604020202020204" pitchFamily="34" charset="0"/>
            </a:endParaRPr>
          </a:p>
        </p:txBody>
      </p:sp>
      <p:pic>
        <p:nvPicPr>
          <p:cNvPr id="2" name="Image 1">
            <a:extLst>
              <a:ext uri="{FF2B5EF4-FFF2-40B4-BE49-F238E27FC236}">
                <a16:creationId xmlns:a16="http://schemas.microsoft.com/office/drawing/2014/main" id="{D5C1C759-B014-3F97-1969-BBC781652B2F}"/>
              </a:ext>
            </a:extLst>
          </p:cNvPr>
          <p:cNvPicPr>
            <a:picLocks noChangeAspect="1"/>
          </p:cNvPicPr>
          <p:nvPr/>
        </p:nvPicPr>
        <p:blipFill>
          <a:blip r:embed="rId4"/>
          <a:stretch>
            <a:fillRect/>
          </a:stretch>
        </p:blipFill>
        <p:spPr>
          <a:xfrm>
            <a:off x="3917950" y="1041354"/>
            <a:ext cx="1308100" cy="1244600"/>
          </a:xfrm>
          <a:prstGeom prst="rect">
            <a:avLst/>
          </a:prstGeom>
        </p:spPr>
      </p:pic>
      <p:pic>
        <p:nvPicPr>
          <p:cNvPr id="8" name="Média en ligne 7" title="RVP Faire équipe dès le départ - capsule 1">
            <a:hlinkClick r:id="" action="ppaction://media"/>
            <a:extLst>
              <a:ext uri="{FF2B5EF4-FFF2-40B4-BE49-F238E27FC236}">
                <a16:creationId xmlns:a16="http://schemas.microsoft.com/office/drawing/2014/main" id="{2BF2EAD1-B4B7-7754-AF8E-396C042EFA75}"/>
              </a:ext>
            </a:extLst>
          </p:cNvPr>
          <p:cNvPicPr>
            <a:picLocks noRot="1" noChangeAspect="1"/>
          </p:cNvPicPr>
          <p:nvPr>
            <a:videoFile r:link="rId1"/>
          </p:nvPr>
        </p:nvPicPr>
        <p:blipFill>
          <a:blip r:embed="rId5"/>
          <a:stretch>
            <a:fillRect/>
          </a:stretch>
        </p:blipFill>
        <p:spPr>
          <a:xfrm>
            <a:off x="5629643" y="2192472"/>
            <a:ext cx="6051285" cy="3408730"/>
          </a:xfrm>
          <a:prstGeom prst="roundRect">
            <a:avLst>
              <a:gd name="adj" fmla="val 9592"/>
            </a:avLst>
          </a:prstGeom>
        </p:spPr>
      </p:pic>
    </p:spTree>
    <p:extLst>
      <p:ext uri="{BB962C8B-B14F-4D97-AF65-F5344CB8AC3E}">
        <p14:creationId xmlns:p14="http://schemas.microsoft.com/office/powerpoint/2010/main" val="2880616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rgbClr val="F5F0E0"/>
            </a:gs>
            <a:gs pos="75000">
              <a:srgbClr val="F5F0E0"/>
            </a:gs>
            <a:gs pos="100000">
              <a:schemeClr val="bg2"/>
            </a:gs>
          </a:gsLst>
          <a:lin ang="5400000" scaled="0"/>
        </a:gradFill>
        <a:effectLst/>
      </p:bgPr>
    </p:bg>
    <p:spTree>
      <p:nvGrpSpPr>
        <p:cNvPr id="1" name="">
          <a:extLst>
            <a:ext uri="{FF2B5EF4-FFF2-40B4-BE49-F238E27FC236}">
              <a16:creationId xmlns:a16="http://schemas.microsoft.com/office/drawing/2014/main" id="{1FD962D7-699F-6BFD-D5EA-E176CFE72A1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EB3E4E8-4E77-53C2-47F1-37E0FF779178}"/>
              </a:ext>
            </a:extLst>
          </p:cNvPr>
          <p:cNvSpPr>
            <a:spLocks noGrp="1"/>
          </p:cNvSpPr>
          <p:nvPr>
            <p:ph type="title"/>
          </p:nvPr>
        </p:nvSpPr>
        <p:spPr>
          <a:xfrm>
            <a:off x="511071" y="683579"/>
            <a:ext cx="5358037" cy="1896688"/>
          </a:xfrm>
        </p:spPr>
        <p:txBody>
          <a:bodyPr anchor="ctr">
            <a:noAutofit/>
          </a:bodyPr>
          <a:lstStyle/>
          <a:p>
            <a:pPr algn="l" rtl="0"/>
            <a:r>
              <a:rPr lang="en-ca" b="1" i="0" u="none" baseline="0">
                <a:solidFill>
                  <a:schemeClr val="tx1"/>
                </a:solidFill>
              </a:rPr>
              <a:t>It takes a village to raise a child…</a:t>
            </a:r>
            <a:br>
              <a:rPr lang="en-ca"/>
            </a:br>
            <a:r>
              <a:rPr lang="en-ca" b="1" i="0" u="none" baseline="0">
                <a:solidFill>
                  <a:schemeClr val="accent5"/>
                </a:solidFill>
              </a:rPr>
              <a:t>… and to support a parent</a:t>
            </a:r>
          </a:p>
        </p:txBody>
      </p:sp>
      <p:sp>
        <p:nvSpPr>
          <p:cNvPr id="7" name="ZoneTexte 6">
            <a:extLst>
              <a:ext uri="{FF2B5EF4-FFF2-40B4-BE49-F238E27FC236}">
                <a16:creationId xmlns:a16="http://schemas.microsoft.com/office/drawing/2014/main" id="{541F922A-7C41-A7F9-7255-D03042B80BD2}"/>
              </a:ext>
            </a:extLst>
          </p:cNvPr>
          <p:cNvSpPr txBox="1"/>
          <p:nvPr/>
        </p:nvSpPr>
        <p:spPr>
          <a:xfrm>
            <a:off x="9899362" y="160359"/>
            <a:ext cx="178156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400" b="1" i="0" u="none" strike="noStrike" kern="0" cap="none" spc="0" normalizeH="0" baseline="0">
                <a:ln>
                  <a:noFill/>
                </a:ln>
                <a:solidFill>
                  <a:srgbClr val="F5F0E0"/>
                </a:solidFill>
                <a:effectLst/>
                <a:uLnTx/>
                <a:uFillTx/>
                <a:latin typeface="Arial" panose="020B0604020202020204" pitchFamily="34" charset="0"/>
                <a:ea typeface="Calibri"/>
                <a:cs typeface="Arial" panose="020B0604020202020204" pitchFamily="34" charset="0"/>
              </a:rPr>
              <a:t>From Tiny Tot to Toddler</a:t>
            </a:r>
            <a:br>
              <a:rPr kumimoji="0" lang="en-ca" sz="1400" b="1" i="0" u="none" strike="noStrike" kern="0" cap="none" spc="0" normalizeH="0" baseline="0">
                <a:ln>
                  <a:noFill/>
                </a:ln>
                <a:solidFill>
                  <a:srgbClr val="F5F0E0"/>
                </a:solidFill>
                <a:effectLst/>
                <a:uLnTx/>
                <a:uFillTx/>
                <a:latin typeface="Arial" panose="020B0604020202020204" pitchFamily="34" charset="0"/>
                <a:ea typeface="Calibri"/>
                <a:cs typeface="Arial" panose="020B0604020202020204" pitchFamily="34" charset="0"/>
              </a:rPr>
            </a:br>
            <a:r>
              <a:rPr kumimoji="0" lang="en-ca" sz="1400" b="1" i="0" u="none" strike="noStrike" kern="0" cap="none" spc="0" normalizeH="0" baseline="0">
                <a:ln>
                  <a:noFill/>
                </a:ln>
                <a:solidFill>
                  <a:srgbClr val="F5F0E0"/>
                </a:solidFill>
                <a:effectLst/>
                <a:uLnTx/>
                <a:uFillTx/>
                <a:latin typeface="Arial" panose="020B0604020202020204" pitchFamily="34" charset="0"/>
                <a:ea typeface="Calibri"/>
                <a:cs typeface="Arial" panose="020B0604020202020204" pitchFamily="34" charset="0"/>
              </a:rPr>
              <a:t> pages 313-317</a:t>
            </a:r>
            <a:endParaRPr kumimoji="0" lang="en-ca" sz="1400" b="1" i="0" u="none" strike="noStrike" kern="0" cap="none" spc="0" normalizeH="0" baseline="0" noProof="0">
              <a:ln>
                <a:noFill/>
              </a:ln>
              <a:solidFill>
                <a:srgbClr val="F5F0E0"/>
              </a:solidFill>
              <a:effectLst/>
              <a:uLnTx/>
              <a:uFillTx/>
              <a:latin typeface="Arial" panose="020B0604020202020204" pitchFamily="34" charset="0"/>
              <a:cs typeface="Arial" panose="020B0604020202020204" pitchFamily="34" charset="0"/>
            </a:endParaRPr>
          </a:p>
        </p:txBody>
      </p:sp>
      <p:pic>
        <p:nvPicPr>
          <p:cNvPr id="9" name="Image 8">
            <a:extLst>
              <a:ext uri="{FF2B5EF4-FFF2-40B4-BE49-F238E27FC236}">
                <a16:creationId xmlns:a16="http://schemas.microsoft.com/office/drawing/2014/main" id="{C30F9864-3E90-E9B4-47A0-FC09D6CDCBA0}"/>
              </a:ext>
            </a:extLst>
          </p:cNvPr>
          <p:cNvPicPr>
            <a:picLocks noChangeAspect="1"/>
          </p:cNvPicPr>
          <p:nvPr/>
        </p:nvPicPr>
        <p:blipFill>
          <a:blip r:embed="rId3"/>
          <a:srcRect l="23462" r="7962" b="-1"/>
          <a:stretch>
            <a:fillRect/>
          </a:stretch>
        </p:blipFill>
        <p:spPr>
          <a:xfrm>
            <a:off x="5869108" y="788794"/>
            <a:ext cx="2564741" cy="2496459"/>
          </a:xfrm>
          <a:prstGeom prst="roundRect">
            <a:avLst>
              <a:gd name="adj" fmla="val 7510"/>
            </a:avLst>
          </a:prstGeom>
        </p:spPr>
      </p:pic>
      <p:pic>
        <p:nvPicPr>
          <p:cNvPr id="10" name="Image 9">
            <a:extLst>
              <a:ext uri="{FF2B5EF4-FFF2-40B4-BE49-F238E27FC236}">
                <a16:creationId xmlns:a16="http://schemas.microsoft.com/office/drawing/2014/main" id="{35CAE38D-C367-F4B4-D729-AB28030C9FA9}"/>
              </a:ext>
            </a:extLst>
          </p:cNvPr>
          <p:cNvPicPr>
            <a:picLocks noChangeAspect="1"/>
          </p:cNvPicPr>
          <p:nvPr/>
        </p:nvPicPr>
        <p:blipFill>
          <a:blip r:embed="rId4"/>
          <a:srcRect t="17488" r="4151" b="6827"/>
          <a:stretch>
            <a:fillRect/>
          </a:stretch>
        </p:blipFill>
        <p:spPr>
          <a:xfrm>
            <a:off x="5063089" y="3551392"/>
            <a:ext cx="3370760" cy="1889419"/>
          </a:xfrm>
          <a:prstGeom prst="roundRect">
            <a:avLst>
              <a:gd name="adj" fmla="val 7161"/>
            </a:avLst>
          </a:prstGeom>
        </p:spPr>
      </p:pic>
      <p:pic>
        <p:nvPicPr>
          <p:cNvPr id="11" name="Image 10">
            <a:extLst>
              <a:ext uri="{FF2B5EF4-FFF2-40B4-BE49-F238E27FC236}">
                <a16:creationId xmlns:a16="http://schemas.microsoft.com/office/drawing/2014/main" id="{CADF6E9B-6970-5C88-DBFE-D4FC2739CDBA}"/>
              </a:ext>
            </a:extLst>
          </p:cNvPr>
          <p:cNvPicPr>
            <a:picLocks noChangeAspect="1"/>
          </p:cNvPicPr>
          <p:nvPr/>
        </p:nvPicPr>
        <p:blipFill>
          <a:blip r:embed="rId5"/>
          <a:srcRect l="21610" t="2" r="38709" b="-3"/>
          <a:stretch>
            <a:fillRect/>
          </a:stretch>
        </p:blipFill>
        <p:spPr>
          <a:xfrm>
            <a:off x="8723868" y="788793"/>
            <a:ext cx="2765456" cy="4652017"/>
          </a:xfrm>
          <a:prstGeom prst="roundRect">
            <a:avLst>
              <a:gd name="adj" fmla="val 8455"/>
            </a:avLst>
          </a:prstGeom>
        </p:spPr>
      </p:pic>
      <p:pic>
        <p:nvPicPr>
          <p:cNvPr id="3" name="Image 2">
            <a:extLst>
              <a:ext uri="{FF2B5EF4-FFF2-40B4-BE49-F238E27FC236}">
                <a16:creationId xmlns:a16="http://schemas.microsoft.com/office/drawing/2014/main" id="{4E31EF0C-0BCD-2179-0A4B-83C70EE91A5C}"/>
              </a:ext>
            </a:extLst>
          </p:cNvPr>
          <p:cNvPicPr>
            <a:picLocks noChangeAspect="1"/>
          </p:cNvPicPr>
          <p:nvPr/>
        </p:nvPicPr>
        <p:blipFill>
          <a:blip r:embed="rId6"/>
          <a:stretch>
            <a:fillRect/>
          </a:stretch>
        </p:blipFill>
        <p:spPr>
          <a:xfrm>
            <a:off x="565485" y="2726871"/>
            <a:ext cx="4207585" cy="2713940"/>
          </a:xfrm>
          <a:prstGeom prst="roundRect">
            <a:avLst>
              <a:gd name="adj" fmla="val 8160"/>
            </a:avLst>
          </a:prstGeom>
        </p:spPr>
      </p:pic>
    </p:spTree>
    <p:extLst>
      <p:ext uri="{BB962C8B-B14F-4D97-AF65-F5344CB8AC3E}">
        <p14:creationId xmlns:p14="http://schemas.microsoft.com/office/powerpoint/2010/main" val="29007715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rgbClr val="F5F0E0"/>
            </a:gs>
            <a:gs pos="75000">
              <a:srgbClr val="F5F0E0"/>
            </a:gs>
            <a:gs pos="100000">
              <a:schemeClr val="bg2"/>
            </a:gs>
          </a:gsLst>
          <a:lin ang="5400000" scaled="0"/>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446597" y="499948"/>
            <a:ext cx="9361662" cy="1434037"/>
          </a:xfrm>
        </p:spPr>
        <p:txBody>
          <a:bodyPr anchor="ctr">
            <a:noAutofit/>
          </a:bodyPr>
          <a:lstStyle/>
          <a:p>
            <a:pPr algn="l" rtl="0"/>
            <a:r>
              <a:rPr lang="en-ca" sz="4000" b="1" i="0" u="none" baseline="0">
                <a:solidFill>
                  <a:schemeClr val="tx1"/>
                </a:solidFill>
                <a:latin typeface="+mj-lt"/>
                <a:ea typeface="Calibri Light"/>
                <a:cs typeface="Calibri Light"/>
              </a:rPr>
              <a:t>Types of support</a:t>
            </a:r>
            <a:endParaRPr lang="en-ca" sz="4000">
              <a:solidFill>
                <a:schemeClr val="tx1"/>
              </a:solidFill>
              <a:latin typeface="+mj-lt"/>
            </a:endParaRPr>
          </a:p>
        </p:txBody>
      </p:sp>
      <p:sp>
        <p:nvSpPr>
          <p:cNvPr id="5" name="ZoneTexte 4">
            <a:extLst>
              <a:ext uri="{FF2B5EF4-FFF2-40B4-BE49-F238E27FC236}">
                <a16:creationId xmlns:a16="http://schemas.microsoft.com/office/drawing/2014/main" id="{C0296187-3144-880E-5DEF-EF8F92D2D6AF}"/>
              </a:ext>
            </a:extLst>
          </p:cNvPr>
          <p:cNvSpPr txBox="1"/>
          <p:nvPr/>
        </p:nvSpPr>
        <p:spPr>
          <a:xfrm>
            <a:off x="448538" y="2962927"/>
            <a:ext cx="2298290" cy="12464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spcAft>
                <a:spcPts val="1800"/>
              </a:spcAft>
            </a:pPr>
            <a:r>
              <a:rPr lang="en-ca" sz="2400" b="1" i="0" u="none" baseline="0">
                <a:ea typeface="Calibri"/>
                <a:cs typeface="Calibri"/>
              </a:rPr>
              <a:t>practical</a:t>
            </a:r>
          </a:p>
          <a:p>
            <a:pPr marL="285750" indent="-285750" algn="l" rtl="0">
              <a:spcAft>
                <a:spcPts val="1800"/>
              </a:spcAft>
              <a:buClr>
                <a:schemeClr val="accent4"/>
              </a:buClr>
              <a:buSzPct val="80000"/>
              <a:buFont typeface="Système normal"/>
              <a:buChar char="→"/>
            </a:pPr>
            <a:r>
              <a:rPr lang="en-ca" b="0" i="0" u="none" baseline="0">
                <a:ea typeface="Calibri"/>
                <a:cs typeface="Calibri"/>
              </a:rPr>
              <a:t>Meets concrete needs</a:t>
            </a:r>
          </a:p>
        </p:txBody>
      </p:sp>
      <p:sp>
        <p:nvSpPr>
          <p:cNvPr id="6" name="ZoneTexte 5">
            <a:extLst>
              <a:ext uri="{FF2B5EF4-FFF2-40B4-BE49-F238E27FC236}">
                <a16:creationId xmlns:a16="http://schemas.microsoft.com/office/drawing/2014/main" id="{43DE54E7-2D40-5C03-42A7-37CA6041EF2C}"/>
              </a:ext>
            </a:extLst>
          </p:cNvPr>
          <p:cNvSpPr txBox="1"/>
          <p:nvPr/>
        </p:nvSpPr>
        <p:spPr>
          <a:xfrm>
            <a:off x="6348381" y="2938857"/>
            <a:ext cx="2205382"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spcAft>
                <a:spcPts val="1800"/>
              </a:spcAft>
            </a:pPr>
            <a:r>
              <a:rPr lang="en-ca" sz="2400" b="1" i="0" u="none" baseline="0" dirty="0">
                <a:ea typeface="Calibri"/>
                <a:cs typeface="Calibri"/>
              </a:rPr>
              <a:t>informational</a:t>
            </a:r>
          </a:p>
          <a:p>
            <a:pPr marL="285750" indent="-285750" algn="l" rtl="0">
              <a:spcAft>
                <a:spcPts val="1800"/>
              </a:spcAft>
              <a:buClr>
                <a:schemeClr val="accent4"/>
              </a:buClr>
              <a:buSzPct val="80000"/>
              <a:buFont typeface="Système normal"/>
              <a:buChar char="→"/>
            </a:pPr>
            <a:r>
              <a:rPr lang="en-ca" b="0" i="0" u="none" baseline="0" dirty="0">
                <a:ea typeface="Calibri"/>
                <a:cs typeface="Calibri"/>
              </a:rPr>
              <a:t>Information</a:t>
            </a:r>
          </a:p>
          <a:p>
            <a:pPr marL="285750" indent="-285750" algn="l" rtl="0">
              <a:spcAft>
                <a:spcPts val="1800"/>
              </a:spcAft>
              <a:buClr>
                <a:schemeClr val="accent4"/>
              </a:buClr>
              <a:buSzPct val="80000"/>
              <a:buFont typeface="Système normal"/>
              <a:buChar char="→"/>
            </a:pPr>
            <a:r>
              <a:rPr lang="en-ca" b="0" i="0" u="none" baseline="0" dirty="0">
                <a:ea typeface="Calibri"/>
                <a:cs typeface="Calibri"/>
              </a:rPr>
              <a:t>Advice</a:t>
            </a:r>
          </a:p>
        </p:txBody>
      </p:sp>
      <p:sp>
        <p:nvSpPr>
          <p:cNvPr id="7" name="ZoneTexte 6">
            <a:extLst>
              <a:ext uri="{FF2B5EF4-FFF2-40B4-BE49-F238E27FC236}">
                <a16:creationId xmlns:a16="http://schemas.microsoft.com/office/drawing/2014/main" id="{6B257596-6381-57A9-AE97-E4AC5AA368DB}"/>
              </a:ext>
            </a:extLst>
          </p:cNvPr>
          <p:cNvSpPr txBox="1"/>
          <p:nvPr/>
        </p:nvSpPr>
        <p:spPr>
          <a:xfrm>
            <a:off x="3510221" y="2965264"/>
            <a:ext cx="1841265"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spcAft>
                <a:spcPts val="1800"/>
              </a:spcAft>
            </a:pPr>
            <a:r>
              <a:rPr lang="en-ca" sz="2400" b="1" i="0" u="none" baseline="0" dirty="0">
                <a:ea typeface="Calibri"/>
                <a:cs typeface="Calibri"/>
              </a:rPr>
              <a:t>emotional</a:t>
            </a:r>
          </a:p>
          <a:p>
            <a:pPr marL="285750" indent="-285750" algn="l" rtl="0">
              <a:spcAft>
                <a:spcPts val="1800"/>
              </a:spcAft>
              <a:buClr>
                <a:schemeClr val="accent4"/>
              </a:buClr>
              <a:buSzPct val="80000"/>
              <a:buFont typeface="Système normal"/>
              <a:buChar char="→"/>
            </a:pPr>
            <a:r>
              <a:rPr lang="en-ca" dirty="0">
                <a:ea typeface="Calibri"/>
                <a:cs typeface="Calibri"/>
              </a:rPr>
              <a:t>A l</a:t>
            </a:r>
            <a:r>
              <a:rPr lang="en-ca" b="0" i="0" u="none" baseline="0" dirty="0">
                <a:ea typeface="Calibri"/>
                <a:cs typeface="Calibri"/>
              </a:rPr>
              <a:t>istening ear</a:t>
            </a:r>
          </a:p>
          <a:p>
            <a:pPr marL="285750" indent="-285750" algn="l" rtl="0">
              <a:spcAft>
                <a:spcPts val="1800"/>
              </a:spcAft>
              <a:buClr>
                <a:schemeClr val="accent4"/>
              </a:buClr>
              <a:buSzPct val="80000"/>
              <a:buFont typeface="Système normal"/>
              <a:buChar char="→"/>
            </a:pPr>
            <a:r>
              <a:rPr lang="en-ca" b="0" i="0" u="none" baseline="0" dirty="0">
                <a:ea typeface="Calibri"/>
                <a:cs typeface="Calibri"/>
              </a:rPr>
              <a:t>Comfort</a:t>
            </a:r>
          </a:p>
        </p:txBody>
      </p:sp>
      <p:sp>
        <p:nvSpPr>
          <p:cNvPr id="8" name="ZoneTexte 7">
            <a:extLst>
              <a:ext uri="{FF2B5EF4-FFF2-40B4-BE49-F238E27FC236}">
                <a16:creationId xmlns:a16="http://schemas.microsoft.com/office/drawing/2014/main" id="{548FCFB9-9339-29CE-5CB1-87395BD655AA}"/>
              </a:ext>
            </a:extLst>
          </p:cNvPr>
          <p:cNvSpPr txBox="1"/>
          <p:nvPr/>
        </p:nvSpPr>
        <p:spPr>
          <a:xfrm>
            <a:off x="9408895" y="2938857"/>
            <a:ext cx="2070091" cy="19851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spcAft>
                <a:spcPts val="1800"/>
              </a:spcAft>
            </a:pPr>
            <a:r>
              <a:rPr lang="en-ca" sz="2400" b="1" i="0" u="none" baseline="0" dirty="0">
                <a:ea typeface="Calibri"/>
                <a:cs typeface="Calibri"/>
              </a:rPr>
              <a:t>friendly</a:t>
            </a:r>
          </a:p>
          <a:p>
            <a:pPr marL="285750" indent="-285750" algn="l" rtl="0">
              <a:spcAft>
                <a:spcPts val="1800"/>
              </a:spcAft>
              <a:buClr>
                <a:schemeClr val="accent4"/>
              </a:buClr>
              <a:buSzPct val="80000"/>
              <a:buFont typeface="Système normal"/>
              <a:buChar char="→"/>
            </a:pPr>
            <a:r>
              <a:rPr lang="en-ca" b="0" i="0" u="none" baseline="0" dirty="0">
                <a:ea typeface="Calibri"/>
                <a:cs typeface="Calibri"/>
              </a:rPr>
              <a:t>Fun</a:t>
            </a:r>
          </a:p>
          <a:p>
            <a:pPr marL="285750" indent="-285750" algn="l" rtl="0">
              <a:spcAft>
                <a:spcPts val="1800"/>
              </a:spcAft>
              <a:buClr>
                <a:schemeClr val="accent4"/>
              </a:buClr>
              <a:buSzPct val="80000"/>
              <a:buFont typeface="Système normal"/>
              <a:buChar char="→"/>
            </a:pPr>
            <a:r>
              <a:rPr lang="en-ca" b="0" i="0" u="none" baseline="0" dirty="0">
                <a:ea typeface="Calibri"/>
                <a:cs typeface="Calibri"/>
              </a:rPr>
              <a:t>Socialization</a:t>
            </a:r>
          </a:p>
          <a:p>
            <a:pPr marL="285750" indent="-285750" algn="l" rtl="0">
              <a:spcAft>
                <a:spcPts val="1800"/>
              </a:spcAft>
              <a:buClr>
                <a:schemeClr val="accent4"/>
              </a:buClr>
              <a:buSzPct val="80000"/>
              <a:buFont typeface="Système normal"/>
              <a:buChar char="→"/>
            </a:pPr>
            <a:r>
              <a:rPr lang="en-ca" b="0" i="0" u="none" baseline="0" dirty="0">
                <a:ea typeface="Calibri"/>
                <a:cs typeface="Calibri"/>
              </a:rPr>
              <a:t>Activities</a:t>
            </a:r>
          </a:p>
        </p:txBody>
      </p:sp>
      <p:pic>
        <p:nvPicPr>
          <p:cNvPr id="20" name="Graphique 19" descr="Connections contour">
            <a:extLst>
              <a:ext uri="{FF2B5EF4-FFF2-40B4-BE49-F238E27FC236}">
                <a16:creationId xmlns:a16="http://schemas.microsoft.com/office/drawing/2014/main" id="{222398E5-5ACE-2C25-E91B-B960455F408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408895" y="2072353"/>
            <a:ext cx="914400" cy="914400"/>
          </a:xfrm>
          <a:prstGeom prst="rect">
            <a:avLst/>
          </a:prstGeom>
        </p:spPr>
      </p:pic>
      <p:pic>
        <p:nvPicPr>
          <p:cNvPr id="26" name="Graphique 25" descr="Information contour">
            <a:extLst>
              <a:ext uri="{FF2B5EF4-FFF2-40B4-BE49-F238E27FC236}">
                <a16:creationId xmlns:a16="http://schemas.microsoft.com/office/drawing/2014/main" id="{0E22DD72-85BF-F55E-B9E2-7FCE9DAB695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48380" y="2131269"/>
            <a:ext cx="796569" cy="796569"/>
          </a:xfrm>
          <a:prstGeom prst="rect">
            <a:avLst/>
          </a:prstGeom>
        </p:spPr>
      </p:pic>
      <p:pic>
        <p:nvPicPr>
          <p:cNvPr id="29" name="Graphique 28">
            <a:extLst>
              <a:ext uri="{FF2B5EF4-FFF2-40B4-BE49-F238E27FC236}">
                <a16:creationId xmlns:a16="http://schemas.microsoft.com/office/drawing/2014/main" id="{CA50A5E7-354B-2611-9CFF-DF6E3D03FB9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23487" y="2196803"/>
            <a:ext cx="578393" cy="665500"/>
          </a:xfrm>
          <a:prstGeom prst="rect">
            <a:avLst/>
          </a:prstGeom>
        </p:spPr>
      </p:pic>
      <p:cxnSp>
        <p:nvCxnSpPr>
          <p:cNvPr id="3" name="Connecteur droit 2">
            <a:extLst>
              <a:ext uri="{FF2B5EF4-FFF2-40B4-BE49-F238E27FC236}">
                <a16:creationId xmlns:a16="http://schemas.microsoft.com/office/drawing/2014/main" id="{E301D586-1E21-A6F6-2315-4D587CF13AFF}"/>
              </a:ext>
            </a:extLst>
          </p:cNvPr>
          <p:cNvCxnSpPr>
            <a:cxnSpLocks/>
          </p:cNvCxnSpPr>
          <p:nvPr/>
        </p:nvCxnSpPr>
        <p:spPr>
          <a:xfrm>
            <a:off x="5761577" y="2265388"/>
            <a:ext cx="0" cy="265862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 name="Connecteur droit 3">
            <a:extLst>
              <a:ext uri="{FF2B5EF4-FFF2-40B4-BE49-F238E27FC236}">
                <a16:creationId xmlns:a16="http://schemas.microsoft.com/office/drawing/2014/main" id="{D6DA5D05-D366-3965-8D4E-505D914EDF66}"/>
              </a:ext>
            </a:extLst>
          </p:cNvPr>
          <p:cNvCxnSpPr>
            <a:cxnSpLocks/>
          </p:cNvCxnSpPr>
          <p:nvPr/>
        </p:nvCxnSpPr>
        <p:spPr>
          <a:xfrm>
            <a:off x="2969391" y="2265388"/>
            <a:ext cx="0" cy="265862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74BDDEAC-ADFA-0B0B-816E-866ED863AECA}"/>
              </a:ext>
            </a:extLst>
          </p:cNvPr>
          <p:cNvCxnSpPr>
            <a:cxnSpLocks/>
          </p:cNvCxnSpPr>
          <p:nvPr/>
        </p:nvCxnSpPr>
        <p:spPr>
          <a:xfrm>
            <a:off x="8749705" y="2265388"/>
            <a:ext cx="0" cy="265862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pic>
        <p:nvPicPr>
          <p:cNvPr id="11" name="Graphique 10" descr="Badge Heart contour">
            <a:extLst>
              <a:ext uri="{FF2B5EF4-FFF2-40B4-BE49-F238E27FC236}">
                <a16:creationId xmlns:a16="http://schemas.microsoft.com/office/drawing/2014/main" id="{0F68B17E-8F13-4621-DA2E-2428B2FB17C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464939" y="2117833"/>
            <a:ext cx="796565" cy="796565"/>
          </a:xfrm>
          <a:prstGeom prst="rect">
            <a:avLst/>
          </a:prstGeom>
        </p:spPr>
      </p:pic>
    </p:spTree>
    <p:extLst>
      <p:ext uri="{BB962C8B-B14F-4D97-AF65-F5344CB8AC3E}">
        <p14:creationId xmlns:p14="http://schemas.microsoft.com/office/powerpoint/2010/main" val="4185136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65000">
              <a:srgbClr val="F5F0E0"/>
            </a:gs>
            <a:gs pos="0">
              <a:srgbClr val="F5F0E0"/>
            </a:gs>
            <a:gs pos="100000">
              <a:schemeClr val="bg2"/>
            </a:gs>
          </a:gsLst>
          <a:lin ang="5400000" scaled="0"/>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343988" y="1068063"/>
            <a:ext cx="3616234" cy="2015332"/>
          </a:xfrm>
        </p:spPr>
        <p:txBody>
          <a:bodyPr anchor="t">
            <a:noAutofit/>
          </a:bodyPr>
          <a:lstStyle/>
          <a:p>
            <a:pPr algn="l" rtl="0"/>
            <a:r>
              <a:rPr lang="en-ca" sz="4000" b="1" i="0" u="none" baseline="0"/>
              <a:t>Meeting plan</a:t>
            </a:r>
          </a:p>
        </p:txBody>
      </p:sp>
      <p:sp>
        <p:nvSpPr>
          <p:cNvPr id="5" name="Espace réservé du contenu 4">
            <a:extLst>
              <a:ext uri="{FF2B5EF4-FFF2-40B4-BE49-F238E27FC236}">
                <a16:creationId xmlns:a16="http://schemas.microsoft.com/office/drawing/2014/main" id="{0CF5DAA5-4A0B-F18D-102B-699A5F1CEC0D}"/>
              </a:ext>
            </a:extLst>
          </p:cNvPr>
          <p:cNvSpPr txBox="1">
            <a:spLocks noGrp="1"/>
          </p:cNvSpPr>
          <p:nvPr>
            <p:ph idx="1"/>
          </p:nvPr>
        </p:nvSpPr>
        <p:spPr>
          <a:xfrm>
            <a:off x="4624251" y="1228397"/>
            <a:ext cx="4834542" cy="4431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indent="0" algn="l" rtl="0">
              <a:lnSpc>
                <a:spcPct val="100000"/>
              </a:lnSpc>
              <a:spcBef>
                <a:spcPts val="0"/>
              </a:spcBef>
              <a:spcAft>
                <a:spcPts val="2400"/>
              </a:spcAft>
              <a:buNone/>
            </a:pPr>
            <a:r>
              <a:rPr lang="en-ca" sz="1800" b="1" i="0" u="none" baseline="0" dirty="0">
                <a:ea typeface="Calibri" panose="020F0502020204030204"/>
                <a:cs typeface="Calibri" panose="020F0502020204030204"/>
              </a:rPr>
              <a:t>Topics, schedule and rules</a:t>
            </a:r>
            <a:endParaRPr lang="en-ca" sz="1800" b="1" i="1" dirty="0">
              <a:ea typeface="Calibri" panose="020F0502020204030204"/>
              <a:cs typeface="Calibri" panose="020F0502020204030204"/>
            </a:endParaRPr>
          </a:p>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panose="020F0502020204030204"/>
                <a:cs typeface="Calibri" panose="020F0502020204030204"/>
              </a:rPr>
              <a:t>Adjusting to the role of parent </a:t>
            </a:r>
            <a:endParaRPr lang="en-ca" sz="1800" b="1" i="1" dirty="0">
              <a:solidFill>
                <a:schemeClr val="tx1">
                  <a:alpha val="20000"/>
                </a:schemeClr>
              </a:solidFill>
              <a:ea typeface="Calibri" panose="020F0502020204030204"/>
              <a:cs typeface="Calibri" panose="020F0502020204030204"/>
            </a:endParaRPr>
          </a:p>
          <a:p>
            <a:pPr marL="0" indent="0" algn="l" rtl="0">
              <a:lnSpc>
                <a:spcPct val="100000"/>
              </a:lnSpc>
              <a:spcBef>
                <a:spcPts val="0"/>
              </a:spcBef>
              <a:spcAft>
                <a:spcPts val="2400"/>
              </a:spcAft>
              <a:buNone/>
            </a:pPr>
            <a:r>
              <a:rPr lang="en-ca" sz="1800" b="1" i="0" u="none" baseline="0" dirty="0">
                <a:solidFill>
                  <a:schemeClr val="accent4">
                    <a:alpha val="20000"/>
                  </a:schemeClr>
                </a:solidFill>
                <a:ea typeface="Calibri" panose="020F0502020204030204"/>
                <a:cs typeface="Calibri" panose="020F0502020204030204"/>
              </a:rPr>
              <a:t>Break</a:t>
            </a:r>
          </a:p>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panose="020F0502020204030204"/>
                <a:cs typeface="Calibri" panose="020F0502020204030204"/>
              </a:rPr>
              <a:t>Taking care of yourself during pregnancy</a:t>
            </a:r>
            <a:br>
              <a:rPr lang="en-ca" sz="1800" b="1" dirty="0">
                <a:solidFill>
                  <a:schemeClr val="tx1">
                    <a:alpha val="20000"/>
                  </a:schemeClr>
                </a:solidFill>
                <a:ea typeface="Calibri" panose="020F0502020204030204"/>
                <a:cs typeface="Calibri" panose="020F0502020204030204"/>
              </a:rPr>
            </a:br>
            <a:r>
              <a:rPr lang="en-ca" sz="1800" b="1" i="0" u="none" baseline="0" dirty="0">
                <a:solidFill>
                  <a:schemeClr val="tx1">
                    <a:alpha val="20000"/>
                  </a:schemeClr>
                </a:solidFill>
                <a:ea typeface="Calibri" panose="020F0502020204030204"/>
                <a:cs typeface="Calibri" panose="020F0502020204030204"/>
              </a:rPr>
              <a:t>and after the baby is born</a:t>
            </a:r>
          </a:p>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panose="020F0502020204030204"/>
                <a:cs typeface="Calibri" panose="020F0502020204030204"/>
              </a:rPr>
              <a:t>Creating a support network</a:t>
            </a:r>
            <a:endParaRPr lang="en-ca" sz="1800" b="1" i="1" dirty="0">
              <a:solidFill>
                <a:schemeClr val="tx1">
                  <a:alpha val="20000"/>
                </a:schemeClr>
              </a:solidFill>
              <a:ea typeface="Calibri" panose="020F0502020204030204"/>
              <a:cs typeface="Calibri" panose="020F0502020204030204"/>
            </a:endParaRPr>
          </a:p>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panose="020F0502020204030204"/>
                <a:cs typeface="Calibri" panose="020F0502020204030204"/>
              </a:rPr>
              <a:t>Connecting with your baby during pregnancy</a:t>
            </a:r>
            <a:endParaRPr lang="en-ca" sz="1800" b="1" dirty="0">
              <a:solidFill>
                <a:schemeClr val="tx1">
                  <a:alpha val="20000"/>
                </a:schemeClr>
              </a:solidFill>
              <a:ea typeface="Calibri"/>
              <a:cs typeface="Calibri"/>
            </a:endParaRPr>
          </a:p>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a:cs typeface="Calibri"/>
              </a:rPr>
              <a:t>Conclusion</a:t>
            </a:r>
            <a:endParaRPr lang="en-ca" sz="1800" b="1" i="1" dirty="0">
              <a:solidFill>
                <a:schemeClr val="tx1">
                  <a:alpha val="20000"/>
                </a:schemeClr>
              </a:solidFill>
              <a:ea typeface="Calibri"/>
              <a:cs typeface="Calibri"/>
            </a:endParaRPr>
          </a:p>
        </p:txBody>
      </p:sp>
      <p:sp>
        <p:nvSpPr>
          <p:cNvPr id="8" name="Espace réservé du contenu 4">
            <a:extLst>
              <a:ext uri="{FF2B5EF4-FFF2-40B4-BE49-F238E27FC236}">
                <a16:creationId xmlns:a16="http://schemas.microsoft.com/office/drawing/2014/main" id="{5F218E1D-7295-3E93-F05B-C44AF96742D8}"/>
              </a:ext>
            </a:extLst>
          </p:cNvPr>
          <p:cNvSpPr txBox="1">
            <a:spLocks/>
          </p:cNvSpPr>
          <p:nvPr/>
        </p:nvSpPr>
        <p:spPr>
          <a:xfrm>
            <a:off x="9797143" y="1228396"/>
            <a:ext cx="1998618" cy="4431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marL="228600" indent="-228600" algn="l" defTabSz="914400" rtl="0" eaLnBrk="1" latinLnBrk="0" hangingPunct="1">
              <a:lnSpc>
                <a:spcPct val="90000"/>
              </a:lnSpc>
              <a:spcBef>
                <a:spcPts val="1000"/>
              </a:spcBef>
              <a:buClr>
                <a:schemeClr val="accent3">
                  <a:lumMod val="40000"/>
                  <a:lumOff val="60000"/>
                </a:schemeClr>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0">
              <a:lnSpc>
                <a:spcPct val="100000"/>
              </a:lnSpc>
              <a:spcBef>
                <a:spcPts val="0"/>
              </a:spcBef>
              <a:spcAft>
                <a:spcPts val="2400"/>
              </a:spcAft>
              <a:buFont typeface="Arial" panose="020B0604020202020204" pitchFamily="34" charset="0"/>
              <a:buNone/>
            </a:pPr>
            <a:r>
              <a:rPr lang="en-ca" sz="1800" b="1" i="0" u="none" baseline="0">
                <a:ea typeface="Calibri" panose="020F0502020204030204"/>
                <a:cs typeface="Calibri" panose="020F0502020204030204"/>
              </a:rPr>
              <a:t>35 minutes</a:t>
            </a:r>
          </a:p>
          <a:p>
            <a:pPr marL="0" indent="0" algn="r" rtl="0">
              <a:lnSpc>
                <a:spcPct val="100000"/>
              </a:lnSpc>
              <a:spcBef>
                <a:spcPts val="0"/>
              </a:spcBef>
              <a:spcAft>
                <a:spcPts val="2400"/>
              </a:spcAft>
              <a:buNone/>
            </a:pPr>
            <a:r>
              <a:rPr lang="en-ca" sz="1800" b="0" i="0" u="none" baseline="0">
                <a:solidFill>
                  <a:schemeClr val="tx1">
                    <a:alpha val="20000"/>
                  </a:schemeClr>
                </a:solidFill>
                <a:ea typeface="Calibri" panose="020F0502020204030204"/>
                <a:cs typeface="Calibri" panose="020F0502020204030204"/>
              </a:rPr>
              <a:t>40 minutes</a:t>
            </a:r>
          </a:p>
          <a:p>
            <a:pPr marL="0" indent="0" algn="r" rtl="0">
              <a:lnSpc>
                <a:spcPct val="100000"/>
              </a:lnSpc>
              <a:spcBef>
                <a:spcPts val="0"/>
              </a:spcBef>
              <a:spcAft>
                <a:spcPts val="2400"/>
              </a:spcAft>
              <a:buFont typeface="Arial" panose="020B0604020202020204" pitchFamily="34" charset="0"/>
              <a:buNone/>
            </a:pPr>
            <a:r>
              <a:rPr lang="en-ca" sz="1800" b="0" i="0" u="none" baseline="0">
                <a:solidFill>
                  <a:schemeClr val="tx2">
                    <a:alpha val="20000"/>
                  </a:schemeClr>
                </a:solidFill>
                <a:ea typeface="Calibri" panose="020F0502020204030204"/>
                <a:cs typeface="Calibri" panose="020F0502020204030204"/>
              </a:rPr>
              <a:t>20 minutes</a:t>
            </a:r>
          </a:p>
          <a:p>
            <a:pPr marL="0" indent="0" algn="r" rtl="0">
              <a:lnSpc>
                <a:spcPct val="100000"/>
              </a:lnSpc>
              <a:spcBef>
                <a:spcPts val="0"/>
              </a:spcBef>
              <a:spcAft>
                <a:spcPts val="2400"/>
              </a:spcAft>
              <a:buFont typeface="Arial" panose="020B0604020202020204" pitchFamily="34" charset="0"/>
              <a:buNone/>
            </a:pPr>
            <a:r>
              <a:rPr lang="en-ca" sz="1800" b="0" i="0" u="none" baseline="0">
                <a:solidFill>
                  <a:schemeClr val="tx1">
                    <a:alpha val="20000"/>
                  </a:schemeClr>
                </a:solidFill>
                <a:ea typeface="Calibri" panose="020F0502020204030204"/>
                <a:cs typeface="Calibri" panose="020F0502020204030204"/>
              </a:rPr>
              <a:t>15 minutes</a:t>
            </a:r>
            <a:br>
              <a:rPr lang="en-ca" sz="1800">
                <a:solidFill>
                  <a:schemeClr val="tx1">
                    <a:alpha val="20000"/>
                  </a:schemeClr>
                </a:solidFill>
                <a:ea typeface="Calibri" panose="020F0502020204030204"/>
                <a:cs typeface="Calibri" panose="020F0502020204030204"/>
              </a:rPr>
            </a:br>
            <a:endParaRPr lang="en-ca" sz="1800">
              <a:solidFill>
                <a:schemeClr val="tx1">
                  <a:alpha val="20000"/>
                </a:schemeClr>
              </a:solidFill>
              <a:ea typeface="Calibri" panose="020F0502020204030204"/>
              <a:cs typeface="Calibri" panose="020F0502020204030204"/>
            </a:endParaRPr>
          </a:p>
          <a:p>
            <a:pPr marL="0" indent="0" algn="r" rtl="0">
              <a:lnSpc>
                <a:spcPct val="100000"/>
              </a:lnSpc>
              <a:spcBef>
                <a:spcPts val="0"/>
              </a:spcBef>
              <a:spcAft>
                <a:spcPts val="2400"/>
              </a:spcAft>
              <a:buFont typeface="Arial" panose="020B0604020202020204" pitchFamily="34" charset="0"/>
              <a:buNone/>
            </a:pPr>
            <a:r>
              <a:rPr lang="en-ca" sz="1800" b="0" i="0" u="none" baseline="0">
                <a:solidFill>
                  <a:schemeClr val="tx1">
                    <a:alpha val="20000"/>
                  </a:schemeClr>
                </a:solidFill>
                <a:ea typeface="Calibri" panose="020F0502020204030204"/>
                <a:cs typeface="Calibri" panose="020F0502020204030204"/>
              </a:rPr>
              <a:t>25 minutes</a:t>
            </a:r>
          </a:p>
          <a:p>
            <a:pPr marL="0" indent="0" algn="r" rtl="0">
              <a:lnSpc>
                <a:spcPct val="100000"/>
              </a:lnSpc>
              <a:spcBef>
                <a:spcPts val="0"/>
              </a:spcBef>
              <a:spcAft>
                <a:spcPts val="2400"/>
              </a:spcAft>
              <a:buFont typeface="Arial" panose="020B0604020202020204" pitchFamily="34" charset="0"/>
              <a:buNone/>
            </a:pPr>
            <a:r>
              <a:rPr lang="en-ca" sz="1800" b="0" i="0" u="none" baseline="0">
                <a:solidFill>
                  <a:schemeClr val="tx1">
                    <a:alpha val="20000"/>
                  </a:schemeClr>
                </a:solidFill>
                <a:ea typeface="Calibri" panose="020F0502020204030204"/>
                <a:cs typeface="Calibri" panose="020F0502020204030204"/>
              </a:rPr>
              <a:t>10 minutes</a:t>
            </a:r>
            <a:br>
              <a:rPr lang="en-ca" sz="1800">
                <a:solidFill>
                  <a:schemeClr val="tx1">
                    <a:alpha val="20000"/>
                  </a:schemeClr>
                </a:solidFill>
                <a:ea typeface="Calibri" panose="020F0502020204030204"/>
                <a:cs typeface="Calibri" panose="020F0502020204030204"/>
              </a:rPr>
            </a:br>
            <a:endParaRPr lang="en-ca" sz="1800">
              <a:solidFill>
                <a:schemeClr val="tx1">
                  <a:alpha val="20000"/>
                </a:schemeClr>
              </a:solidFill>
              <a:ea typeface="Calibri" panose="020F0502020204030204"/>
              <a:cs typeface="Calibri" panose="020F0502020204030204"/>
            </a:endParaRPr>
          </a:p>
          <a:p>
            <a:pPr marL="0" indent="0" algn="r" rtl="0">
              <a:lnSpc>
                <a:spcPct val="100000"/>
              </a:lnSpc>
              <a:spcBef>
                <a:spcPts val="0"/>
              </a:spcBef>
              <a:spcAft>
                <a:spcPts val="2400"/>
              </a:spcAft>
              <a:buNone/>
            </a:pPr>
            <a:r>
              <a:rPr lang="en-ca" sz="1800" b="0" i="0" u="none" baseline="0">
                <a:solidFill>
                  <a:schemeClr val="tx1">
                    <a:alpha val="20000"/>
                  </a:schemeClr>
                </a:solidFill>
                <a:ea typeface="Calibri" panose="020F0502020204030204"/>
                <a:cs typeface="Calibri" panose="020F0502020204030204"/>
              </a:rPr>
              <a:t>5 minutes</a:t>
            </a:r>
          </a:p>
        </p:txBody>
      </p:sp>
      <p:cxnSp>
        <p:nvCxnSpPr>
          <p:cNvPr id="11" name="Connecteur droit 10">
            <a:extLst>
              <a:ext uri="{FF2B5EF4-FFF2-40B4-BE49-F238E27FC236}">
                <a16:creationId xmlns:a16="http://schemas.microsoft.com/office/drawing/2014/main" id="{2DAE5500-79E3-E35E-8D52-1E37017FF51C}"/>
              </a:ext>
            </a:extLst>
          </p:cNvPr>
          <p:cNvCxnSpPr>
            <a:cxnSpLocks/>
          </p:cNvCxnSpPr>
          <p:nvPr/>
        </p:nvCxnSpPr>
        <p:spPr>
          <a:xfrm>
            <a:off x="4728754" y="1727444"/>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45BB0DDA-00D3-E0AA-F100-185CBDB26059}"/>
              </a:ext>
            </a:extLst>
          </p:cNvPr>
          <p:cNvCxnSpPr>
            <a:cxnSpLocks/>
          </p:cNvCxnSpPr>
          <p:nvPr/>
        </p:nvCxnSpPr>
        <p:spPr>
          <a:xfrm>
            <a:off x="4728754" y="2862272"/>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737C462A-9328-D0CA-7CEC-8FC4361684F8}"/>
              </a:ext>
            </a:extLst>
          </p:cNvPr>
          <p:cNvCxnSpPr>
            <a:cxnSpLocks/>
          </p:cNvCxnSpPr>
          <p:nvPr/>
        </p:nvCxnSpPr>
        <p:spPr>
          <a:xfrm>
            <a:off x="4728754" y="4337449"/>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B2C6313E-B564-B698-029F-90A4D805EA32}"/>
              </a:ext>
            </a:extLst>
          </p:cNvPr>
          <p:cNvCxnSpPr>
            <a:cxnSpLocks/>
          </p:cNvCxnSpPr>
          <p:nvPr/>
        </p:nvCxnSpPr>
        <p:spPr>
          <a:xfrm>
            <a:off x="4728754" y="5142494"/>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 name="Connecteur droit 2">
            <a:extLst>
              <a:ext uri="{FF2B5EF4-FFF2-40B4-BE49-F238E27FC236}">
                <a16:creationId xmlns:a16="http://schemas.microsoft.com/office/drawing/2014/main" id="{CED71082-8C9A-1163-6F03-5571B2377F57}"/>
              </a:ext>
            </a:extLst>
          </p:cNvPr>
          <p:cNvCxnSpPr>
            <a:cxnSpLocks/>
          </p:cNvCxnSpPr>
          <p:nvPr/>
        </p:nvCxnSpPr>
        <p:spPr>
          <a:xfrm>
            <a:off x="4728754" y="3728804"/>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 name="Connecteur droit 3">
            <a:extLst>
              <a:ext uri="{FF2B5EF4-FFF2-40B4-BE49-F238E27FC236}">
                <a16:creationId xmlns:a16="http://schemas.microsoft.com/office/drawing/2014/main" id="{FE56215C-9910-28D7-4028-DABAEECA92E3}"/>
              </a:ext>
            </a:extLst>
          </p:cNvPr>
          <p:cNvCxnSpPr>
            <a:cxnSpLocks/>
          </p:cNvCxnSpPr>
          <p:nvPr/>
        </p:nvCxnSpPr>
        <p:spPr>
          <a:xfrm>
            <a:off x="4728754" y="2297070"/>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13102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4E235-7A30-037B-7B87-F4C1DC20DAC9}"/>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F44E14AB-C77F-3580-020A-02022044D352}"/>
              </a:ext>
            </a:extLst>
          </p:cNvPr>
          <p:cNvSpPr txBox="1">
            <a:spLocks/>
          </p:cNvSpPr>
          <p:nvPr/>
        </p:nvSpPr>
        <p:spPr>
          <a:xfrm>
            <a:off x="798365" y="1432629"/>
            <a:ext cx="9170094" cy="1325563"/>
          </a:xfrm>
          <a:prstGeom prst="rect">
            <a:avLst/>
          </a:prstGeom>
        </p:spPr>
        <p:txBody>
          <a:bodyPr/>
          <a:lst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a:lstStyle>
          <a:p>
            <a:pPr algn="l" rtl="0"/>
            <a:br>
              <a:rPr lang="en-ca" sz="4000"/>
            </a:br>
            <a:r>
              <a:rPr lang="en-ca" sz="4000" b="1" i="0" u="none" baseline="0">
                <a:ea typeface="Calibri Light"/>
                <a:cs typeface="Calibri Light"/>
              </a:rPr>
              <a:t>Our support network</a:t>
            </a:r>
            <a:endParaRPr lang="en-ca" sz="4000">
              <a:latin typeface="Arial" panose="020B0604020202020204" pitchFamily="34" charset="0"/>
              <a:cs typeface="Arial" panose="020B0604020202020204" pitchFamily="34" charset="0"/>
            </a:endParaRPr>
          </a:p>
        </p:txBody>
      </p:sp>
      <p:sp>
        <p:nvSpPr>
          <p:cNvPr id="5" name="Espace réservé du contenu 2">
            <a:extLst>
              <a:ext uri="{FF2B5EF4-FFF2-40B4-BE49-F238E27FC236}">
                <a16:creationId xmlns:a16="http://schemas.microsoft.com/office/drawing/2014/main" id="{C68B0A5D-D581-B3B8-7166-313A98A16D7D}"/>
              </a:ext>
            </a:extLst>
          </p:cNvPr>
          <p:cNvSpPr txBox="1">
            <a:spLocks/>
          </p:cNvSpPr>
          <p:nvPr/>
        </p:nvSpPr>
        <p:spPr>
          <a:xfrm>
            <a:off x="800527" y="2773181"/>
            <a:ext cx="4685871" cy="199369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chemeClr val="accent3">
                  <a:lumMod val="40000"/>
                  <a:lumOff val="60000"/>
                </a:schemeClr>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lnSpc>
                <a:spcPct val="100000"/>
              </a:lnSpc>
              <a:spcBef>
                <a:spcPts val="0"/>
              </a:spcBef>
              <a:spcAft>
                <a:spcPts val="1800"/>
              </a:spcAft>
              <a:buNone/>
            </a:pPr>
            <a:r>
              <a:rPr lang="en-ca" sz="1800" b="1" i="0" u="none" baseline="0">
                <a:cs typeface="Calibri"/>
              </a:rPr>
              <a:t>Make </a:t>
            </a:r>
            <a:r>
              <a:rPr lang="en-ca" sz="1800" b="1" i="0" u="none" baseline="0">
                <a:ea typeface="Calibri"/>
                <a:cs typeface="Calibri"/>
              </a:rPr>
              <a:t>a list of people who can help you during pregnancy and after the baby is born</a:t>
            </a:r>
          </a:p>
        </p:txBody>
      </p:sp>
      <p:pic>
        <p:nvPicPr>
          <p:cNvPr id="8" name="Graphique 7" descr="Stopwatch 25% avec un remplissage uni">
            <a:extLst>
              <a:ext uri="{FF2B5EF4-FFF2-40B4-BE49-F238E27FC236}">
                <a16:creationId xmlns:a16="http://schemas.microsoft.com/office/drawing/2014/main" id="{E471F30B-FBA2-0289-A45E-1279508ADF7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193417" y="576775"/>
            <a:ext cx="420319" cy="420319"/>
          </a:xfrm>
          <a:prstGeom prst="rect">
            <a:avLst/>
          </a:prstGeom>
        </p:spPr>
      </p:pic>
      <p:sp>
        <p:nvSpPr>
          <p:cNvPr id="10" name="ZoneTexte 9">
            <a:extLst>
              <a:ext uri="{FF2B5EF4-FFF2-40B4-BE49-F238E27FC236}">
                <a16:creationId xmlns:a16="http://schemas.microsoft.com/office/drawing/2014/main" id="{CA530CD9-3AAD-2EB0-9C19-FD7A891E2118}"/>
              </a:ext>
            </a:extLst>
          </p:cNvPr>
          <p:cNvSpPr txBox="1"/>
          <p:nvPr/>
        </p:nvSpPr>
        <p:spPr>
          <a:xfrm>
            <a:off x="10553192" y="660796"/>
            <a:ext cx="1138432" cy="307777"/>
          </a:xfrm>
          <a:prstGeom prst="rect">
            <a:avLst/>
          </a:prstGeom>
          <a:noFill/>
        </p:spPr>
        <p:txBody>
          <a:bodyPr wrap="square">
            <a:spAutoFit/>
          </a:bodyPr>
          <a:lstStyle/>
          <a:p>
            <a:pPr algn="l" rtl="0"/>
            <a:r>
              <a:rPr lang="en-ca" sz="1400" b="1" i="0" u="none" baseline="0"/>
              <a:t>10 minutes</a:t>
            </a:r>
            <a:endParaRPr lang="en-ca" sz="1400" b="1"/>
          </a:p>
        </p:txBody>
      </p:sp>
      <p:sp>
        <p:nvSpPr>
          <p:cNvPr id="11" name="Rectangle : coins arrondis 10">
            <a:extLst>
              <a:ext uri="{FF2B5EF4-FFF2-40B4-BE49-F238E27FC236}">
                <a16:creationId xmlns:a16="http://schemas.microsoft.com/office/drawing/2014/main" id="{B74D8065-164D-A490-76E8-C680A99CF92B}"/>
              </a:ext>
            </a:extLst>
          </p:cNvPr>
          <p:cNvSpPr/>
          <p:nvPr/>
        </p:nvSpPr>
        <p:spPr>
          <a:xfrm>
            <a:off x="10128944" y="539159"/>
            <a:ext cx="1634301" cy="519490"/>
          </a:xfrm>
          <a:prstGeom prst="roundRect">
            <a:avLst>
              <a:gd name="adj" fmla="val 50000"/>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ca"/>
          </a:p>
        </p:txBody>
      </p:sp>
      <p:cxnSp>
        <p:nvCxnSpPr>
          <p:cNvPr id="14" name="Connecteur droit 13">
            <a:extLst>
              <a:ext uri="{FF2B5EF4-FFF2-40B4-BE49-F238E27FC236}">
                <a16:creationId xmlns:a16="http://schemas.microsoft.com/office/drawing/2014/main" id="{75D4C842-9067-1E7B-33E9-DD9B04FB7886}"/>
              </a:ext>
            </a:extLst>
          </p:cNvPr>
          <p:cNvCxnSpPr>
            <a:cxnSpLocks/>
          </p:cNvCxnSpPr>
          <p:nvPr/>
        </p:nvCxnSpPr>
        <p:spPr>
          <a:xfrm>
            <a:off x="5875877" y="2784423"/>
            <a:ext cx="0" cy="2327223"/>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contenu 2">
            <a:extLst>
              <a:ext uri="{FF2B5EF4-FFF2-40B4-BE49-F238E27FC236}">
                <a16:creationId xmlns:a16="http://schemas.microsoft.com/office/drawing/2014/main" id="{1E58D6A4-9973-D26F-288E-50340A0D03C6}"/>
              </a:ext>
            </a:extLst>
          </p:cNvPr>
          <p:cNvSpPr txBox="1">
            <a:spLocks/>
          </p:cNvSpPr>
          <p:nvPr/>
        </p:nvSpPr>
        <p:spPr>
          <a:xfrm>
            <a:off x="6385550" y="2773181"/>
            <a:ext cx="3042992" cy="286759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chemeClr val="accent3">
                  <a:lumMod val="40000"/>
                  <a:lumOff val="60000"/>
                </a:schemeClr>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lnSpc>
                <a:spcPct val="100000"/>
              </a:lnSpc>
              <a:spcBef>
                <a:spcPts val="0"/>
              </a:spcBef>
              <a:spcAft>
                <a:spcPts val="1800"/>
              </a:spcAft>
              <a:buNone/>
            </a:pPr>
            <a:r>
              <a:rPr lang="en-ca" sz="1800" b="1" i="0" u="none" baseline="0">
                <a:cs typeface="Calibri"/>
              </a:rPr>
              <a:t>Think about the different types </a:t>
            </a:r>
            <a:r>
              <a:rPr lang="en-ca" sz="1800" b="1" i="0" u="none" baseline="0">
                <a:ea typeface="Calibri"/>
                <a:cs typeface="Calibri"/>
              </a:rPr>
              <a:t>of support:</a:t>
            </a:r>
          </a:p>
          <a:p>
            <a:pPr algn="l" rtl="0">
              <a:lnSpc>
                <a:spcPct val="100000"/>
              </a:lnSpc>
              <a:spcBef>
                <a:spcPts val="0"/>
              </a:spcBef>
              <a:spcAft>
                <a:spcPts val="1800"/>
              </a:spcAft>
              <a:buClr>
                <a:schemeClr val="accent4"/>
              </a:buClr>
              <a:buSzPct val="80000"/>
              <a:buFont typeface="Système normal"/>
              <a:buChar char="→"/>
            </a:pPr>
            <a:r>
              <a:rPr lang="en-ca" sz="1800" b="0" i="0" u="none" baseline="0">
                <a:ea typeface="Calibri"/>
                <a:cs typeface="Calibri"/>
              </a:rPr>
              <a:t>Practical</a:t>
            </a:r>
          </a:p>
          <a:p>
            <a:pPr algn="l" rtl="0">
              <a:lnSpc>
                <a:spcPct val="100000"/>
              </a:lnSpc>
              <a:spcBef>
                <a:spcPts val="0"/>
              </a:spcBef>
              <a:spcAft>
                <a:spcPts val="1800"/>
              </a:spcAft>
              <a:buClr>
                <a:schemeClr val="accent4"/>
              </a:buClr>
              <a:buSzPct val="80000"/>
              <a:buFont typeface="Système normal"/>
              <a:buChar char="→"/>
            </a:pPr>
            <a:r>
              <a:rPr lang="en-ca" sz="1800" b="0" i="0" u="none" baseline="0">
                <a:ea typeface="Calibri"/>
                <a:cs typeface="Calibri"/>
              </a:rPr>
              <a:t>Emotional</a:t>
            </a:r>
          </a:p>
          <a:p>
            <a:pPr algn="l" rtl="0">
              <a:lnSpc>
                <a:spcPct val="100000"/>
              </a:lnSpc>
              <a:spcBef>
                <a:spcPts val="0"/>
              </a:spcBef>
              <a:spcAft>
                <a:spcPts val="1800"/>
              </a:spcAft>
              <a:buClr>
                <a:schemeClr val="accent4"/>
              </a:buClr>
              <a:buSzPct val="80000"/>
              <a:buFont typeface="Système normal"/>
              <a:buChar char="→"/>
            </a:pPr>
            <a:r>
              <a:rPr lang="en-ca" sz="1800" b="0" i="0" u="none" baseline="0">
                <a:ea typeface="Calibri"/>
                <a:cs typeface="Calibri"/>
              </a:rPr>
              <a:t>Informational</a:t>
            </a:r>
          </a:p>
          <a:p>
            <a:pPr algn="l" rtl="0">
              <a:lnSpc>
                <a:spcPct val="100000"/>
              </a:lnSpc>
              <a:spcBef>
                <a:spcPts val="0"/>
              </a:spcBef>
              <a:spcAft>
                <a:spcPts val="1800"/>
              </a:spcAft>
              <a:buClr>
                <a:schemeClr val="accent4"/>
              </a:buClr>
              <a:buSzPct val="80000"/>
              <a:buFont typeface="Système normal"/>
              <a:buChar char="→"/>
            </a:pPr>
            <a:r>
              <a:rPr lang="en-ca" sz="1800" b="0" i="0" u="none" baseline="0">
                <a:ea typeface="Calibri"/>
                <a:cs typeface="Calibri"/>
              </a:rPr>
              <a:t>Friendly</a:t>
            </a:r>
          </a:p>
        </p:txBody>
      </p:sp>
      <p:pic>
        <p:nvPicPr>
          <p:cNvPr id="2" name="Graphique 1">
            <a:extLst>
              <a:ext uri="{FF2B5EF4-FFF2-40B4-BE49-F238E27FC236}">
                <a16:creationId xmlns:a16="http://schemas.microsoft.com/office/drawing/2014/main" id="{473125B6-B4A0-4903-9C03-0E93854FA0D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29638" y="383231"/>
            <a:ext cx="697251" cy="697251"/>
          </a:xfrm>
          <a:prstGeom prst="rect">
            <a:avLst/>
          </a:prstGeom>
        </p:spPr>
      </p:pic>
      <p:sp>
        <p:nvSpPr>
          <p:cNvPr id="9" name="ZoneTexte 8">
            <a:extLst>
              <a:ext uri="{FF2B5EF4-FFF2-40B4-BE49-F238E27FC236}">
                <a16:creationId xmlns:a16="http://schemas.microsoft.com/office/drawing/2014/main" id="{5849579C-FF1E-8689-CA71-A8C359F79225}"/>
              </a:ext>
            </a:extLst>
          </p:cNvPr>
          <p:cNvSpPr txBox="1"/>
          <p:nvPr/>
        </p:nvSpPr>
        <p:spPr>
          <a:xfrm>
            <a:off x="880165" y="1173983"/>
            <a:ext cx="1396195" cy="432792"/>
          </a:xfrm>
          <a:prstGeom prst="roundRect">
            <a:avLst>
              <a:gd name="adj" fmla="val 50000"/>
            </a:avLst>
          </a:prstGeom>
          <a:solidFill>
            <a:schemeClr val="tx1"/>
          </a:solidFill>
        </p:spPr>
        <p:txBody>
          <a:bodyPr wrap="square">
            <a:spAutoFit/>
          </a:bodyPr>
          <a:lstStyle/>
          <a:p>
            <a:pPr algn="ctr" rtl="0"/>
            <a:r>
              <a:rPr lang="en-ca" sz="1400" b="1" i="0" u="none" baseline="0">
                <a:solidFill>
                  <a:srgbClr val="F5F0E0"/>
                </a:solidFill>
              </a:rPr>
              <a:t>Activity 3</a:t>
            </a:r>
            <a:endParaRPr lang="en-ca" sz="1400" b="1">
              <a:solidFill>
                <a:srgbClr val="F5F0E0"/>
              </a:solidFill>
            </a:endParaRPr>
          </a:p>
        </p:txBody>
      </p:sp>
    </p:spTree>
    <p:extLst>
      <p:ext uri="{BB962C8B-B14F-4D97-AF65-F5344CB8AC3E}">
        <p14:creationId xmlns:p14="http://schemas.microsoft.com/office/powerpoint/2010/main" val="8066806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rgbClr val="F5F0E0"/>
            </a:gs>
            <a:gs pos="75000">
              <a:srgbClr val="F5F0E0"/>
            </a:gs>
            <a:gs pos="100000">
              <a:schemeClr val="bg2"/>
            </a:gs>
          </a:gsLst>
          <a:lin ang="5400000" scaled="0"/>
        </a:gradFill>
        <a:effectLst/>
      </p:bgPr>
    </p:bg>
    <p:spTree>
      <p:nvGrpSpPr>
        <p:cNvPr id="1" name=""/>
        <p:cNvGrpSpPr/>
        <p:nvPr/>
      </p:nvGrpSpPr>
      <p:grpSpPr>
        <a:xfrm>
          <a:off x="0" y="0"/>
          <a:ext cx="0" cy="0"/>
          <a:chOff x="0" y="0"/>
          <a:chExt cx="0" cy="0"/>
        </a:xfrm>
      </p:grpSpPr>
      <p:sp>
        <p:nvSpPr>
          <p:cNvPr id="4" name="Titre 1"/>
          <p:cNvSpPr txBox="1">
            <a:spLocks/>
          </p:cNvSpPr>
          <p:nvPr/>
        </p:nvSpPr>
        <p:spPr>
          <a:xfrm>
            <a:off x="354874" y="405286"/>
            <a:ext cx="7929744" cy="1325563"/>
          </a:xfrm>
          <a:prstGeom prst="rect">
            <a:avLst/>
          </a:prstGeom>
        </p:spPr>
        <p:txBody>
          <a:bodyPr/>
          <a:lst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ca" sz="4000" b="1" i="0" u="none" strike="noStrike" kern="1200" cap="none" spc="0" normalizeH="0" baseline="0">
                <a:ln>
                  <a:noFill/>
                </a:ln>
                <a:effectLst/>
                <a:uLnTx/>
                <a:uFillTx/>
                <a:latin typeface="Arial" panose="020B0604020202020204" pitchFamily="34" charset="0"/>
                <a:ea typeface="Calibri Light"/>
                <a:cs typeface="Arial" panose="020B0604020202020204" pitchFamily="34" charset="0"/>
              </a:rPr>
              <a:t>Where to find help</a:t>
            </a:r>
          </a:p>
        </p:txBody>
      </p:sp>
      <p:sp>
        <p:nvSpPr>
          <p:cNvPr id="5" name="Espace réservé du contenu 5">
            <a:extLst>
              <a:ext uri="{FF2B5EF4-FFF2-40B4-BE49-F238E27FC236}">
                <a16:creationId xmlns:a16="http://schemas.microsoft.com/office/drawing/2014/main" id="{CA9B9A4D-C346-B280-0C8E-8B76C9F2A8C4}"/>
              </a:ext>
            </a:extLst>
          </p:cNvPr>
          <p:cNvSpPr txBox="1">
            <a:spLocks/>
          </p:cNvSpPr>
          <p:nvPr/>
        </p:nvSpPr>
        <p:spPr>
          <a:xfrm>
            <a:off x="393628" y="1416277"/>
            <a:ext cx="2739436" cy="1022074"/>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Clr>
                <a:schemeClr val="accent3">
                  <a:lumMod val="40000"/>
                  <a:lumOff val="60000"/>
                </a:schemeClr>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4DC0DF">
                  <a:lumMod val="40000"/>
                  <a:lumOff val="60000"/>
                </a:srgbClr>
              </a:buClr>
              <a:buSzTx/>
              <a:buFont typeface="Arial" panose="020B0604020202020204" pitchFamily="34" charset="0"/>
              <a:buNone/>
              <a:tabLst/>
              <a:defRPr/>
            </a:pPr>
            <a:r>
              <a:rPr lang="en-ca" b="1" i="0" u="none" baseline="0" dirty="0">
                <a:solidFill>
                  <a:srgbClr val="2D2E83"/>
                </a:solidFill>
                <a:latin typeface="Arial"/>
                <a:ea typeface="Arial"/>
                <a:cs typeface="Arial"/>
              </a:rPr>
              <a:t>Info-Santé</a:t>
            </a:r>
            <a:r>
              <a:rPr kumimoji="0" lang="en-ca" b="1" i="0" u="none" strike="noStrike" kern="1200" cap="none" spc="0" normalizeH="0" baseline="0" dirty="0">
                <a:ln>
                  <a:noFill/>
                </a:ln>
                <a:solidFill>
                  <a:srgbClr val="2D2E83"/>
                </a:solidFill>
                <a:effectLst/>
                <a:uLnTx/>
                <a:uFillTx/>
                <a:latin typeface="Arial"/>
                <a:ea typeface="+mn-ea"/>
                <a:cs typeface="Arial"/>
              </a:rPr>
              <a:t> and Info-Social</a:t>
            </a:r>
            <a:br>
              <a:rPr lang="en-ca" b="1" i="0" u="none" strike="noStrike" kern="1200" cap="none" spc="0" normalizeH="0" baseline="0" dirty="0">
                <a:ln>
                  <a:noFill/>
                </a:ln>
                <a:effectLst/>
                <a:uLnTx/>
                <a:uFillTx/>
                <a:latin typeface="Arial"/>
                <a:cs typeface="Arial"/>
              </a:rPr>
            </a:br>
            <a:r>
              <a:rPr kumimoji="0" lang="en-ca" b="1" i="0" u="none" strike="noStrike" kern="1200" cap="none" spc="0" normalizeH="0" baseline="0" dirty="0">
                <a:ln>
                  <a:noFill/>
                </a:ln>
                <a:solidFill>
                  <a:srgbClr val="2D2E83"/>
                </a:solidFill>
                <a:effectLst/>
                <a:uLnTx/>
                <a:uFillTx/>
                <a:latin typeface="Arial"/>
                <a:ea typeface="+mn-ea"/>
                <a:cs typeface="Arial"/>
              </a:rPr>
              <a:t> 811 </a:t>
            </a:r>
            <a:endParaRPr kumimoji="0" lang="en-ca" b="1" i="0" u="none" strike="noStrike" kern="1200" cap="none" spc="0" normalizeH="0" baseline="0" noProof="0" dirty="0">
              <a:ln>
                <a:noFill/>
              </a:ln>
              <a:solidFill>
                <a:srgbClr val="2D2E83"/>
              </a:solidFill>
              <a:effectLst/>
              <a:uLnTx/>
              <a:uFillTx/>
              <a:latin typeface="Calibri" panose="020F0502020204030204"/>
              <a:ea typeface="Calibri" panose="020F0502020204030204"/>
              <a:cs typeface="Calibri" panose="020F0502020204030204"/>
            </a:endParaRPr>
          </a:p>
        </p:txBody>
      </p:sp>
      <p:sp>
        <p:nvSpPr>
          <p:cNvPr id="14" name="ZoneTexte 13">
            <a:extLst>
              <a:ext uri="{FF2B5EF4-FFF2-40B4-BE49-F238E27FC236}">
                <a16:creationId xmlns:a16="http://schemas.microsoft.com/office/drawing/2014/main" id="{3B920031-8158-8916-A5B0-1EA302099624}"/>
              </a:ext>
            </a:extLst>
          </p:cNvPr>
          <p:cNvSpPr txBox="1"/>
          <p:nvPr/>
        </p:nvSpPr>
        <p:spPr>
          <a:xfrm>
            <a:off x="1071492" y="2557987"/>
            <a:ext cx="1482903" cy="830997"/>
          </a:xfrm>
          <a:prstGeom prst="rect">
            <a:avLst/>
          </a:prstGeom>
          <a:noFill/>
        </p:spPr>
        <p:txBody>
          <a:bodyPr wrap="square">
            <a:spAutoFit/>
          </a:bodyPr>
          <a:lstStyle/>
          <a:p>
            <a:pPr marR="0" lvl="0" algn="l" defTabSz="914400" rtl="0" eaLnBrk="1" fontAlgn="auto" latinLnBrk="0" hangingPunct="1">
              <a:spcBef>
                <a:spcPts val="1000"/>
              </a:spcBef>
              <a:spcAft>
                <a:spcPts val="0"/>
              </a:spcAft>
              <a:buClr>
                <a:srgbClr val="4DC0DF">
                  <a:lumMod val="40000"/>
                  <a:lumOff val="60000"/>
                </a:srgbClr>
              </a:buClr>
              <a:buSzTx/>
              <a:tabLst/>
              <a:defRPr/>
            </a:pPr>
            <a:r>
              <a:rPr kumimoji="0" lang="en-ca" sz="1600" b="1" i="0" u="none" strike="noStrike" kern="1200" cap="none" spc="0" normalizeH="0" baseline="0">
                <a:ln>
                  <a:noFill/>
                </a:ln>
                <a:solidFill>
                  <a:srgbClr val="2D2E83"/>
                </a:solidFill>
                <a:effectLst/>
                <a:uLnTx/>
                <a:uFillTx/>
                <a:latin typeface="Arial"/>
                <a:ea typeface="+mn-ea"/>
                <a:cs typeface="Arial"/>
              </a:rPr>
              <a:t>Telephone consultation service </a:t>
            </a:r>
            <a:endParaRPr kumimoji="0" lang="en-ca" sz="1600" b="1" i="0" u="none" strike="noStrike" kern="1200" cap="none" spc="0" normalizeH="0" baseline="0" noProof="0">
              <a:ln>
                <a:noFill/>
              </a:ln>
              <a:solidFill>
                <a:srgbClr val="2D2E83"/>
              </a:solidFill>
              <a:effectLst/>
              <a:uLnTx/>
              <a:uFillTx/>
              <a:latin typeface="Calibri" panose="020F0502020204030204"/>
              <a:ea typeface="Calibri"/>
              <a:cs typeface="Calibri"/>
            </a:endParaRPr>
          </a:p>
        </p:txBody>
      </p:sp>
      <p:pic>
        <p:nvPicPr>
          <p:cNvPr id="16" name="Graphique 15" descr="Clock avec un remplissage uni">
            <a:extLst>
              <a:ext uri="{FF2B5EF4-FFF2-40B4-BE49-F238E27FC236}">
                <a16:creationId xmlns:a16="http://schemas.microsoft.com/office/drawing/2014/main" id="{6D40E4B2-CB18-9E20-469B-E36DFC4BDAB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44883" y="3701792"/>
            <a:ext cx="469084" cy="469084"/>
          </a:xfrm>
          <a:prstGeom prst="rect">
            <a:avLst/>
          </a:prstGeom>
        </p:spPr>
      </p:pic>
      <p:pic>
        <p:nvPicPr>
          <p:cNvPr id="18" name="Graphique 17" descr="Receiver avec un remplissage uni">
            <a:extLst>
              <a:ext uri="{FF2B5EF4-FFF2-40B4-BE49-F238E27FC236}">
                <a16:creationId xmlns:a16="http://schemas.microsoft.com/office/drawing/2014/main" id="{95E353C7-A806-0CC5-911E-E4822679185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44883" y="2795224"/>
            <a:ext cx="448855" cy="448855"/>
          </a:xfrm>
          <a:prstGeom prst="rect">
            <a:avLst/>
          </a:prstGeom>
        </p:spPr>
      </p:pic>
      <p:sp>
        <p:nvSpPr>
          <p:cNvPr id="19" name="ZoneTexte 18">
            <a:extLst>
              <a:ext uri="{FF2B5EF4-FFF2-40B4-BE49-F238E27FC236}">
                <a16:creationId xmlns:a16="http://schemas.microsoft.com/office/drawing/2014/main" id="{5AF9EB86-0BEA-61B1-F504-ED3C0E2D3843}"/>
              </a:ext>
            </a:extLst>
          </p:cNvPr>
          <p:cNvSpPr txBox="1"/>
          <p:nvPr/>
        </p:nvSpPr>
        <p:spPr>
          <a:xfrm>
            <a:off x="1071492" y="3662152"/>
            <a:ext cx="1482903" cy="584775"/>
          </a:xfrm>
          <a:prstGeom prst="rect">
            <a:avLst/>
          </a:prstGeom>
          <a:noFill/>
        </p:spPr>
        <p:txBody>
          <a:bodyPr wrap="square" anchor="ctr">
            <a:spAutoFit/>
          </a:bodyPr>
          <a:lstStyle/>
          <a:p>
            <a:pPr marR="0" lvl="0" algn="l" defTabSz="914400" rtl="0" eaLnBrk="1" fontAlgn="auto" latinLnBrk="0" hangingPunct="1">
              <a:spcBef>
                <a:spcPts val="1000"/>
              </a:spcBef>
              <a:spcAft>
                <a:spcPts val="0"/>
              </a:spcAft>
              <a:buClr>
                <a:srgbClr val="4DC0DF">
                  <a:lumMod val="40000"/>
                  <a:lumOff val="60000"/>
                </a:srgbClr>
              </a:buClr>
              <a:buSzTx/>
              <a:tabLst/>
              <a:defRPr/>
            </a:pPr>
            <a:r>
              <a:rPr lang="en-ca" sz="1600" b="1" i="0" u="none" baseline="0">
                <a:solidFill>
                  <a:srgbClr val="2D2E83"/>
                </a:solidFill>
                <a:latin typeface="Arial"/>
                <a:ea typeface="Arial"/>
                <a:cs typeface="Arial"/>
              </a:rPr>
              <a:t>Open 24/7</a:t>
            </a:r>
          </a:p>
        </p:txBody>
      </p:sp>
      <p:sp>
        <p:nvSpPr>
          <p:cNvPr id="20" name="ZoneTexte 19">
            <a:extLst>
              <a:ext uri="{FF2B5EF4-FFF2-40B4-BE49-F238E27FC236}">
                <a16:creationId xmlns:a16="http://schemas.microsoft.com/office/drawing/2014/main" id="{4175DA97-C498-A215-2DF3-6D63F38E1E3C}"/>
              </a:ext>
            </a:extLst>
          </p:cNvPr>
          <p:cNvSpPr txBox="1"/>
          <p:nvPr/>
        </p:nvSpPr>
        <p:spPr>
          <a:xfrm>
            <a:off x="444882" y="4481072"/>
            <a:ext cx="1410737" cy="476071"/>
          </a:xfrm>
          <a:prstGeom prst="roundRect">
            <a:avLst>
              <a:gd name="adj" fmla="val 50000"/>
            </a:avLst>
          </a:prstGeom>
          <a:solidFill>
            <a:schemeClr val="tx1"/>
          </a:solidFill>
        </p:spPr>
        <p:txBody>
          <a:bodyPr wrap="square" anchor="ctr">
            <a:spAutoFit/>
          </a:bodyPr>
          <a:lstStyle/>
          <a:p>
            <a:pPr marR="0" lvl="0" algn="ctr" defTabSz="914400" rtl="0" eaLnBrk="1" fontAlgn="auto" latinLnBrk="0" hangingPunct="1">
              <a:spcBef>
                <a:spcPts val="1000"/>
              </a:spcBef>
              <a:spcAft>
                <a:spcPts val="0"/>
              </a:spcAft>
              <a:buClr>
                <a:srgbClr val="4DC0DF">
                  <a:lumMod val="40000"/>
                  <a:lumOff val="60000"/>
                </a:srgbClr>
              </a:buClr>
              <a:buSzTx/>
              <a:tabLst/>
              <a:defRPr/>
            </a:pPr>
            <a:r>
              <a:rPr kumimoji="0" lang="en-ca" sz="1600" b="1" i="0" u="none" strike="noStrike" kern="1200" cap="none" spc="0" normalizeH="0" baseline="0">
                <a:ln>
                  <a:noFill/>
                </a:ln>
                <a:solidFill>
                  <a:schemeClr val="bg2"/>
                </a:solidFill>
                <a:effectLst/>
                <a:uLnTx/>
                <a:uFillTx/>
                <a:latin typeface="Arial"/>
                <a:ea typeface="+mn-ea"/>
                <a:cs typeface="Arial"/>
              </a:rPr>
              <a:t>Free</a:t>
            </a:r>
            <a:endParaRPr kumimoji="0" lang="en-ca" sz="1600" b="1" i="0" u="none" strike="noStrike" kern="1200" cap="none" spc="0" normalizeH="0" baseline="0" noProof="0">
              <a:ln>
                <a:noFill/>
              </a:ln>
              <a:solidFill>
                <a:schemeClr val="bg2"/>
              </a:solidFill>
              <a:effectLst/>
              <a:uLnTx/>
              <a:uFillTx/>
              <a:latin typeface="Calibri" panose="020F0502020204030204"/>
              <a:ea typeface="Calibri"/>
              <a:cs typeface="Calibri"/>
            </a:endParaRPr>
          </a:p>
        </p:txBody>
      </p:sp>
      <p:cxnSp>
        <p:nvCxnSpPr>
          <p:cNvPr id="21" name="Connecteur droit 20">
            <a:extLst>
              <a:ext uri="{FF2B5EF4-FFF2-40B4-BE49-F238E27FC236}">
                <a16:creationId xmlns:a16="http://schemas.microsoft.com/office/drawing/2014/main" id="{52BF9B92-17DF-44B8-132F-D575CF1D0888}"/>
              </a:ext>
            </a:extLst>
          </p:cNvPr>
          <p:cNvCxnSpPr>
            <a:cxnSpLocks/>
          </p:cNvCxnSpPr>
          <p:nvPr/>
        </p:nvCxnSpPr>
        <p:spPr>
          <a:xfrm>
            <a:off x="444883" y="3580067"/>
            <a:ext cx="183336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5" name="Espace réservé du contenu 5">
            <a:extLst>
              <a:ext uri="{FF2B5EF4-FFF2-40B4-BE49-F238E27FC236}">
                <a16:creationId xmlns:a16="http://schemas.microsoft.com/office/drawing/2014/main" id="{A005E560-D30F-5B23-D007-D8B004FB1014}"/>
              </a:ext>
            </a:extLst>
          </p:cNvPr>
          <p:cNvSpPr txBox="1">
            <a:spLocks/>
          </p:cNvSpPr>
          <p:nvPr/>
        </p:nvSpPr>
        <p:spPr>
          <a:xfrm>
            <a:off x="3455041" y="1416277"/>
            <a:ext cx="5361921" cy="1022074"/>
          </a:xfrm>
          <a:prstGeom prst="rect">
            <a:avLst/>
          </a:prstGeom>
        </p:spPr>
        <p:txBody>
          <a:bodyPr vert="horz" lIns="91440" tIns="45720" rIns="91440" bIns="45720" rtlCol="0" anchor="b">
            <a:noAutofit/>
          </a:bodyPr>
          <a:lstStyle>
            <a:lvl1pPr marL="228600" indent="-228600" algn="l" defTabSz="914400" rtl="0" eaLnBrk="1" latinLnBrk="0" hangingPunct="1">
              <a:lnSpc>
                <a:spcPct val="90000"/>
              </a:lnSpc>
              <a:spcBef>
                <a:spcPts val="1000"/>
              </a:spcBef>
              <a:buClr>
                <a:schemeClr val="accent3">
                  <a:lumMod val="40000"/>
                  <a:lumOff val="60000"/>
                </a:schemeClr>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
                <a:srgbClr val="4DC0DF">
                  <a:lumMod val="40000"/>
                  <a:lumOff val="60000"/>
                </a:srgbClr>
              </a:buClr>
              <a:buSzTx/>
              <a:buFont typeface="Arial" panose="020B0604020202020204" pitchFamily="34" charset="0"/>
              <a:buNone/>
              <a:tabLst/>
              <a:defRPr/>
            </a:pPr>
            <a:r>
              <a:rPr kumimoji="0" lang="en-ca" b="1" i="0" u="none" strike="noStrike" kern="1200" cap="none" spc="0" normalizeH="0" baseline="0" dirty="0">
                <a:ln>
                  <a:noFill/>
                </a:ln>
                <a:solidFill>
                  <a:srgbClr val="2D2E83"/>
                </a:solidFill>
                <a:effectLst/>
                <a:highlight>
                  <a:srgbClr val="FFFF00"/>
                </a:highlight>
                <a:uLnTx/>
                <a:uFillTx/>
                <a:latin typeface="Arial"/>
                <a:ea typeface="+mn-ea"/>
                <a:cs typeface="Arial"/>
              </a:rPr>
              <a:t>Name of the</a:t>
            </a:r>
            <a:br>
              <a:rPr kumimoji="0" lang="en-ca" b="1" i="0" u="none" strike="noStrike" kern="1200" cap="none" spc="0" normalizeH="0" baseline="0" dirty="0">
                <a:ln>
                  <a:noFill/>
                </a:ln>
                <a:solidFill>
                  <a:srgbClr val="2D2E83"/>
                </a:solidFill>
                <a:effectLst/>
                <a:highlight>
                  <a:srgbClr val="FFFF00"/>
                </a:highlight>
                <a:uLnTx/>
                <a:uFillTx/>
                <a:latin typeface="Arial"/>
                <a:ea typeface="+mn-ea"/>
                <a:cs typeface="Arial"/>
              </a:rPr>
            </a:br>
            <a:r>
              <a:rPr kumimoji="0" lang="en-ca" b="1" i="0" u="none" strike="noStrike" kern="1200" cap="none" spc="0" normalizeH="0" baseline="0" dirty="0">
                <a:ln>
                  <a:noFill/>
                </a:ln>
                <a:solidFill>
                  <a:srgbClr val="2D2E83"/>
                </a:solidFill>
                <a:effectLst/>
                <a:highlight>
                  <a:srgbClr val="FFFF00"/>
                </a:highlight>
                <a:uLnTx/>
                <a:uFillTx/>
                <a:latin typeface="Arial"/>
                <a:ea typeface="+mn-ea"/>
                <a:cs typeface="Arial"/>
              </a:rPr>
              <a:t>CLSC to be personalized</a:t>
            </a:r>
            <a:endParaRPr kumimoji="0" lang="en-ca" b="1" i="0" u="none" strike="noStrike" kern="1200" cap="none" spc="0" normalizeH="0" baseline="0" noProof="0" dirty="0">
              <a:ln>
                <a:noFill/>
              </a:ln>
              <a:solidFill>
                <a:srgbClr val="2D2E83"/>
              </a:solidFill>
              <a:effectLst/>
              <a:highlight>
                <a:srgbClr val="FFFF00"/>
              </a:highlight>
              <a:uLnTx/>
              <a:uFillTx/>
              <a:latin typeface="Calibri" panose="020F0502020204030204"/>
              <a:ea typeface="Calibri" panose="020F0502020204030204"/>
              <a:cs typeface="Calibri" panose="020F0502020204030204"/>
            </a:endParaRPr>
          </a:p>
        </p:txBody>
      </p:sp>
      <p:sp>
        <p:nvSpPr>
          <p:cNvPr id="26" name="ZoneTexte 25">
            <a:extLst>
              <a:ext uri="{FF2B5EF4-FFF2-40B4-BE49-F238E27FC236}">
                <a16:creationId xmlns:a16="http://schemas.microsoft.com/office/drawing/2014/main" id="{18CED5FB-7790-EA65-1CB1-DE30566ACF9D}"/>
              </a:ext>
            </a:extLst>
          </p:cNvPr>
          <p:cNvSpPr txBox="1"/>
          <p:nvPr/>
        </p:nvSpPr>
        <p:spPr>
          <a:xfrm>
            <a:off x="4132906" y="2557987"/>
            <a:ext cx="1482903" cy="830997"/>
          </a:xfrm>
          <a:prstGeom prst="rect">
            <a:avLst/>
          </a:prstGeom>
          <a:noFill/>
        </p:spPr>
        <p:txBody>
          <a:bodyPr wrap="square" lIns="91440" tIns="45720" rIns="91440" bIns="45720" anchor="t">
            <a:spAutoFit/>
          </a:bodyPr>
          <a:lstStyle/>
          <a:p>
            <a:pPr marR="0" lvl="0" algn="l" defTabSz="914400" rtl="0" eaLnBrk="1" fontAlgn="auto" latinLnBrk="0" hangingPunct="1">
              <a:spcBef>
                <a:spcPts val="1000"/>
              </a:spcBef>
              <a:spcAft>
                <a:spcPts val="0"/>
              </a:spcAft>
              <a:buClr>
                <a:srgbClr val="4DC0DF">
                  <a:lumMod val="40000"/>
                  <a:lumOff val="60000"/>
                </a:srgbClr>
              </a:buClr>
              <a:buSzTx/>
              <a:tabLst/>
              <a:defRPr/>
            </a:pPr>
            <a:r>
              <a:rPr kumimoji="0" lang="en-ca" sz="1600" b="1" i="0" u="none" strike="noStrike" kern="1200" cap="none" spc="0" normalizeH="0" baseline="0">
                <a:ln>
                  <a:noFill/>
                </a:ln>
                <a:solidFill>
                  <a:srgbClr val="2D2E83"/>
                </a:solidFill>
                <a:effectLst/>
                <a:highlight>
                  <a:srgbClr val="FFFF00"/>
                </a:highlight>
                <a:uLnTx/>
                <a:uFillTx/>
                <a:latin typeface="Arial"/>
                <a:ea typeface="+mn-ea"/>
                <a:cs typeface="Arial"/>
              </a:rPr>
              <a:t>Telephone consultation service </a:t>
            </a:r>
            <a:endParaRPr lang="en-ca" sz="1600" b="1" i="0" strike="noStrike" kern="1200" cap="none" spc="0" normalizeH="0" baseline="0" noProof="0">
              <a:ln>
                <a:noFill/>
              </a:ln>
              <a:solidFill>
                <a:srgbClr val="2D2E83"/>
              </a:solidFill>
              <a:effectLst/>
              <a:highlight>
                <a:srgbClr val="FFFF00"/>
              </a:highlight>
              <a:uLnTx/>
              <a:uFillTx/>
              <a:latin typeface="Calibri" panose="020F0502020204030204"/>
              <a:ea typeface="Calibri"/>
              <a:cs typeface="Calibri"/>
            </a:endParaRPr>
          </a:p>
        </p:txBody>
      </p:sp>
      <p:pic>
        <p:nvPicPr>
          <p:cNvPr id="28" name="Graphique 27" descr="Receiver avec un remplissage uni">
            <a:extLst>
              <a:ext uri="{FF2B5EF4-FFF2-40B4-BE49-F238E27FC236}">
                <a16:creationId xmlns:a16="http://schemas.microsoft.com/office/drawing/2014/main" id="{A53B6824-FEC9-9F7D-9210-788752C90EC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506297" y="2795224"/>
            <a:ext cx="448855" cy="448855"/>
          </a:xfrm>
          <a:prstGeom prst="rect">
            <a:avLst/>
          </a:prstGeom>
        </p:spPr>
      </p:pic>
      <p:sp>
        <p:nvSpPr>
          <p:cNvPr id="29" name="ZoneTexte 28">
            <a:extLst>
              <a:ext uri="{FF2B5EF4-FFF2-40B4-BE49-F238E27FC236}">
                <a16:creationId xmlns:a16="http://schemas.microsoft.com/office/drawing/2014/main" id="{A44B242C-14C7-BBE2-9B7F-F92FFDEB3BAD}"/>
              </a:ext>
            </a:extLst>
          </p:cNvPr>
          <p:cNvSpPr txBox="1"/>
          <p:nvPr/>
        </p:nvSpPr>
        <p:spPr>
          <a:xfrm>
            <a:off x="4132906" y="3662152"/>
            <a:ext cx="1482903" cy="584775"/>
          </a:xfrm>
          <a:prstGeom prst="rect">
            <a:avLst/>
          </a:prstGeom>
          <a:noFill/>
        </p:spPr>
        <p:txBody>
          <a:bodyPr wrap="square" lIns="91440" tIns="45720" rIns="91440" bIns="45720" anchor="ctr">
            <a:spAutoFit/>
          </a:bodyPr>
          <a:lstStyle/>
          <a:p>
            <a:pPr marR="0" lvl="0" algn="l" defTabSz="914400" rtl="0" eaLnBrk="1" fontAlgn="auto" latinLnBrk="0" hangingPunct="1">
              <a:spcBef>
                <a:spcPts val="1000"/>
              </a:spcBef>
              <a:spcAft>
                <a:spcPts val="0"/>
              </a:spcAft>
              <a:buClr>
                <a:srgbClr val="4DC0DF">
                  <a:lumMod val="40000"/>
                  <a:lumOff val="60000"/>
                </a:srgbClr>
              </a:buClr>
              <a:buSzTx/>
              <a:tabLst/>
              <a:defRPr/>
            </a:pPr>
            <a:br>
              <a:rPr lang="en-ca" sz="1600" b="1" i="0" u="none" strike="noStrike" kern="1200" cap="none" spc="0" normalizeH="0" baseline="0">
                <a:ln>
                  <a:noFill/>
                </a:ln>
                <a:effectLst/>
                <a:uLnTx/>
                <a:uFillTx/>
                <a:latin typeface="Arial"/>
                <a:cs typeface="Arial"/>
              </a:rPr>
            </a:br>
            <a:r>
              <a:rPr kumimoji="0" lang="en-ca" sz="1600" b="1" i="0" u="none" strike="noStrike" kern="1200" cap="none" spc="0" normalizeH="0" baseline="0">
                <a:ln>
                  <a:noFill/>
                </a:ln>
                <a:solidFill>
                  <a:srgbClr val="2D2E83"/>
                </a:solidFill>
                <a:effectLst/>
                <a:uLnTx/>
                <a:uFillTx/>
                <a:latin typeface="Arial"/>
                <a:ea typeface="+mn-ea"/>
                <a:cs typeface="Arial"/>
              </a:rPr>
              <a:t>On-site services</a:t>
            </a:r>
            <a:endParaRPr lang="en-ca" sz="1600" b="1" i="0" u="none" strike="noStrike" kern="1200" cap="none" spc="0" normalizeH="0" baseline="0" noProof="0">
              <a:ln>
                <a:noFill/>
              </a:ln>
              <a:solidFill>
                <a:srgbClr val="2D2E83"/>
              </a:solidFill>
              <a:effectLst/>
              <a:uLnTx/>
              <a:uFillTx/>
              <a:latin typeface="Calibri" panose="020F0502020204030204"/>
              <a:ea typeface="Calibri"/>
              <a:cs typeface="Calibri"/>
            </a:endParaRPr>
          </a:p>
        </p:txBody>
      </p:sp>
      <p:sp>
        <p:nvSpPr>
          <p:cNvPr id="30" name="ZoneTexte 29">
            <a:extLst>
              <a:ext uri="{FF2B5EF4-FFF2-40B4-BE49-F238E27FC236}">
                <a16:creationId xmlns:a16="http://schemas.microsoft.com/office/drawing/2014/main" id="{90678EF9-583F-3F8F-C37E-55D6F17B9CFE}"/>
              </a:ext>
            </a:extLst>
          </p:cNvPr>
          <p:cNvSpPr txBox="1"/>
          <p:nvPr/>
        </p:nvSpPr>
        <p:spPr>
          <a:xfrm>
            <a:off x="3506296" y="5095731"/>
            <a:ext cx="1482903" cy="476071"/>
          </a:xfrm>
          <a:prstGeom prst="roundRect">
            <a:avLst>
              <a:gd name="adj" fmla="val 50000"/>
            </a:avLst>
          </a:prstGeom>
          <a:solidFill>
            <a:schemeClr val="tx1"/>
          </a:solidFill>
        </p:spPr>
        <p:txBody>
          <a:bodyPr wrap="square" lIns="91440" tIns="45720" rIns="91440" bIns="45720" anchor="ctr">
            <a:spAutoFit/>
          </a:bodyPr>
          <a:lstStyle/>
          <a:p>
            <a:pPr marR="0" lvl="0" algn="ctr" defTabSz="914400" rtl="0" eaLnBrk="1" fontAlgn="auto" latinLnBrk="0" hangingPunct="1">
              <a:spcBef>
                <a:spcPts val="1000"/>
              </a:spcBef>
              <a:spcAft>
                <a:spcPts val="0"/>
              </a:spcAft>
              <a:buClr>
                <a:srgbClr val="4DC0DF">
                  <a:lumMod val="40000"/>
                  <a:lumOff val="60000"/>
                </a:srgbClr>
              </a:buClr>
              <a:buSzTx/>
              <a:tabLst/>
              <a:defRPr/>
            </a:pPr>
            <a:r>
              <a:rPr kumimoji="0" lang="en-ca" sz="1600" b="1" i="0" u="none" strike="noStrike" kern="1200" cap="none" spc="0" normalizeH="0" baseline="0">
                <a:ln>
                  <a:noFill/>
                </a:ln>
                <a:solidFill>
                  <a:schemeClr val="bg2"/>
                </a:solidFill>
                <a:effectLst/>
                <a:uLnTx/>
                <a:uFillTx/>
                <a:latin typeface="Arial"/>
                <a:ea typeface="+mn-ea"/>
                <a:cs typeface="Arial"/>
              </a:rPr>
              <a:t>Free</a:t>
            </a:r>
            <a:endParaRPr kumimoji="0" lang="en-ca" sz="1600" b="1" i="0" u="none" strike="noStrike" kern="1200" cap="none" spc="0" normalizeH="0" baseline="0" noProof="0">
              <a:ln>
                <a:noFill/>
              </a:ln>
              <a:solidFill>
                <a:schemeClr val="bg2"/>
              </a:solidFill>
              <a:effectLst/>
              <a:uLnTx/>
              <a:uFillTx/>
              <a:latin typeface="Calibri" panose="020F0502020204030204"/>
              <a:ea typeface="Calibri"/>
              <a:cs typeface="Calibri"/>
            </a:endParaRPr>
          </a:p>
        </p:txBody>
      </p:sp>
      <p:cxnSp>
        <p:nvCxnSpPr>
          <p:cNvPr id="31" name="Connecteur droit 30">
            <a:extLst>
              <a:ext uri="{FF2B5EF4-FFF2-40B4-BE49-F238E27FC236}">
                <a16:creationId xmlns:a16="http://schemas.microsoft.com/office/drawing/2014/main" id="{985B68F5-8698-C2E3-9D1B-17749DBE6723}"/>
              </a:ext>
            </a:extLst>
          </p:cNvPr>
          <p:cNvCxnSpPr>
            <a:cxnSpLocks/>
          </p:cNvCxnSpPr>
          <p:nvPr/>
        </p:nvCxnSpPr>
        <p:spPr>
          <a:xfrm>
            <a:off x="3506297" y="3580067"/>
            <a:ext cx="183336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D8D51103-4927-020B-79D7-0B5D6F440742}"/>
              </a:ext>
            </a:extLst>
          </p:cNvPr>
          <p:cNvCxnSpPr>
            <a:cxnSpLocks/>
          </p:cNvCxnSpPr>
          <p:nvPr/>
        </p:nvCxnSpPr>
        <p:spPr>
          <a:xfrm flipV="1">
            <a:off x="3516066" y="4324762"/>
            <a:ext cx="4900906" cy="1"/>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4" name="ZoneTexte 33">
            <a:extLst>
              <a:ext uri="{FF2B5EF4-FFF2-40B4-BE49-F238E27FC236}">
                <a16:creationId xmlns:a16="http://schemas.microsoft.com/office/drawing/2014/main" id="{B0B2FBF8-4F31-2496-D8CD-56E900247002}"/>
              </a:ext>
            </a:extLst>
          </p:cNvPr>
          <p:cNvSpPr txBox="1"/>
          <p:nvPr/>
        </p:nvSpPr>
        <p:spPr>
          <a:xfrm>
            <a:off x="4132906" y="4516782"/>
            <a:ext cx="3182749" cy="338554"/>
          </a:xfrm>
          <a:prstGeom prst="rect">
            <a:avLst/>
          </a:prstGeom>
          <a:noFill/>
        </p:spPr>
        <p:txBody>
          <a:bodyPr wrap="square" lIns="91440" tIns="45720" rIns="91440" bIns="45720" anchor="ctr">
            <a:spAutoFit/>
          </a:bodyPr>
          <a:lstStyle/>
          <a:p>
            <a:pPr algn="l" defTabSz="914400" rtl="0">
              <a:spcBef>
                <a:spcPts val="1000"/>
              </a:spcBef>
              <a:defRPr/>
            </a:pPr>
            <a:r>
              <a:rPr lang="en-ca" sz="1600" b="1" i="0" u="none" baseline="0">
                <a:solidFill>
                  <a:srgbClr val="2D2E83"/>
                </a:solidFill>
                <a:highlight>
                  <a:srgbClr val="FFFF00"/>
                </a:highlight>
                <a:latin typeface="Arial"/>
                <a:ea typeface="Arial"/>
                <a:cs typeface="Arial"/>
              </a:rPr>
              <a:t>Hours to be personalized</a:t>
            </a:r>
            <a:endParaRPr lang="en-ca">
              <a:highlight>
                <a:srgbClr val="FFFF00"/>
              </a:highlight>
              <a:cs typeface="Arial"/>
            </a:endParaRPr>
          </a:p>
        </p:txBody>
      </p:sp>
      <p:pic>
        <p:nvPicPr>
          <p:cNvPr id="36" name="Graphique 35" descr="Clock avec un remplissage uni">
            <a:extLst>
              <a:ext uri="{FF2B5EF4-FFF2-40B4-BE49-F238E27FC236}">
                <a16:creationId xmlns:a16="http://schemas.microsoft.com/office/drawing/2014/main" id="{DD990D62-AD8F-AFF0-858D-AF7D1342F1E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06297" y="4451517"/>
            <a:ext cx="469084" cy="469084"/>
          </a:xfrm>
          <a:prstGeom prst="rect">
            <a:avLst/>
          </a:prstGeom>
        </p:spPr>
      </p:pic>
      <p:pic>
        <p:nvPicPr>
          <p:cNvPr id="40" name="Graphique 39" descr="Marker avec un remplissage uni">
            <a:extLst>
              <a:ext uri="{FF2B5EF4-FFF2-40B4-BE49-F238E27FC236}">
                <a16:creationId xmlns:a16="http://schemas.microsoft.com/office/drawing/2014/main" id="{44264495-5872-8E93-96B6-645FD34B2B1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542325" y="2734135"/>
            <a:ext cx="522162" cy="522162"/>
          </a:xfrm>
          <a:prstGeom prst="rect">
            <a:avLst/>
          </a:prstGeom>
        </p:spPr>
      </p:pic>
      <p:pic>
        <p:nvPicPr>
          <p:cNvPr id="46" name="Graphique 45" descr="City avec un remplissage uni">
            <a:extLst>
              <a:ext uri="{FF2B5EF4-FFF2-40B4-BE49-F238E27FC236}">
                <a16:creationId xmlns:a16="http://schemas.microsoft.com/office/drawing/2014/main" id="{4EA2DE2B-46E7-CD74-6846-C4B07FC2F3F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517863" y="3746123"/>
            <a:ext cx="445951" cy="445951"/>
          </a:xfrm>
          <a:prstGeom prst="rect">
            <a:avLst/>
          </a:prstGeom>
        </p:spPr>
      </p:pic>
      <p:sp>
        <p:nvSpPr>
          <p:cNvPr id="47" name="ZoneTexte 46">
            <a:extLst>
              <a:ext uri="{FF2B5EF4-FFF2-40B4-BE49-F238E27FC236}">
                <a16:creationId xmlns:a16="http://schemas.microsoft.com/office/drawing/2014/main" id="{D1B0A689-32F6-D144-FFFC-4D8C781C1376}"/>
              </a:ext>
            </a:extLst>
          </p:cNvPr>
          <p:cNvSpPr txBox="1"/>
          <p:nvPr/>
        </p:nvSpPr>
        <p:spPr>
          <a:xfrm>
            <a:off x="6064487" y="2557987"/>
            <a:ext cx="2352056" cy="981834"/>
          </a:xfrm>
          <a:prstGeom prst="rect">
            <a:avLst/>
          </a:prstGeom>
          <a:noFill/>
        </p:spPr>
        <p:txBody>
          <a:bodyPr wrap="square" lIns="91440" tIns="45720" rIns="91440" bIns="45720" anchor="t">
            <a:noAutofit/>
          </a:bodyPr>
          <a:lstStyle/>
          <a:p>
            <a:pPr marR="0" lvl="0" algn="l" defTabSz="914400" rtl="0" eaLnBrk="1" fontAlgn="auto" latinLnBrk="0" hangingPunct="1">
              <a:spcAft>
                <a:spcPts val="0"/>
              </a:spcAft>
              <a:buClr>
                <a:srgbClr val="4DC0DF">
                  <a:lumMod val="40000"/>
                  <a:lumOff val="60000"/>
                </a:srgbClr>
              </a:buClr>
              <a:buSzTx/>
              <a:tabLst/>
              <a:defRPr/>
            </a:pPr>
            <a:r>
              <a:rPr kumimoji="0" lang="en-ca" sz="1600" b="1" i="0" u="none" strike="noStrike" kern="1200" cap="none" spc="0" normalizeH="0" baseline="0">
                <a:ln>
                  <a:noFill/>
                </a:ln>
                <a:solidFill>
                  <a:srgbClr val="2D2E83"/>
                </a:solidFill>
                <a:effectLst/>
                <a:highlight>
                  <a:srgbClr val="FFFF00"/>
                </a:highlight>
                <a:uLnTx/>
                <a:uFillTx/>
                <a:latin typeface="Arial"/>
                <a:ea typeface="+mn-ea"/>
                <a:cs typeface="Arial"/>
              </a:rPr>
              <a:t>12 345 rue de la Santé</a:t>
            </a:r>
            <a:endParaRPr lang="en-ca" sz="1600" b="1" i="0" u="none" strike="noStrike" kern="1200" cap="none" spc="0" normalizeH="0" baseline="0" noProof="0">
              <a:ln>
                <a:noFill/>
              </a:ln>
              <a:solidFill>
                <a:srgbClr val="2D2E83"/>
              </a:solidFill>
              <a:effectLst/>
              <a:highlight>
                <a:srgbClr val="FFFF00"/>
              </a:highlight>
              <a:uLnTx/>
              <a:uFillTx/>
              <a:latin typeface="Arial"/>
              <a:cs typeface="Arial"/>
            </a:endParaRPr>
          </a:p>
          <a:p>
            <a:pPr marR="0" lvl="0" algn="l" defTabSz="914400" rtl="0" eaLnBrk="1" fontAlgn="auto" latinLnBrk="0" hangingPunct="1">
              <a:spcAft>
                <a:spcPts val="0"/>
              </a:spcAft>
              <a:buClr>
                <a:srgbClr val="4DC0DF">
                  <a:lumMod val="40000"/>
                  <a:lumOff val="60000"/>
                </a:srgbClr>
              </a:buClr>
              <a:buSzTx/>
              <a:tabLst/>
              <a:defRPr/>
            </a:pPr>
            <a:r>
              <a:rPr lang="en-ca" sz="1600" b="1" i="0" u="none" baseline="0">
                <a:solidFill>
                  <a:srgbClr val="2D2E83"/>
                </a:solidFill>
                <a:highlight>
                  <a:srgbClr val="FFFF00"/>
                </a:highlight>
                <a:latin typeface="Arial"/>
                <a:ea typeface="Arial"/>
                <a:cs typeface="Arial"/>
              </a:rPr>
              <a:t>Montreal, H1H G2G</a:t>
            </a:r>
          </a:p>
          <a:p>
            <a:pPr marR="0" lvl="0" algn="l" defTabSz="914400" rtl="0" eaLnBrk="1" fontAlgn="auto" latinLnBrk="0" hangingPunct="1">
              <a:spcAft>
                <a:spcPts val="0"/>
              </a:spcAft>
              <a:buClr>
                <a:srgbClr val="4DC0DF">
                  <a:lumMod val="40000"/>
                  <a:lumOff val="60000"/>
                </a:srgbClr>
              </a:buClr>
              <a:buSzTx/>
              <a:tabLst/>
              <a:defRPr/>
            </a:pPr>
            <a:r>
              <a:rPr kumimoji="0" lang="en-ca" sz="1600" b="1" i="0" u="none" strike="noStrike" kern="1200" cap="none" spc="0" normalizeH="0" baseline="0">
                <a:ln>
                  <a:noFill/>
                </a:ln>
                <a:solidFill>
                  <a:srgbClr val="2D2E83"/>
                </a:solidFill>
                <a:effectLst/>
                <a:highlight>
                  <a:srgbClr val="FFFF00"/>
                </a:highlight>
                <a:uLnTx/>
                <a:uFillTx/>
                <a:latin typeface="Arial"/>
                <a:ea typeface="Calibri"/>
                <a:cs typeface="Arial"/>
              </a:rPr>
              <a:t>Quebec</a:t>
            </a:r>
            <a:endParaRPr lang="en-ca" sz="1600" b="1" i="0" u="none" strike="noStrike" kern="1200" cap="none" spc="0" normalizeH="0" baseline="0" noProof="0">
              <a:ln>
                <a:noFill/>
              </a:ln>
              <a:solidFill>
                <a:srgbClr val="2D2E83"/>
              </a:solidFill>
              <a:effectLst/>
              <a:highlight>
                <a:srgbClr val="FFFF00"/>
              </a:highlight>
              <a:uLnTx/>
              <a:uFillTx/>
              <a:latin typeface="Calibri" panose="020F0502020204030204"/>
              <a:ea typeface="Calibri"/>
              <a:cs typeface="Calibri"/>
            </a:endParaRPr>
          </a:p>
        </p:txBody>
      </p:sp>
      <p:sp>
        <p:nvSpPr>
          <p:cNvPr id="50" name="ZoneTexte 49">
            <a:extLst>
              <a:ext uri="{FF2B5EF4-FFF2-40B4-BE49-F238E27FC236}">
                <a16:creationId xmlns:a16="http://schemas.microsoft.com/office/drawing/2014/main" id="{7D4E1FBA-E9E6-EEAE-73C1-64E05496200B}"/>
              </a:ext>
            </a:extLst>
          </p:cNvPr>
          <p:cNvSpPr txBox="1"/>
          <p:nvPr/>
        </p:nvSpPr>
        <p:spPr>
          <a:xfrm>
            <a:off x="6291222" y="3806623"/>
            <a:ext cx="1482903" cy="338554"/>
          </a:xfrm>
          <a:prstGeom prst="rect">
            <a:avLst/>
          </a:prstGeom>
          <a:noFill/>
        </p:spPr>
        <p:txBody>
          <a:bodyPr wrap="square" lIns="91440" tIns="45720" rIns="91440" bIns="45720" anchor="t">
            <a:spAutoFit/>
          </a:bodyPr>
          <a:lstStyle/>
          <a:p>
            <a:pPr marR="0" lvl="0" algn="l" defTabSz="914400" rtl="0" eaLnBrk="1" fontAlgn="auto" latinLnBrk="0" hangingPunct="1">
              <a:spcBef>
                <a:spcPts val="1000"/>
              </a:spcBef>
              <a:spcAft>
                <a:spcPts val="0"/>
              </a:spcAft>
              <a:buClr>
                <a:srgbClr val="4DC0DF">
                  <a:lumMod val="40000"/>
                  <a:lumOff val="60000"/>
                </a:srgbClr>
              </a:buClr>
              <a:buSzTx/>
              <a:tabLst/>
              <a:defRPr/>
            </a:pPr>
            <a:r>
              <a:rPr kumimoji="0" lang="en-ca" sz="1600" b="1" i="0" u="none" strike="noStrike" kern="1200" cap="none" spc="0" normalizeH="0" baseline="0">
                <a:ln>
                  <a:noFill/>
                </a:ln>
                <a:solidFill>
                  <a:srgbClr val="2D2E83"/>
                </a:solidFill>
                <a:effectLst/>
                <a:highlight>
                  <a:srgbClr val="FFFF00"/>
                </a:highlight>
                <a:uLnTx/>
                <a:uFillTx/>
                <a:latin typeface="Arial"/>
                <a:ea typeface="+mn-ea"/>
                <a:cs typeface="Arial"/>
              </a:rPr>
              <a:t>514 123 4567</a:t>
            </a:r>
            <a:endParaRPr lang="en-ca" sz="1600" b="1" i="0" u="none" strike="noStrike" kern="1200" cap="none" spc="0" normalizeH="0" baseline="0" noProof="0">
              <a:ln>
                <a:noFill/>
              </a:ln>
              <a:solidFill>
                <a:srgbClr val="2D2E83"/>
              </a:solidFill>
              <a:effectLst/>
              <a:highlight>
                <a:srgbClr val="FFFF00"/>
              </a:highlight>
              <a:uLnTx/>
              <a:uFillTx/>
              <a:latin typeface="Calibri" panose="020F0502020204030204"/>
              <a:ea typeface="Calibri"/>
              <a:cs typeface="Calibri"/>
            </a:endParaRPr>
          </a:p>
        </p:txBody>
      </p:sp>
      <p:pic>
        <p:nvPicPr>
          <p:cNvPr id="51" name="Graphique 50" descr="Receiver avec un remplissage uni">
            <a:extLst>
              <a:ext uri="{FF2B5EF4-FFF2-40B4-BE49-F238E27FC236}">
                <a16:creationId xmlns:a16="http://schemas.microsoft.com/office/drawing/2014/main" id="{94FC6752-8855-77B3-9DE4-C6BD88050AF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64613" y="3744051"/>
            <a:ext cx="448855" cy="448855"/>
          </a:xfrm>
          <a:prstGeom prst="rect">
            <a:avLst/>
          </a:prstGeom>
        </p:spPr>
      </p:pic>
      <p:cxnSp>
        <p:nvCxnSpPr>
          <p:cNvPr id="53" name="Connecteur droit 52">
            <a:extLst>
              <a:ext uri="{FF2B5EF4-FFF2-40B4-BE49-F238E27FC236}">
                <a16:creationId xmlns:a16="http://schemas.microsoft.com/office/drawing/2014/main" id="{BEE7C255-2EC1-13ED-985B-2FC620B28FCB}"/>
              </a:ext>
            </a:extLst>
          </p:cNvPr>
          <p:cNvCxnSpPr>
            <a:cxnSpLocks/>
          </p:cNvCxnSpPr>
          <p:nvPr/>
        </p:nvCxnSpPr>
        <p:spPr>
          <a:xfrm>
            <a:off x="5703800" y="3580067"/>
            <a:ext cx="232685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03911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rgbClr val="F5F0E0"/>
            </a:gs>
            <a:gs pos="75000">
              <a:srgbClr val="F5F0E0"/>
            </a:gs>
            <a:gs pos="100000">
              <a:schemeClr val="bg2"/>
            </a:gs>
          </a:gsLst>
          <a:lin ang="5400000" scaled="0"/>
        </a:gradFill>
        <a:effectLst/>
      </p:bgPr>
    </p:bg>
    <p:spTree>
      <p:nvGrpSpPr>
        <p:cNvPr id="1" name=""/>
        <p:cNvGrpSpPr/>
        <p:nvPr/>
      </p:nvGrpSpPr>
      <p:grpSpPr>
        <a:xfrm>
          <a:off x="0" y="0"/>
          <a:ext cx="0" cy="0"/>
          <a:chOff x="0" y="0"/>
          <a:chExt cx="0" cy="0"/>
        </a:xfrm>
      </p:grpSpPr>
      <p:sp>
        <p:nvSpPr>
          <p:cNvPr id="4" name="Titre 1"/>
          <p:cNvSpPr txBox="1">
            <a:spLocks/>
          </p:cNvSpPr>
          <p:nvPr/>
        </p:nvSpPr>
        <p:spPr>
          <a:xfrm>
            <a:off x="354874" y="405286"/>
            <a:ext cx="7929744" cy="1325563"/>
          </a:xfrm>
          <a:prstGeom prst="rect">
            <a:avLst/>
          </a:prstGeom>
        </p:spPr>
        <p:txBody>
          <a:bodyPr/>
          <a:lst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ca" sz="4000" b="1" i="0" u="none" strike="noStrike" kern="1200" cap="none" spc="0" normalizeH="0" baseline="0">
                <a:ln>
                  <a:noFill/>
                </a:ln>
                <a:effectLst/>
                <a:uLnTx/>
                <a:uFillTx/>
                <a:latin typeface="Arial" panose="020B0604020202020204" pitchFamily="34" charset="0"/>
                <a:ea typeface="Calibri Light"/>
                <a:cs typeface="Arial" panose="020B0604020202020204" pitchFamily="34" charset="0"/>
              </a:rPr>
              <a:t>Where to find help</a:t>
            </a:r>
          </a:p>
        </p:txBody>
      </p:sp>
      <p:sp>
        <p:nvSpPr>
          <p:cNvPr id="3" name="Espace réservé du contenu 5">
            <a:extLst>
              <a:ext uri="{FF2B5EF4-FFF2-40B4-BE49-F238E27FC236}">
                <a16:creationId xmlns:a16="http://schemas.microsoft.com/office/drawing/2014/main" id="{B1A178BA-BA59-BE06-5F60-BA59A92A9F57}"/>
              </a:ext>
            </a:extLst>
          </p:cNvPr>
          <p:cNvSpPr txBox="1">
            <a:spLocks/>
          </p:cNvSpPr>
          <p:nvPr/>
        </p:nvSpPr>
        <p:spPr>
          <a:xfrm>
            <a:off x="393628" y="1603220"/>
            <a:ext cx="8120785" cy="311588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chemeClr val="accent3">
                  <a:lumMod val="40000"/>
                  <a:lumOff val="60000"/>
                </a:schemeClr>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buNone/>
              <a:tabLst>
                <a:tab pos="2209800" algn="l"/>
              </a:tabLst>
            </a:pPr>
            <a:r>
              <a:rPr lang="en-ca" b="1" i="0" u="none" baseline="0" dirty="0">
                <a:ea typeface="Calibri"/>
                <a:cs typeface="Calibri"/>
              </a:rPr>
              <a:t>Other resources:</a:t>
            </a:r>
            <a:br>
              <a:rPr lang="en-ca" b="1" dirty="0">
                <a:ea typeface="Calibri"/>
                <a:cs typeface="Calibri"/>
              </a:rPr>
            </a:br>
            <a:r>
              <a:rPr lang="en-ca" sz="1800" b="1" i="0" u="none" baseline="0" dirty="0">
                <a:highlight>
                  <a:srgbClr val="FFFF00"/>
                </a:highlight>
                <a:cs typeface="Arial"/>
              </a:rPr>
              <a:t> </a:t>
            </a:r>
            <a:r>
              <a:rPr lang="en-ca" sz="1800" b="0" i="1" u="none" baseline="0" dirty="0">
                <a:highlight>
                  <a:srgbClr val="FFFF00"/>
                </a:highlight>
                <a:cs typeface="Arial"/>
              </a:rPr>
              <a:t>Give a few examples of activities and services</a:t>
            </a:r>
          </a:p>
          <a:p>
            <a:pPr marL="0" indent="0" algn="l" rtl="0">
              <a:buNone/>
            </a:pPr>
            <a:r>
              <a:rPr lang="en-ca" sz="1800" b="0" i="1" u="none" baseline="0" dirty="0">
                <a:highlight>
                  <a:srgbClr val="FFFF00"/>
                </a:highlight>
                <a:ea typeface="Calibri" panose="020F0502020204030204"/>
                <a:cs typeface="Arial"/>
              </a:rPr>
              <a:t>Contact information</a:t>
            </a:r>
            <a:endParaRPr lang="en-ca" sz="1800" dirty="0">
              <a:highlight>
                <a:srgbClr val="FFFF00"/>
              </a:highlight>
              <a:ea typeface="Calibri" panose="020F0502020204030204"/>
              <a:cs typeface="Arial"/>
            </a:endParaRPr>
          </a:p>
          <a:p>
            <a:pPr marL="0" indent="0" algn="l" rtl="0">
              <a:buNone/>
            </a:pPr>
            <a:endParaRPr lang="en-ca" sz="1800" dirty="0">
              <a:highlight>
                <a:srgbClr val="FFFF00"/>
              </a:highlight>
              <a:ea typeface="Calibri" panose="020F0502020204030204"/>
              <a:cs typeface="Arial"/>
            </a:endParaRPr>
          </a:p>
          <a:p>
            <a:pPr marL="0" indent="0" algn="l" rtl="0">
              <a:buNone/>
            </a:pPr>
            <a:r>
              <a:rPr lang="en-ca" sz="1800" b="0" i="0" u="none" baseline="0" dirty="0">
                <a:highlight>
                  <a:srgbClr val="FFFF00"/>
                </a:highlight>
                <a:ea typeface="Calibri" panose="020F0502020204030204"/>
                <a:cs typeface="Arial"/>
              </a:rPr>
              <a:t>Add other resources depending on the territory (community organizations, perinatal resource centre, etc.)</a:t>
            </a:r>
            <a:endParaRPr lang="en-ca" sz="1800" b="1" dirty="0">
              <a:highlight>
                <a:srgbClr val="FFFF00"/>
              </a:highlight>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1010184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E7852-C421-2201-AF6B-EB5C3E3D9467}"/>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CF7214A9-FB0E-5FE3-8228-B3EE21B88AA8}"/>
              </a:ext>
            </a:extLst>
          </p:cNvPr>
          <p:cNvSpPr txBox="1">
            <a:spLocks/>
          </p:cNvSpPr>
          <p:nvPr/>
        </p:nvSpPr>
        <p:spPr>
          <a:xfrm>
            <a:off x="798365" y="1810711"/>
            <a:ext cx="5489056" cy="1325563"/>
          </a:xfrm>
          <a:prstGeom prst="rect">
            <a:avLst/>
          </a:prstGeom>
        </p:spPr>
        <p:txBody>
          <a:bodyPr/>
          <a:lst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a:lstStyle>
          <a:p>
            <a:pPr algn="l" rtl="0"/>
            <a:r>
              <a:rPr lang="en-ca" sz="4000" b="1" i="0" u="none" baseline="0">
                <a:latin typeface="Arial" panose="020B0604020202020204" pitchFamily="34" charset="0"/>
                <a:ea typeface="Calibri"/>
                <a:cs typeface="Arial" panose="020B0604020202020204" pitchFamily="34" charset="0"/>
              </a:rPr>
              <a:t>Where to find information</a:t>
            </a:r>
            <a:endParaRPr lang="en-ca" sz="4000">
              <a:latin typeface="Arial" panose="020B0604020202020204" pitchFamily="34" charset="0"/>
              <a:cs typeface="Arial" panose="020B0604020202020204" pitchFamily="34" charset="0"/>
            </a:endParaRPr>
          </a:p>
        </p:txBody>
      </p:sp>
      <p:sp>
        <p:nvSpPr>
          <p:cNvPr id="5" name="Espace réservé du contenu 2">
            <a:extLst>
              <a:ext uri="{FF2B5EF4-FFF2-40B4-BE49-F238E27FC236}">
                <a16:creationId xmlns:a16="http://schemas.microsoft.com/office/drawing/2014/main" id="{07A73DF7-91DF-E6D0-70C4-616B2C103213}"/>
              </a:ext>
            </a:extLst>
          </p:cNvPr>
          <p:cNvSpPr txBox="1">
            <a:spLocks/>
          </p:cNvSpPr>
          <p:nvPr/>
        </p:nvSpPr>
        <p:spPr>
          <a:xfrm>
            <a:off x="6095999" y="1894137"/>
            <a:ext cx="6255895" cy="258067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Clr>
                <a:schemeClr val="accent3">
                  <a:lumMod val="40000"/>
                  <a:lumOff val="60000"/>
                </a:schemeClr>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lnSpc>
                <a:spcPct val="100000"/>
              </a:lnSpc>
              <a:spcBef>
                <a:spcPts val="0"/>
              </a:spcBef>
              <a:spcAft>
                <a:spcPts val="2400"/>
              </a:spcAft>
              <a:buNone/>
            </a:pPr>
            <a:r>
              <a:rPr lang="en-ca" sz="2400" b="1" i="0" u="none" baseline="0" dirty="0">
                <a:cs typeface="Arial"/>
              </a:rPr>
              <a:t>Online:</a:t>
            </a:r>
            <a:endParaRPr lang="en-ca" sz="2400" b="1" dirty="0">
              <a:ea typeface="Calibri"/>
              <a:cs typeface="Calibri"/>
            </a:endParaRPr>
          </a:p>
          <a:p>
            <a:pPr algn="l" rtl="0">
              <a:lnSpc>
                <a:spcPct val="100000"/>
              </a:lnSpc>
              <a:spcBef>
                <a:spcPts val="0"/>
              </a:spcBef>
              <a:spcAft>
                <a:spcPts val="1800"/>
              </a:spcAft>
              <a:buClr>
                <a:schemeClr val="accent5"/>
              </a:buClr>
              <a:buSzPct val="80000"/>
              <a:buFont typeface="Système normal"/>
              <a:buChar char="→"/>
            </a:pPr>
            <a:r>
              <a:rPr lang="en-ca" sz="1800" b="0" i="0" u="none" baseline="0" dirty="0">
                <a:cs typeface="Arial"/>
                <a:hlinkClick r:id="rId3">
                  <a:extLst>
                    <a:ext uri="{A12FA001-AC4F-418D-AE19-62706E023703}">
                      <ahyp:hlinkClr xmlns:ahyp="http://schemas.microsoft.com/office/drawing/2018/hyperlinkcolor" val="tx"/>
                    </a:ext>
                  </a:extLst>
                </a:hlinkClick>
              </a:rPr>
              <a:t>nousParents</a:t>
            </a:r>
            <a:endParaRPr lang="en-ca" sz="1800" dirty="0">
              <a:cs typeface="Arial"/>
            </a:endParaRPr>
          </a:p>
          <a:p>
            <a:pPr algn="l" rtl="0">
              <a:lnSpc>
                <a:spcPct val="100000"/>
              </a:lnSpc>
              <a:spcBef>
                <a:spcPts val="0"/>
              </a:spcBef>
              <a:spcAft>
                <a:spcPts val="1800"/>
              </a:spcAft>
              <a:buClr>
                <a:schemeClr val="accent5"/>
              </a:buClr>
              <a:buSzPct val="80000"/>
              <a:buFont typeface="Système normal"/>
              <a:buChar char="→"/>
            </a:pPr>
            <a:r>
              <a:rPr lang="en-ca" sz="1800" b="0" i="0" u="none" baseline="0" dirty="0">
                <a:ea typeface="Calibri" panose="020F0502020204030204"/>
                <a:cs typeface="Arial"/>
                <a:hlinkClick r:id="rId4">
                  <a:extLst>
                    <a:ext uri="{A12FA001-AC4F-418D-AE19-62706E023703}">
                      <ahyp:hlinkClr xmlns:ahyp="http://schemas.microsoft.com/office/drawing/2018/hyperlinkcolor" val="tx"/>
                    </a:ext>
                  </a:extLst>
                </a:hlinkClick>
              </a:rPr>
              <a:t>Naître et grandir</a:t>
            </a:r>
            <a:endParaRPr lang="en-ca" sz="1800" dirty="0">
              <a:ea typeface="Calibri" panose="020F0502020204030204"/>
              <a:cs typeface="Arial"/>
            </a:endParaRPr>
          </a:p>
          <a:p>
            <a:pPr algn="l" rtl="0">
              <a:lnSpc>
                <a:spcPct val="100000"/>
              </a:lnSpc>
              <a:spcBef>
                <a:spcPts val="0"/>
              </a:spcBef>
              <a:spcAft>
                <a:spcPts val="1800"/>
              </a:spcAft>
              <a:buClr>
                <a:schemeClr val="accent5"/>
              </a:buClr>
              <a:buSzPct val="80000"/>
              <a:buFont typeface="Système normal"/>
              <a:buChar char="→"/>
            </a:pPr>
            <a:r>
              <a:rPr lang="en-ca" sz="1800" b="0" i="0" u="none" baseline="0" dirty="0">
                <a:ea typeface="+mn-lt"/>
                <a:cs typeface="Arial"/>
                <a:hlinkClick r:id="rId5">
                  <a:extLst>
                    <a:ext uri="{A12FA001-AC4F-418D-AE19-62706E023703}">
                      <ahyp:hlinkClr xmlns:ahyp="http://schemas.microsoft.com/office/drawing/2018/hyperlinkcolor" val="tx"/>
                    </a:ext>
                  </a:extLst>
                </a:hlinkClick>
              </a:rPr>
              <a:t>From Tiny Tot to Toddler</a:t>
            </a:r>
            <a:endParaRPr lang="en-ca" sz="1800" b="0" i="0" u="none" baseline="0" dirty="0">
              <a:ea typeface="+mn-lt"/>
              <a:cs typeface="Arial"/>
              <a:hlinkClick r:id="rId6">
                <a:extLst>
                  <a:ext uri="{A12FA001-AC4F-418D-AE19-62706E023703}">
                    <ahyp:hlinkClr xmlns:ahyp="http://schemas.microsoft.com/office/drawing/2018/hyperlinkcolor" val="tx"/>
                  </a:ext>
                </a:extLst>
              </a:hlinkClick>
            </a:endParaRPr>
          </a:p>
          <a:p>
            <a:pPr algn="l" rtl="0">
              <a:lnSpc>
                <a:spcPct val="100000"/>
              </a:lnSpc>
              <a:spcBef>
                <a:spcPts val="0"/>
              </a:spcBef>
              <a:spcAft>
                <a:spcPts val="1800"/>
              </a:spcAft>
              <a:buClr>
                <a:schemeClr val="accent5"/>
              </a:buClr>
              <a:buSzPct val="80000"/>
              <a:buFont typeface="Système normal"/>
              <a:buChar char="→"/>
            </a:pPr>
            <a:r>
              <a:rPr lang="en-ca" sz="1800" dirty="0">
                <a:ea typeface="+mn-lt"/>
                <a:cs typeface="Arial"/>
                <a:hlinkClick r:id="rId7">
                  <a:extLst>
                    <a:ext uri="{A12FA001-AC4F-418D-AE19-62706E023703}">
                      <ahyp:hlinkClr xmlns:ahyp="http://schemas.microsoft.com/office/drawing/2018/hyperlinkcolor" val="tx"/>
                    </a:ext>
                  </a:extLst>
                </a:hlinkClick>
              </a:rPr>
              <a:t>Quebec.ca: Pregnancy and parenthood page </a:t>
            </a:r>
            <a:endParaRPr lang="en-ca" sz="1800" dirty="0">
              <a:ea typeface="+mn-lt"/>
              <a:cs typeface="Arial"/>
            </a:endParaRPr>
          </a:p>
          <a:p>
            <a:pPr algn="l" rtl="0">
              <a:lnSpc>
                <a:spcPct val="100000"/>
              </a:lnSpc>
              <a:spcBef>
                <a:spcPts val="0"/>
              </a:spcBef>
              <a:spcAft>
                <a:spcPts val="1800"/>
              </a:spcAft>
              <a:buClr>
                <a:schemeClr val="accent5"/>
              </a:buClr>
              <a:buSzPct val="80000"/>
              <a:buFont typeface="Système normal"/>
              <a:buChar char="→"/>
            </a:pPr>
            <a:r>
              <a:rPr lang="en-ca" sz="1800" b="0" i="0" u="none" baseline="0" dirty="0">
                <a:ea typeface="+mn-lt"/>
                <a:cs typeface="Arial"/>
                <a:hlinkClick r:id="rId8">
                  <a:extLst>
                    <a:ext uri="{A12FA001-AC4F-418D-AE19-62706E023703}">
                      <ahyp:hlinkClr xmlns:ahyp="http://schemas.microsoft.com/office/drawing/2018/hyperlinkcolor" val="tx"/>
                    </a:ext>
                  </a:extLst>
                </a:hlinkClick>
              </a:rPr>
              <a:t>You, Me, Baby</a:t>
            </a:r>
            <a:endParaRPr lang="en-ca" sz="1800" b="0" i="0" u="none" baseline="0" dirty="0">
              <a:ea typeface="+mn-lt"/>
              <a:cs typeface="Arial"/>
              <a:hlinkClick r:id="rId9">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2451555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77872-24A2-D5EC-6442-6F7A040191C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DB139ED-ACC5-1BE1-C8FC-971DEF03B3A8}"/>
              </a:ext>
            </a:extLst>
          </p:cNvPr>
          <p:cNvSpPr>
            <a:spLocks noGrp="1"/>
          </p:cNvSpPr>
          <p:nvPr>
            <p:ph type="title"/>
          </p:nvPr>
        </p:nvSpPr>
        <p:spPr>
          <a:xfrm>
            <a:off x="343988" y="1068063"/>
            <a:ext cx="3616234" cy="2015332"/>
          </a:xfrm>
        </p:spPr>
        <p:txBody>
          <a:bodyPr anchor="t">
            <a:noAutofit/>
          </a:bodyPr>
          <a:lstStyle/>
          <a:p>
            <a:pPr algn="l" rtl="0"/>
            <a:r>
              <a:rPr lang="en-ca" sz="4000" b="1" i="0" u="none" baseline="0"/>
              <a:t>Meeting plan</a:t>
            </a:r>
          </a:p>
        </p:txBody>
      </p:sp>
      <p:sp>
        <p:nvSpPr>
          <p:cNvPr id="5" name="Espace réservé du contenu 4">
            <a:extLst>
              <a:ext uri="{FF2B5EF4-FFF2-40B4-BE49-F238E27FC236}">
                <a16:creationId xmlns:a16="http://schemas.microsoft.com/office/drawing/2014/main" id="{BA58B67A-46BD-AB08-0404-3BC5038E2256}"/>
              </a:ext>
            </a:extLst>
          </p:cNvPr>
          <p:cNvSpPr txBox="1">
            <a:spLocks noGrp="1"/>
          </p:cNvSpPr>
          <p:nvPr>
            <p:ph idx="1"/>
          </p:nvPr>
        </p:nvSpPr>
        <p:spPr>
          <a:xfrm>
            <a:off x="4624251" y="1228397"/>
            <a:ext cx="4834542" cy="4431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panose="020F0502020204030204"/>
                <a:cs typeface="Calibri" panose="020F0502020204030204"/>
              </a:rPr>
              <a:t>Topics, schedule and rules</a:t>
            </a:r>
            <a:endParaRPr lang="en-ca" sz="1800" b="1" i="1" dirty="0">
              <a:solidFill>
                <a:schemeClr val="tx1">
                  <a:alpha val="20000"/>
                </a:schemeClr>
              </a:solidFill>
              <a:ea typeface="Calibri" panose="020F0502020204030204"/>
              <a:cs typeface="Calibri" panose="020F0502020204030204"/>
            </a:endParaRPr>
          </a:p>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panose="020F0502020204030204"/>
                <a:cs typeface="Calibri" panose="020F0502020204030204"/>
              </a:rPr>
              <a:t>Adjusting to the role of parent </a:t>
            </a:r>
            <a:endParaRPr lang="en-ca" sz="1800" b="1" i="1" dirty="0">
              <a:solidFill>
                <a:schemeClr val="tx1">
                  <a:alpha val="20000"/>
                </a:schemeClr>
              </a:solidFill>
              <a:ea typeface="Calibri" panose="020F0502020204030204"/>
              <a:cs typeface="Calibri" panose="020F0502020204030204"/>
            </a:endParaRPr>
          </a:p>
          <a:p>
            <a:pPr marL="0" indent="0" algn="l" rtl="0">
              <a:lnSpc>
                <a:spcPct val="100000"/>
              </a:lnSpc>
              <a:spcBef>
                <a:spcPts val="0"/>
              </a:spcBef>
              <a:spcAft>
                <a:spcPts val="2400"/>
              </a:spcAft>
              <a:buNone/>
            </a:pPr>
            <a:r>
              <a:rPr lang="en-ca" sz="1800" b="0" i="0" u="none" baseline="0" dirty="0">
                <a:solidFill>
                  <a:schemeClr val="tx1">
                    <a:alpha val="20000"/>
                  </a:schemeClr>
                </a:solidFill>
                <a:ea typeface="Calibri" panose="020F0502020204030204"/>
                <a:cs typeface="Calibri" panose="020F0502020204030204"/>
              </a:rPr>
              <a:t>Break</a:t>
            </a:r>
          </a:p>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panose="020F0502020204030204"/>
                <a:cs typeface="Calibri" panose="020F0502020204030204"/>
              </a:rPr>
              <a:t>Taking care of yourself during pregnancy</a:t>
            </a:r>
            <a:br>
              <a:rPr lang="en-ca" sz="1800" b="1" dirty="0">
                <a:solidFill>
                  <a:schemeClr val="tx1">
                    <a:alpha val="20000"/>
                  </a:schemeClr>
                </a:solidFill>
                <a:ea typeface="Calibri" panose="020F0502020204030204"/>
                <a:cs typeface="Calibri" panose="020F0502020204030204"/>
              </a:rPr>
            </a:br>
            <a:r>
              <a:rPr lang="en-ca" sz="1800" b="1" i="0" u="none" baseline="0" dirty="0">
                <a:solidFill>
                  <a:schemeClr val="tx1">
                    <a:alpha val="20000"/>
                  </a:schemeClr>
                </a:solidFill>
                <a:ea typeface="Calibri" panose="020F0502020204030204"/>
                <a:cs typeface="Calibri" panose="020F0502020204030204"/>
              </a:rPr>
              <a:t>and after the baby is born</a:t>
            </a:r>
          </a:p>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panose="020F0502020204030204"/>
                <a:cs typeface="Calibri" panose="020F0502020204030204"/>
              </a:rPr>
              <a:t>Creating a support network</a:t>
            </a:r>
            <a:endParaRPr lang="en-ca" sz="1800" b="1" i="1" dirty="0">
              <a:solidFill>
                <a:schemeClr val="tx1">
                  <a:alpha val="20000"/>
                </a:schemeClr>
              </a:solidFill>
              <a:ea typeface="Calibri" panose="020F0502020204030204"/>
              <a:cs typeface="Calibri" panose="020F0502020204030204"/>
            </a:endParaRPr>
          </a:p>
          <a:p>
            <a:pPr marL="0" indent="0" algn="l" rtl="0">
              <a:lnSpc>
                <a:spcPct val="100000"/>
              </a:lnSpc>
              <a:spcBef>
                <a:spcPts val="0"/>
              </a:spcBef>
              <a:spcAft>
                <a:spcPts val="2400"/>
              </a:spcAft>
              <a:buNone/>
            </a:pPr>
            <a:r>
              <a:rPr lang="en-ca" sz="1800" b="1" i="0" u="none" baseline="0" dirty="0">
                <a:ea typeface="Calibri" panose="020F0502020204030204"/>
                <a:cs typeface="Calibri" panose="020F0502020204030204"/>
              </a:rPr>
              <a:t>Connecting with your baby during pregnancy</a:t>
            </a:r>
            <a:endParaRPr lang="en-ca" sz="1800" b="1" dirty="0">
              <a:ea typeface="Calibri"/>
              <a:cs typeface="Calibri"/>
            </a:endParaRPr>
          </a:p>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a:cs typeface="Calibri"/>
              </a:rPr>
              <a:t>Conclusion</a:t>
            </a:r>
            <a:endParaRPr lang="en-ca" sz="1800" b="1" i="1" dirty="0">
              <a:solidFill>
                <a:schemeClr val="tx1">
                  <a:alpha val="20000"/>
                </a:schemeClr>
              </a:solidFill>
              <a:ea typeface="Calibri"/>
              <a:cs typeface="Calibri"/>
            </a:endParaRPr>
          </a:p>
        </p:txBody>
      </p:sp>
      <p:sp>
        <p:nvSpPr>
          <p:cNvPr id="8" name="Espace réservé du contenu 4">
            <a:extLst>
              <a:ext uri="{FF2B5EF4-FFF2-40B4-BE49-F238E27FC236}">
                <a16:creationId xmlns:a16="http://schemas.microsoft.com/office/drawing/2014/main" id="{ABC8B60F-4050-84BD-01E6-4910F59D7588}"/>
              </a:ext>
            </a:extLst>
          </p:cNvPr>
          <p:cNvSpPr txBox="1">
            <a:spLocks/>
          </p:cNvSpPr>
          <p:nvPr/>
        </p:nvSpPr>
        <p:spPr>
          <a:xfrm>
            <a:off x="9797143" y="1228396"/>
            <a:ext cx="1998618" cy="4431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marL="228600" indent="-228600" algn="l" defTabSz="914400" rtl="0" eaLnBrk="1" latinLnBrk="0" hangingPunct="1">
              <a:lnSpc>
                <a:spcPct val="90000"/>
              </a:lnSpc>
              <a:spcBef>
                <a:spcPts val="1000"/>
              </a:spcBef>
              <a:buClr>
                <a:schemeClr val="accent3">
                  <a:lumMod val="40000"/>
                  <a:lumOff val="60000"/>
                </a:schemeClr>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0">
              <a:lnSpc>
                <a:spcPct val="100000"/>
              </a:lnSpc>
              <a:spcBef>
                <a:spcPts val="0"/>
              </a:spcBef>
              <a:spcAft>
                <a:spcPts val="2400"/>
              </a:spcAft>
              <a:buFont typeface="Arial" panose="020B0604020202020204" pitchFamily="34" charset="0"/>
              <a:buNone/>
            </a:pPr>
            <a:r>
              <a:rPr lang="en-ca" sz="1800" b="0" i="0" u="none" baseline="0">
                <a:solidFill>
                  <a:schemeClr val="tx1">
                    <a:alpha val="20000"/>
                  </a:schemeClr>
                </a:solidFill>
                <a:ea typeface="Calibri" panose="020F0502020204030204"/>
                <a:cs typeface="Calibri" panose="020F0502020204030204"/>
              </a:rPr>
              <a:t>35 minutes</a:t>
            </a:r>
          </a:p>
          <a:p>
            <a:pPr marL="0" indent="0" algn="r" rtl="0">
              <a:lnSpc>
                <a:spcPct val="100000"/>
              </a:lnSpc>
              <a:spcBef>
                <a:spcPts val="0"/>
              </a:spcBef>
              <a:spcAft>
                <a:spcPts val="2400"/>
              </a:spcAft>
              <a:buNone/>
            </a:pPr>
            <a:r>
              <a:rPr lang="en-ca" sz="1800" b="0" i="0" u="none" baseline="0">
                <a:solidFill>
                  <a:schemeClr val="tx1">
                    <a:alpha val="20000"/>
                  </a:schemeClr>
                </a:solidFill>
                <a:ea typeface="Calibri" panose="020F0502020204030204"/>
                <a:cs typeface="Calibri" panose="020F0502020204030204"/>
              </a:rPr>
              <a:t>40 minutes</a:t>
            </a:r>
          </a:p>
          <a:p>
            <a:pPr marL="0" indent="0" algn="r" rtl="0">
              <a:lnSpc>
                <a:spcPct val="100000"/>
              </a:lnSpc>
              <a:spcBef>
                <a:spcPts val="0"/>
              </a:spcBef>
              <a:spcAft>
                <a:spcPts val="2400"/>
              </a:spcAft>
              <a:buFont typeface="Arial" panose="020B0604020202020204" pitchFamily="34" charset="0"/>
              <a:buNone/>
            </a:pPr>
            <a:r>
              <a:rPr lang="en-ca" sz="1800" b="0" i="0" u="none" baseline="0">
                <a:solidFill>
                  <a:schemeClr val="tx1">
                    <a:alpha val="20000"/>
                  </a:schemeClr>
                </a:solidFill>
                <a:ea typeface="Calibri" panose="020F0502020204030204"/>
                <a:cs typeface="Calibri" panose="020F0502020204030204"/>
              </a:rPr>
              <a:t>20 minutes</a:t>
            </a:r>
          </a:p>
          <a:p>
            <a:pPr marL="0" indent="0" algn="r" rtl="0">
              <a:lnSpc>
                <a:spcPct val="100000"/>
              </a:lnSpc>
              <a:spcBef>
                <a:spcPts val="0"/>
              </a:spcBef>
              <a:spcAft>
                <a:spcPts val="2400"/>
              </a:spcAft>
              <a:buFont typeface="Arial" panose="020B0604020202020204" pitchFamily="34" charset="0"/>
              <a:buNone/>
            </a:pPr>
            <a:r>
              <a:rPr lang="en-ca" sz="1800" b="0" i="0" u="none" baseline="0">
                <a:solidFill>
                  <a:schemeClr val="tx1">
                    <a:alpha val="20000"/>
                  </a:schemeClr>
                </a:solidFill>
                <a:ea typeface="Calibri" panose="020F0502020204030204"/>
                <a:cs typeface="Calibri" panose="020F0502020204030204"/>
              </a:rPr>
              <a:t>15 minutes</a:t>
            </a:r>
            <a:br>
              <a:rPr lang="en-ca" sz="1800">
                <a:solidFill>
                  <a:schemeClr val="tx1">
                    <a:alpha val="20000"/>
                  </a:schemeClr>
                </a:solidFill>
                <a:ea typeface="Calibri" panose="020F0502020204030204"/>
                <a:cs typeface="Calibri" panose="020F0502020204030204"/>
              </a:rPr>
            </a:br>
            <a:endParaRPr lang="en-ca" sz="1800">
              <a:solidFill>
                <a:schemeClr val="tx1">
                  <a:alpha val="20000"/>
                </a:schemeClr>
              </a:solidFill>
              <a:ea typeface="Calibri" panose="020F0502020204030204"/>
              <a:cs typeface="Calibri" panose="020F0502020204030204"/>
            </a:endParaRPr>
          </a:p>
          <a:p>
            <a:pPr marL="0" indent="0" algn="r" rtl="0">
              <a:lnSpc>
                <a:spcPct val="100000"/>
              </a:lnSpc>
              <a:spcBef>
                <a:spcPts val="0"/>
              </a:spcBef>
              <a:spcAft>
                <a:spcPts val="2400"/>
              </a:spcAft>
              <a:buFont typeface="Arial" panose="020B0604020202020204" pitchFamily="34" charset="0"/>
              <a:buNone/>
            </a:pPr>
            <a:r>
              <a:rPr lang="en-ca" sz="1800" b="0" i="0" u="none" baseline="0">
                <a:solidFill>
                  <a:schemeClr val="tx1">
                    <a:alpha val="20000"/>
                  </a:schemeClr>
                </a:solidFill>
                <a:ea typeface="Calibri" panose="020F0502020204030204"/>
                <a:cs typeface="Calibri" panose="020F0502020204030204"/>
              </a:rPr>
              <a:t>25 minutes</a:t>
            </a:r>
          </a:p>
          <a:p>
            <a:pPr marL="0" indent="0" algn="r" rtl="0">
              <a:lnSpc>
                <a:spcPct val="100000"/>
              </a:lnSpc>
              <a:spcBef>
                <a:spcPts val="0"/>
              </a:spcBef>
              <a:spcAft>
                <a:spcPts val="2400"/>
              </a:spcAft>
              <a:buFont typeface="Arial" panose="020B0604020202020204" pitchFamily="34" charset="0"/>
              <a:buNone/>
            </a:pPr>
            <a:r>
              <a:rPr lang="en-ca" sz="1800" b="1" i="0" u="none" baseline="0">
                <a:ea typeface="Calibri" panose="020F0502020204030204"/>
                <a:cs typeface="Calibri" panose="020F0502020204030204"/>
              </a:rPr>
              <a:t>10 minutes</a:t>
            </a:r>
            <a:br>
              <a:rPr lang="en-ca" sz="1800" b="1">
                <a:ea typeface="Calibri" panose="020F0502020204030204"/>
                <a:cs typeface="Calibri" panose="020F0502020204030204"/>
              </a:rPr>
            </a:br>
            <a:endParaRPr lang="en-ca" sz="1800" b="1">
              <a:ea typeface="Calibri" panose="020F0502020204030204"/>
              <a:cs typeface="Calibri" panose="020F0502020204030204"/>
            </a:endParaRPr>
          </a:p>
          <a:p>
            <a:pPr marL="0" indent="0" algn="r" rtl="0">
              <a:lnSpc>
                <a:spcPct val="100000"/>
              </a:lnSpc>
              <a:spcBef>
                <a:spcPts val="0"/>
              </a:spcBef>
              <a:spcAft>
                <a:spcPts val="2400"/>
              </a:spcAft>
              <a:buNone/>
            </a:pPr>
            <a:r>
              <a:rPr lang="en-ca" sz="1800" b="0" i="0" u="none" baseline="0">
                <a:solidFill>
                  <a:schemeClr val="tx1">
                    <a:alpha val="20000"/>
                  </a:schemeClr>
                </a:solidFill>
                <a:ea typeface="Calibri" panose="020F0502020204030204"/>
                <a:cs typeface="Calibri" panose="020F0502020204030204"/>
              </a:rPr>
              <a:t>5 minutes</a:t>
            </a:r>
          </a:p>
        </p:txBody>
      </p:sp>
      <p:cxnSp>
        <p:nvCxnSpPr>
          <p:cNvPr id="11" name="Connecteur droit 10">
            <a:extLst>
              <a:ext uri="{FF2B5EF4-FFF2-40B4-BE49-F238E27FC236}">
                <a16:creationId xmlns:a16="http://schemas.microsoft.com/office/drawing/2014/main" id="{84FBA063-57CE-DC81-B148-A615EA0B9A45}"/>
              </a:ext>
            </a:extLst>
          </p:cNvPr>
          <p:cNvCxnSpPr>
            <a:cxnSpLocks/>
          </p:cNvCxnSpPr>
          <p:nvPr/>
        </p:nvCxnSpPr>
        <p:spPr>
          <a:xfrm>
            <a:off x="4728754" y="1727444"/>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E57AC5A5-04D5-7EC2-FE30-C3523CE15C16}"/>
              </a:ext>
            </a:extLst>
          </p:cNvPr>
          <p:cNvCxnSpPr>
            <a:cxnSpLocks/>
          </p:cNvCxnSpPr>
          <p:nvPr/>
        </p:nvCxnSpPr>
        <p:spPr>
          <a:xfrm>
            <a:off x="4728754" y="2862272"/>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DB59BAD9-4F6E-B870-77A8-F46518F96D5A}"/>
              </a:ext>
            </a:extLst>
          </p:cNvPr>
          <p:cNvCxnSpPr>
            <a:cxnSpLocks/>
          </p:cNvCxnSpPr>
          <p:nvPr/>
        </p:nvCxnSpPr>
        <p:spPr>
          <a:xfrm>
            <a:off x="4728754" y="4337449"/>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D4663FB-5909-23D9-3ED9-C13996473273}"/>
              </a:ext>
            </a:extLst>
          </p:cNvPr>
          <p:cNvCxnSpPr>
            <a:cxnSpLocks/>
          </p:cNvCxnSpPr>
          <p:nvPr/>
        </p:nvCxnSpPr>
        <p:spPr>
          <a:xfrm>
            <a:off x="4728754" y="5142494"/>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 name="Connecteur droit 2">
            <a:extLst>
              <a:ext uri="{FF2B5EF4-FFF2-40B4-BE49-F238E27FC236}">
                <a16:creationId xmlns:a16="http://schemas.microsoft.com/office/drawing/2014/main" id="{228E3416-E941-2181-E50B-9B801B4082D2}"/>
              </a:ext>
            </a:extLst>
          </p:cNvPr>
          <p:cNvCxnSpPr>
            <a:cxnSpLocks/>
          </p:cNvCxnSpPr>
          <p:nvPr/>
        </p:nvCxnSpPr>
        <p:spPr>
          <a:xfrm>
            <a:off x="4728754" y="3728804"/>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 name="Connecteur droit 3">
            <a:extLst>
              <a:ext uri="{FF2B5EF4-FFF2-40B4-BE49-F238E27FC236}">
                <a16:creationId xmlns:a16="http://schemas.microsoft.com/office/drawing/2014/main" id="{467C3FFF-F566-3BE3-45D6-0F86EE010110}"/>
              </a:ext>
            </a:extLst>
          </p:cNvPr>
          <p:cNvCxnSpPr>
            <a:cxnSpLocks/>
          </p:cNvCxnSpPr>
          <p:nvPr/>
        </p:nvCxnSpPr>
        <p:spPr>
          <a:xfrm>
            <a:off x="4728754" y="2297070"/>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83113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rgbClr val="F5F0E0"/>
            </a:gs>
            <a:gs pos="75000">
              <a:srgbClr val="F5F0E0"/>
            </a:gs>
            <a:gs pos="100000">
              <a:schemeClr val="bg2"/>
            </a:gs>
          </a:gsLst>
          <a:lin ang="5400000" scaled="0"/>
        </a:gradFill>
        <a:effectLst/>
      </p:bgPr>
    </p:bg>
    <p:spTree>
      <p:nvGrpSpPr>
        <p:cNvPr id="1" name="">
          <a:extLst>
            <a:ext uri="{FF2B5EF4-FFF2-40B4-BE49-F238E27FC236}">
              <a16:creationId xmlns:a16="http://schemas.microsoft.com/office/drawing/2014/main" id="{AA060A1D-C528-25AF-5DEA-49DDDC81E5D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DCC0677-0F99-D6E9-C0DE-9B2E729A624A}"/>
              </a:ext>
            </a:extLst>
          </p:cNvPr>
          <p:cNvSpPr>
            <a:spLocks noGrp="1"/>
          </p:cNvSpPr>
          <p:nvPr>
            <p:ph type="title"/>
          </p:nvPr>
        </p:nvSpPr>
        <p:spPr>
          <a:xfrm>
            <a:off x="446597" y="1587901"/>
            <a:ext cx="4140393" cy="3365818"/>
          </a:xfrm>
        </p:spPr>
        <p:txBody>
          <a:bodyPr anchor="ctr">
            <a:noAutofit/>
          </a:bodyPr>
          <a:lstStyle/>
          <a:p>
            <a:pPr algn="l" rtl="0"/>
            <a:r>
              <a:rPr lang="en-ca" sz="4000" b="1" i="0" u="none" baseline="0">
                <a:solidFill>
                  <a:schemeClr val="tx1"/>
                </a:solidFill>
              </a:rPr>
              <a:t>Connecting </a:t>
            </a:r>
            <a:br>
              <a:rPr lang="en-ca" sz="4000">
                <a:solidFill>
                  <a:schemeClr val="tx1"/>
                </a:solidFill>
              </a:rPr>
            </a:br>
            <a:r>
              <a:rPr lang="en-ca" sz="4000" b="1" i="0" u="none" baseline="0">
                <a:solidFill>
                  <a:schemeClr val="tx1"/>
                </a:solidFill>
              </a:rPr>
              <a:t>with your baby during pregnancy</a:t>
            </a:r>
            <a:endParaRPr lang="en-ca" sz="4000">
              <a:solidFill>
                <a:schemeClr val="tx1"/>
              </a:solidFill>
            </a:endParaRPr>
          </a:p>
        </p:txBody>
      </p:sp>
      <p:pic>
        <p:nvPicPr>
          <p:cNvPr id="14" name="Image 13">
            <a:extLst>
              <a:ext uri="{FF2B5EF4-FFF2-40B4-BE49-F238E27FC236}">
                <a16:creationId xmlns:a16="http://schemas.microsoft.com/office/drawing/2014/main" id="{3285882B-0101-8C50-D01B-2A3F74BFA9D4}"/>
              </a:ext>
            </a:extLst>
          </p:cNvPr>
          <p:cNvPicPr>
            <a:picLocks noChangeAspect="1"/>
          </p:cNvPicPr>
          <p:nvPr/>
        </p:nvPicPr>
        <p:blipFill>
          <a:blip r:embed="rId3"/>
          <a:stretch>
            <a:fillRect/>
          </a:stretch>
        </p:blipFill>
        <p:spPr>
          <a:xfrm>
            <a:off x="4792149" y="857854"/>
            <a:ext cx="3277572" cy="2267525"/>
          </a:xfrm>
          <a:prstGeom prst="roundRect">
            <a:avLst>
              <a:gd name="adj" fmla="val 8547"/>
            </a:avLst>
          </a:prstGeom>
        </p:spPr>
      </p:pic>
      <p:pic>
        <p:nvPicPr>
          <p:cNvPr id="15" name="Image 14">
            <a:extLst>
              <a:ext uri="{FF2B5EF4-FFF2-40B4-BE49-F238E27FC236}">
                <a16:creationId xmlns:a16="http://schemas.microsoft.com/office/drawing/2014/main" id="{A6AE72B6-49C1-F457-425E-88EA5AAE3118}"/>
              </a:ext>
            </a:extLst>
          </p:cNvPr>
          <p:cNvPicPr>
            <a:picLocks noChangeAspect="1"/>
          </p:cNvPicPr>
          <p:nvPr/>
        </p:nvPicPr>
        <p:blipFill>
          <a:blip r:embed="rId4"/>
          <a:stretch>
            <a:fillRect/>
          </a:stretch>
        </p:blipFill>
        <p:spPr>
          <a:xfrm>
            <a:off x="4773534" y="3271114"/>
            <a:ext cx="3284061" cy="2231634"/>
          </a:xfrm>
          <a:prstGeom prst="roundRect">
            <a:avLst>
              <a:gd name="adj" fmla="val 11166"/>
            </a:avLst>
          </a:prstGeom>
        </p:spPr>
      </p:pic>
      <p:pic>
        <p:nvPicPr>
          <p:cNvPr id="16" name="Image 15">
            <a:extLst>
              <a:ext uri="{FF2B5EF4-FFF2-40B4-BE49-F238E27FC236}">
                <a16:creationId xmlns:a16="http://schemas.microsoft.com/office/drawing/2014/main" id="{738CEEE0-B46B-F5CC-3075-0C6B053BBAE5}"/>
              </a:ext>
            </a:extLst>
          </p:cNvPr>
          <p:cNvPicPr>
            <a:picLocks noChangeAspect="1"/>
          </p:cNvPicPr>
          <p:nvPr/>
        </p:nvPicPr>
        <p:blipFill>
          <a:blip r:embed="rId5"/>
          <a:stretch>
            <a:fillRect/>
          </a:stretch>
        </p:blipFill>
        <p:spPr>
          <a:xfrm>
            <a:off x="8268224" y="856160"/>
            <a:ext cx="3344330" cy="2269117"/>
          </a:xfrm>
          <a:prstGeom prst="roundRect">
            <a:avLst>
              <a:gd name="adj" fmla="val 11933"/>
            </a:avLst>
          </a:prstGeom>
        </p:spPr>
      </p:pic>
      <p:pic>
        <p:nvPicPr>
          <p:cNvPr id="17" name="Image 16">
            <a:extLst>
              <a:ext uri="{FF2B5EF4-FFF2-40B4-BE49-F238E27FC236}">
                <a16:creationId xmlns:a16="http://schemas.microsoft.com/office/drawing/2014/main" id="{34AEADC8-3021-F901-0F86-F2D8C7E87FBF}"/>
              </a:ext>
            </a:extLst>
          </p:cNvPr>
          <p:cNvPicPr>
            <a:picLocks noChangeAspect="1"/>
          </p:cNvPicPr>
          <p:nvPr/>
        </p:nvPicPr>
        <p:blipFill>
          <a:blip r:embed="rId6"/>
          <a:stretch>
            <a:fillRect/>
          </a:stretch>
        </p:blipFill>
        <p:spPr>
          <a:xfrm>
            <a:off x="8268223" y="3270810"/>
            <a:ext cx="3334863" cy="2231919"/>
          </a:xfrm>
          <a:prstGeom prst="roundRect">
            <a:avLst>
              <a:gd name="adj" fmla="val 9792"/>
            </a:avLst>
          </a:prstGeom>
        </p:spPr>
      </p:pic>
    </p:spTree>
    <p:extLst>
      <p:ext uri="{BB962C8B-B14F-4D97-AF65-F5344CB8AC3E}">
        <p14:creationId xmlns:p14="http://schemas.microsoft.com/office/powerpoint/2010/main" val="12574848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77872-24A2-D5EC-6442-6F7A040191C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DB139ED-ACC5-1BE1-C8FC-971DEF03B3A8}"/>
              </a:ext>
            </a:extLst>
          </p:cNvPr>
          <p:cNvSpPr>
            <a:spLocks noGrp="1"/>
          </p:cNvSpPr>
          <p:nvPr>
            <p:ph type="title"/>
          </p:nvPr>
        </p:nvSpPr>
        <p:spPr>
          <a:xfrm>
            <a:off x="343988" y="1068063"/>
            <a:ext cx="3616234" cy="2015332"/>
          </a:xfrm>
        </p:spPr>
        <p:txBody>
          <a:bodyPr anchor="t">
            <a:noAutofit/>
          </a:bodyPr>
          <a:lstStyle/>
          <a:p>
            <a:pPr algn="l" rtl="0"/>
            <a:r>
              <a:rPr lang="en-ca" sz="4800" b="1" i="0" u="none" baseline="0"/>
              <a:t>Meeting plan</a:t>
            </a:r>
          </a:p>
        </p:txBody>
      </p:sp>
      <p:sp>
        <p:nvSpPr>
          <p:cNvPr id="5" name="Espace réservé du contenu 4">
            <a:extLst>
              <a:ext uri="{FF2B5EF4-FFF2-40B4-BE49-F238E27FC236}">
                <a16:creationId xmlns:a16="http://schemas.microsoft.com/office/drawing/2014/main" id="{BA58B67A-46BD-AB08-0404-3BC5038E2256}"/>
              </a:ext>
            </a:extLst>
          </p:cNvPr>
          <p:cNvSpPr txBox="1">
            <a:spLocks noGrp="1"/>
          </p:cNvSpPr>
          <p:nvPr>
            <p:ph idx="1"/>
          </p:nvPr>
        </p:nvSpPr>
        <p:spPr>
          <a:xfrm>
            <a:off x="4624251" y="1228397"/>
            <a:ext cx="4834542" cy="4431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panose="020F0502020204030204"/>
                <a:cs typeface="Calibri" panose="020F0502020204030204"/>
              </a:rPr>
              <a:t>Topics, schedule and rules</a:t>
            </a:r>
            <a:endParaRPr lang="en-ca" sz="1800" b="1" i="1" dirty="0">
              <a:solidFill>
                <a:schemeClr val="tx1">
                  <a:alpha val="20000"/>
                </a:schemeClr>
              </a:solidFill>
              <a:ea typeface="Calibri" panose="020F0502020204030204"/>
              <a:cs typeface="Calibri" panose="020F0502020204030204"/>
            </a:endParaRPr>
          </a:p>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panose="020F0502020204030204"/>
                <a:cs typeface="Calibri" panose="020F0502020204030204"/>
              </a:rPr>
              <a:t>Adjusting to the role of parent </a:t>
            </a:r>
            <a:endParaRPr lang="en-ca" sz="1800" b="1" i="1" dirty="0">
              <a:solidFill>
                <a:schemeClr val="tx1">
                  <a:alpha val="20000"/>
                </a:schemeClr>
              </a:solidFill>
              <a:ea typeface="Calibri" panose="020F0502020204030204"/>
              <a:cs typeface="Calibri" panose="020F0502020204030204"/>
            </a:endParaRPr>
          </a:p>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panose="020F0502020204030204"/>
                <a:cs typeface="Calibri" panose="020F0502020204030204"/>
              </a:rPr>
              <a:t>Break</a:t>
            </a:r>
          </a:p>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panose="020F0502020204030204"/>
                <a:cs typeface="Calibri" panose="020F0502020204030204"/>
              </a:rPr>
              <a:t>Taking care of yourself during pregnancy</a:t>
            </a:r>
            <a:br>
              <a:rPr lang="en-ca" sz="1800" b="1" dirty="0">
                <a:solidFill>
                  <a:schemeClr val="tx1">
                    <a:alpha val="20000"/>
                  </a:schemeClr>
                </a:solidFill>
                <a:ea typeface="Calibri" panose="020F0502020204030204"/>
                <a:cs typeface="Calibri" panose="020F0502020204030204"/>
              </a:rPr>
            </a:br>
            <a:r>
              <a:rPr lang="en-ca" sz="1800" b="1" i="0" u="none" baseline="0" dirty="0">
                <a:solidFill>
                  <a:schemeClr val="tx1">
                    <a:alpha val="20000"/>
                  </a:schemeClr>
                </a:solidFill>
                <a:ea typeface="Calibri" panose="020F0502020204030204"/>
                <a:cs typeface="Calibri" panose="020F0502020204030204"/>
              </a:rPr>
              <a:t>and after the baby is born</a:t>
            </a:r>
          </a:p>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panose="020F0502020204030204"/>
                <a:cs typeface="Calibri" panose="020F0502020204030204"/>
              </a:rPr>
              <a:t>Creating a support network</a:t>
            </a:r>
            <a:endParaRPr lang="en-ca" sz="1800" b="1" i="1" dirty="0">
              <a:solidFill>
                <a:schemeClr val="tx1">
                  <a:alpha val="20000"/>
                </a:schemeClr>
              </a:solidFill>
              <a:ea typeface="Calibri" panose="020F0502020204030204"/>
              <a:cs typeface="Calibri" panose="020F0502020204030204"/>
            </a:endParaRPr>
          </a:p>
          <a:p>
            <a:pPr marL="0" indent="0" algn="l" rtl="0">
              <a:lnSpc>
                <a:spcPct val="100000"/>
              </a:lnSpc>
              <a:spcBef>
                <a:spcPts val="0"/>
              </a:spcBef>
              <a:spcAft>
                <a:spcPts val="2400"/>
              </a:spcAft>
              <a:buNone/>
            </a:pPr>
            <a:r>
              <a:rPr lang="en-ca" sz="1800" b="1" i="0" u="none" baseline="0" dirty="0">
                <a:solidFill>
                  <a:schemeClr val="tx1">
                    <a:alpha val="20000"/>
                  </a:schemeClr>
                </a:solidFill>
                <a:ea typeface="Calibri" panose="020F0502020204030204"/>
                <a:cs typeface="Calibri" panose="020F0502020204030204"/>
              </a:rPr>
              <a:t>Connecting with your baby during pregnancy</a:t>
            </a:r>
            <a:endParaRPr lang="en-ca" sz="1800" b="1" dirty="0">
              <a:solidFill>
                <a:schemeClr val="tx1">
                  <a:alpha val="20000"/>
                </a:schemeClr>
              </a:solidFill>
              <a:ea typeface="Calibri"/>
              <a:cs typeface="Calibri"/>
            </a:endParaRPr>
          </a:p>
          <a:p>
            <a:pPr marL="0" indent="0" algn="l" rtl="0">
              <a:lnSpc>
                <a:spcPct val="100000"/>
              </a:lnSpc>
              <a:spcBef>
                <a:spcPts val="0"/>
              </a:spcBef>
              <a:spcAft>
                <a:spcPts val="2400"/>
              </a:spcAft>
              <a:buNone/>
            </a:pPr>
            <a:r>
              <a:rPr lang="en-ca" sz="1800" b="1" i="0" u="none" baseline="0" dirty="0">
                <a:ea typeface="Calibri"/>
                <a:cs typeface="Calibri"/>
              </a:rPr>
              <a:t>Conclusion</a:t>
            </a:r>
            <a:endParaRPr lang="en-ca" sz="1800" b="1" i="1" dirty="0">
              <a:ea typeface="Calibri"/>
              <a:cs typeface="Calibri"/>
            </a:endParaRPr>
          </a:p>
        </p:txBody>
      </p:sp>
      <p:sp>
        <p:nvSpPr>
          <p:cNvPr id="8" name="Espace réservé du contenu 4">
            <a:extLst>
              <a:ext uri="{FF2B5EF4-FFF2-40B4-BE49-F238E27FC236}">
                <a16:creationId xmlns:a16="http://schemas.microsoft.com/office/drawing/2014/main" id="{ABC8B60F-4050-84BD-01E6-4910F59D7588}"/>
              </a:ext>
            </a:extLst>
          </p:cNvPr>
          <p:cNvSpPr txBox="1">
            <a:spLocks/>
          </p:cNvSpPr>
          <p:nvPr/>
        </p:nvSpPr>
        <p:spPr>
          <a:xfrm>
            <a:off x="9797143" y="1228396"/>
            <a:ext cx="1998618" cy="4431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marL="228600" indent="-228600" algn="l" defTabSz="914400" rtl="0" eaLnBrk="1" latinLnBrk="0" hangingPunct="1">
              <a:lnSpc>
                <a:spcPct val="90000"/>
              </a:lnSpc>
              <a:spcBef>
                <a:spcPts val="1000"/>
              </a:spcBef>
              <a:buClr>
                <a:schemeClr val="accent3">
                  <a:lumMod val="40000"/>
                  <a:lumOff val="60000"/>
                </a:schemeClr>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lumMod val="40000"/>
                  <a:lumOff val="60000"/>
                </a:schemeClr>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0">
              <a:lnSpc>
                <a:spcPct val="100000"/>
              </a:lnSpc>
              <a:spcBef>
                <a:spcPts val="0"/>
              </a:spcBef>
              <a:spcAft>
                <a:spcPts val="2400"/>
              </a:spcAft>
              <a:buFont typeface="Arial" panose="020B0604020202020204" pitchFamily="34" charset="0"/>
              <a:buNone/>
            </a:pPr>
            <a:r>
              <a:rPr lang="en-ca" sz="1800" b="0" i="0" u="none" baseline="0">
                <a:solidFill>
                  <a:schemeClr val="tx1">
                    <a:alpha val="20000"/>
                  </a:schemeClr>
                </a:solidFill>
                <a:ea typeface="Calibri" panose="020F0502020204030204"/>
                <a:cs typeface="Calibri" panose="020F0502020204030204"/>
              </a:rPr>
              <a:t>35 minutes</a:t>
            </a:r>
          </a:p>
          <a:p>
            <a:pPr marL="0" indent="0" algn="r" rtl="0">
              <a:lnSpc>
                <a:spcPct val="100000"/>
              </a:lnSpc>
              <a:spcBef>
                <a:spcPts val="0"/>
              </a:spcBef>
              <a:spcAft>
                <a:spcPts val="2400"/>
              </a:spcAft>
              <a:buNone/>
            </a:pPr>
            <a:r>
              <a:rPr lang="en-ca" sz="1800" b="0" i="0" u="none" baseline="0">
                <a:solidFill>
                  <a:schemeClr val="tx1">
                    <a:alpha val="20000"/>
                  </a:schemeClr>
                </a:solidFill>
                <a:ea typeface="Calibri" panose="020F0502020204030204"/>
                <a:cs typeface="Calibri" panose="020F0502020204030204"/>
              </a:rPr>
              <a:t>40 minutes</a:t>
            </a:r>
          </a:p>
          <a:p>
            <a:pPr marL="0" indent="0" algn="r" rtl="0">
              <a:lnSpc>
                <a:spcPct val="100000"/>
              </a:lnSpc>
              <a:spcBef>
                <a:spcPts val="0"/>
              </a:spcBef>
              <a:spcAft>
                <a:spcPts val="2400"/>
              </a:spcAft>
              <a:buFont typeface="Arial" panose="020B0604020202020204" pitchFamily="34" charset="0"/>
              <a:buNone/>
            </a:pPr>
            <a:r>
              <a:rPr lang="en-ca" sz="1800" b="0" i="0" u="none" baseline="0">
                <a:solidFill>
                  <a:schemeClr val="tx1">
                    <a:alpha val="20000"/>
                  </a:schemeClr>
                </a:solidFill>
                <a:ea typeface="Calibri" panose="020F0502020204030204"/>
                <a:cs typeface="Calibri" panose="020F0502020204030204"/>
              </a:rPr>
              <a:t>20 minutes</a:t>
            </a:r>
          </a:p>
          <a:p>
            <a:pPr marL="0" indent="0" algn="r" rtl="0">
              <a:lnSpc>
                <a:spcPct val="100000"/>
              </a:lnSpc>
              <a:spcBef>
                <a:spcPts val="0"/>
              </a:spcBef>
              <a:spcAft>
                <a:spcPts val="2400"/>
              </a:spcAft>
              <a:buFont typeface="Arial" panose="020B0604020202020204" pitchFamily="34" charset="0"/>
              <a:buNone/>
            </a:pPr>
            <a:r>
              <a:rPr lang="en-ca" sz="1800" b="0" i="0" u="none" baseline="0">
                <a:solidFill>
                  <a:schemeClr val="tx1">
                    <a:alpha val="20000"/>
                  </a:schemeClr>
                </a:solidFill>
                <a:ea typeface="Calibri" panose="020F0502020204030204"/>
                <a:cs typeface="Calibri" panose="020F0502020204030204"/>
              </a:rPr>
              <a:t>15 minutes</a:t>
            </a:r>
            <a:br>
              <a:rPr lang="en-ca" sz="1800">
                <a:solidFill>
                  <a:schemeClr val="tx1">
                    <a:alpha val="20000"/>
                  </a:schemeClr>
                </a:solidFill>
                <a:ea typeface="Calibri" panose="020F0502020204030204"/>
                <a:cs typeface="Calibri" panose="020F0502020204030204"/>
              </a:rPr>
            </a:br>
            <a:endParaRPr lang="en-ca" sz="1800">
              <a:solidFill>
                <a:schemeClr val="tx1">
                  <a:alpha val="20000"/>
                </a:schemeClr>
              </a:solidFill>
              <a:ea typeface="Calibri" panose="020F0502020204030204"/>
              <a:cs typeface="Calibri" panose="020F0502020204030204"/>
            </a:endParaRPr>
          </a:p>
          <a:p>
            <a:pPr marL="0" indent="0" algn="r" rtl="0">
              <a:lnSpc>
                <a:spcPct val="100000"/>
              </a:lnSpc>
              <a:spcBef>
                <a:spcPts val="0"/>
              </a:spcBef>
              <a:spcAft>
                <a:spcPts val="2400"/>
              </a:spcAft>
              <a:buFont typeface="Arial" panose="020B0604020202020204" pitchFamily="34" charset="0"/>
              <a:buNone/>
            </a:pPr>
            <a:r>
              <a:rPr lang="en-ca" sz="1800" b="0" i="0" u="none" baseline="0">
                <a:solidFill>
                  <a:schemeClr val="tx1">
                    <a:alpha val="20000"/>
                  </a:schemeClr>
                </a:solidFill>
                <a:ea typeface="Calibri" panose="020F0502020204030204"/>
                <a:cs typeface="Calibri" panose="020F0502020204030204"/>
              </a:rPr>
              <a:t>25 minutes</a:t>
            </a:r>
          </a:p>
          <a:p>
            <a:pPr marL="0" indent="0" algn="r" rtl="0">
              <a:lnSpc>
                <a:spcPct val="100000"/>
              </a:lnSpc>
              <a:spcBef>
                <a:spcPts val="0"/>
              </a:spcBef>
              <a:spcAft>
                <a:spcPts val="2400"/>
              </a:spcAft>
              <a:buFont typeface="Arial" panose="020B0604020202020204" pitchFamily="34" charset="0"/>
              <a:buNone/>
            </a:pPr>
            <a:r>
              <a:rPr lang="en-ca" sz="1800" b="0" i="0" u="none" baseline="0">
                <a:solidFill>
                  <a:schemeClr val="tx1">
                    <a:alpha val="20000"/>
                  </a:schemeClr>
                </a:solidFill>
                <a:ea typeface="Calibri" panose="020F0502020204030204"/>
                <a:cs typeface="Calibri" panose="020F0502020204030204"/>
              </a:rPr>
              <a:t>10 minutes</a:t>
            </a:r>
            <a:br>
              <a:rPr lang="en-ca" sz="1800">
                <a:solidFill>
                  <a:schemeClr val="tx1">
                    <a:alpha val="20000"/>
                  </a:schemeClr>
                </a:solidFill>
                <a:ea typeface="Calibri" panose="020F0502020204030204"/>
                <a:cs typeface="Calibri" panose="020F0502020204030204"/>
              </a:rPr>
            </a:br>
            <a:endParaRPr lang="en-ca" sz="1800">
              <a:solidFill>
                <a:schemeClr val="tx1">
                  <a:alpha val="20000"/>
                </a:schemeClr>
              </a:solidFill>
              <a:ea typeface="Calibri" panose="020F0502020204030204"/>
              <a:cs typeface="Calibri" panose="020F0502020204030204"/>
            </a:endParaRPr>
          </a:p>
          <a:p>
            <a:pPr marL="0" indent="0" algn="r" rtl="0">
              <a:lnSpc>
                <a:spcPct val="100000"/>
              </a:lnSpc>
              <a:spcBef>
                <a:spcPts val="0"/>
              </a:spcBef>
              <a:spcAft>
                <a:spcPts val="2400"/>
              </a:spcAft>
              <a:buNone/>
            </a:pPr>
            <a:r>
              <a:rPr lang="en-ca" sz="1800" b="1" i="0" u="none" baseline="0">
                <a:ea typeface="Calibri" panose="020F0502020204030204"/>
                <a:cs typeface="Calibri" panose="020F0502020204030204"/>
              </a:rPr>
              <a:t>5 minutes</a:t>
            </a:r>
          </a:p>
        </p:txBody>
      </p:sp>
      <p:cxnSp>
        <p:nvCxnSpPr>
          <p:cNvPr id="11" name="Connecteur droit 10">
            <a:extLst>
              <a:ext uri="{FF2B5EF4-FFF2-40B4-BE49-F238E27FC236}">
                <a16:creationId xmlns:a16="http://schemas.microsoft.com/office/drawing/2014/main" id="{84FBA063-57CE-DC81-B148-A615EA0B9A45}"/>
              </a:ext>
            </a:extLst>
          </p:cNvPr>
          <p:cNvCxnSpPr>
            <a:cxnSpLocks/>
          </p:cNvCxnSpPr>
          <p:nvPr/>
        </p:nvCxnSpPr>
        <p:spPr>
          <a:xfrm>
            <a:off x="4728754" y="1727444"/>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E57AC5A5-04D5-7EC2-FE30-C3523CE15C16}"/>
              </a:ext>
            </a:extLst>
          </p:cNvPr>
          <p:cNvCxnSpPr>
            <a:cxnSpLocks/>
          </p:cNvCxnSpPr>
          <p:nvPr/>
        </p:nvCxnSpPr>
        <p:spPr>
          <a:xfrm>
            <a:off x="4728754" y="2862272"/>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DB59BAD9-4F6E-B870-77A8-F46518F96D5A}"/>
              </a:ext>
            </a:extLst>
          </p:cNvPr>
          <p:cNvCxnSpPr>
            <a:cxnSpLocks/>
          </p:cNvCxnSpPr>
          <p:nvPr/>
        </p:nvCxnSpPr>
        <p:spPr>
          <a:xfrm>
            <a:off x="4728754" y="4337449"/>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D4663FB-5909-23D9-3ED9-C13996473273}"/>
              </a:ext>
            </a:extLst>
          </p:cNvPr>
          <p:cNvCxnSpPr>
            <a:cxnSpLocks/>
          </p:cNvCxnSpPr>
          <p:nvPr/>
        </p:nvCxnSpPr>
        <p:spPr>
          <a:xfrm>
            <a:off x="4728754" y="5142494"/>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 name="Connecteur droit 2">
            <a:extLst>
              <a:ext uri="{FF2B5EF4-FFF2-40B4-BE49-F238E27FC236}">
                <a16:creationId xmlns:a16="http://schemas.microsoft.com/office/drawing/2014/main" id="{228E3416-E941-2181-E50B-9B801B4082D2}"/>
              </a:ext>
            </a:extLst>
          </p:cNvPr>
          <p:cNvCxnSpPr>
            <a:cxnSpLocks/>
          </p:cNvCxnSpPr>
          <p:nvPr/>
        </p:nvCxnSpPr>
        <p:spPr>
          <a:xfrm>
            <a:off x="4728754" y="3728804"/>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 name="Connecteur droit 3">
            <a:extLst>
              <a:ext uri="{FF2B5EF4-FFF2-40B4-BE49-F238E27FC236}">
                <a16:creationId xmlns:a16="http://schemas.microsoft.com/office/drawing/2014/main" id="{467C3FFF-F566-3BE3-45D6-0F86EE010110}"/>
              </a:ext>
            </a:extLst>
          </p:cNvPr>
          <p:cNvCxnSpPr>
            <a:cxnSpLocks/>
          </p:cNvCxnSpPr>
          <p:nvPr/>
        </p:nvCxnSpPr>
        <p:spPr>
          <a:xfrm>
            <a:off x="4728754" y="2297070"/>
            <a:ext cx="694944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19830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689A9-2550-C4D5-5B35-42940E1BAE2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EB021E2-1C30-4F2B-D88E-5B75BC9E0FB3}"/>
              </a:ext>
            </a:extLst>
          </p:cNvPr>
          <p:cNvSpPr>
            <a:spLocks noGrp="1"/>
          </p:cNvSpPr>
          <p:nvPr>
            <p:ph type="title" idx="4294967295"/>
          </p:nvPr>
        </p:nvSpPr>
        <p:spPr>
          <a:xfrm>
            <a:off x="1537092" y="2194846"/>
            <a:ext cx="9110606" cy="2468307"/>
          </a:xfrm>
        </p:spPr>
        <p:txBody>
          <a:bodyPr anchor="ctr">
            <a:noAutofit/>
          </a:bodyPr>
          <a:lstStyle/>
          <a:p>
            <a:pPr algn="ctr" rtl="0"/>
            <a:r>
              <a:rPr lang="en-ca" sz="4800" b="1" i="0" u="none" baseline="0">
                <a:latin typeface="Arial"/>
                <a:ea typeface="Calibri Light"/>
                <a:cs typeface="Arial"/>
              </a:rPr>
              <a:t>In a few words, what are you taking away from</a:t>
            </a:r>
            <a:r>
              <a:rPr lang="en-ca" sz="4800" b="1" i="0" u="none" baseline="0">
                <a:latin typeface="Arial"/>
                <a:ea typeface="Arial"/>
                <a:cs typeface="Arial"/>
              </a:rPr>
              <a:t> the </a:t>
            </a:r>
            <a:r>
              <a:rPr lang="en-ca" sz="4800" b="1" i="0" u="none" baseline="0">
                <a:latin typeface="Arial"/>
                <a:ea typeface="Calibri Light"/>
                <a:cs typeface="Arial"/>
              </a:rPr>
              <a:t>meeting?</a:t>
            </a:r>
            <a:br>
              <a:rPr lang="en-ca" sz="4800">
                <a:latin typeface="Arial" panose="020B0604020202020204" pitchFamily="34" charset="0"/>
                <a:ea typeface="Calibri Light"/>
                <a:cs typeface="Arial" panose="020B0604020202020204" pitchFamily="34" charset="0"/>
              </a:rPr>
            </a:br>
            <a:r>
              <a:rPr lang="en-ca" sz="4800" b="1" i="0" u="none" baseline="0">
                <a:solidFill>
                  <a:srgbClr val="2FB7C2"/>
                </a:solidFill>
                <a:latin typeface="Arial"/>
                <a:ea typeface="Calibri Light"/>
                <a:cs typeface="Arial"/>
              </a:rPr>
              <a:t>What are you leaving with?</a:t>
            </a:r>
            <a:endParaRPr lang="en-ca" sz="4800">
              <a:solidFill>
                <a:srgbClr val="2FB7C2"/>
              </a:solidFill>
              <a:latin typeface="Arial"/>
              <a:ea typeface="Calibri" panose="020F0502020204030204"/>
              <a:cs typeface="Arial"/>
            </a:endParaRPr>
          </a:p>
        </p:txBody>
      </p:sp>
    </p:spTree>
    <p:extLst>
      <p:ext uri="{BB962C8B-B14F-4D97-AF65-F5344CB8AC3E}">
        <p14:creationId xmlns:p14="http://schemas.microsoft.com/office/powerpoint/2010/main" val="34282184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E7852-C421-2201-AF6B-EB5C3E3D9467}"/>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CF7214A9-FB0E-5FE3-8228-B3EE21B88AA8}"/>
              </a:ext>
            </a:extLst>
          </p:cNvPr>
          <p:cNvSpPr txBox="1">
            <a:spLocks/>
          </p:cNvSpPr>
          <p:nvPr/>
        </p:nvSpPr>
        <p:spPr>
          <a:xfrm>
            <a:off x="798364" y="1767840"/>
            <a:ext cx="7583635" cy="768647"/>
          </a:xfrm>
          <a:prstGeom prst="rect">
            <a:avLst/>
          </a:prstGeom>
        </p:spPr>
        <p:txBody>
          <a:bodyPr lIns="91440" tIns="45720" rIns="91440" bIns="45720" anchor="t"/>
          <a:lst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a:lstStyle>
          <a:p>
            <a:pPr algn="l" rtl="0"/>
            <a:r>
              <a:rPr lang="en-ca" sz="4000" b="1" i="0" u="none" baseline="0">
                <a:latin typeface="Arial"/>
                <a:ea typeface="Calibri"/>
                <a:cs typeface="Arial"/>
              </a:rPr>
              <a:t>Next meeting</a:t>
            </a:r>
            <a:endParaRPr lang="en-ca" sz="4000">
              <a:latin typeface="Arial" panose="020B0604020202020204" pitchFamily="34" charset="0"/>
              <a:cs typeface="Arial" panose="020B0604020202020204" pitchFamily="34" charset="0"/>
            </a:endParaRPr>
          </a:p>
        </p:txBody>
      </p:sp>
      <p:sp>
        <p:nvSpPr>
          <p:cNvPr id="2" name="ZoneTexte 1">
            <a:extLst>
              <a:ext uri="{FF2B5EF4-FFF2-40B4-BE49-F238E27FC236}">
                <a16:creationId xmlns:a16="http://schemas.microsoft.com/office/drawing/2014/main" id="{CBF08B82-1F2A-79AF-E58B-0DBF5C4D28AD}"/>
              </a:ext>
            </a:extLst>
          </p:cNvPr>
          <p:cNvSpPr txBox="1"/>
          <p:nvPr/>
        </p:nvSpPr>
        <p:spPr>
          <a:xfrm>
            <a:off x="798364" y="2703008"/>
            <a:ext cx="3345788" cy="877163"/>
          </a:xfrm>
          <a:prstGeom prst="rect">
            <a:avLst/>
          </a:prstGeom>
          <a:noFill/>
        </p:spPr>
        <p:txBody>
          <a:bodyPr wrap="none" rtlCol="0">
            <a:spAutoFit/>
          </a:bodyPr>
          <a:lstStyle/>
          <a:p>
            <a:pPr marL="285750" indent="-285750" algn="l" rtl="0">
              <a:spcAft>
                <a:spcPts val="1800"/>
              </a:spcAft>
              <a:buClr>
                <a:schemeClr val="accent5"/>
              </a:buClr>
              <a:buSzPct val="80000"/>
              <a:buFont typeface="Système normal"/>
              <a:buChar char="→"/>
            </a:pPr>
            <a:r>
              <a:rPr lang="en-ca" b="1" i="0" u="none" baseline="0" dirty="0"/>
              <a:t>Next meeting: Childbirth 1</a:t>
            </a:r>
          </a:p>
          <a:p>
            <a:pPr marL="742950" lvl="1" indent="-285750" algn="l" rtl="0">
              <a:spcAft>
                <a:spcPts val="1800"/>
              </a:spcAft>
              <a:buClr>
                <a:schemeClr val="accent5"/>
              </a:buClr>
              <a:buSzPct val="80000"/>
              <a:buFont typeface="Arial" panose="020B0604020202020204" pitchFamily="34" charset="0"/>
              <a:buChar char="•"/>
            </a:pPr>
            <a:r>
              <a:rPr lang="en-ca" b="0" i="0" u="none" baseline="0" dirty="0">
                <a:highlight>
                  <a:srgbClr val="FFFF00"/>
                </a:highlight>
              </a:rPr>
              <a:t>Date, time, place</a:t>
            </a:r>
          </a:p>
        </p:txBody>
      </p:sp>
    </p:spTree>
    <p:extLst>
      <p:ext uri="{BB962C8B-B14F-4D97-AF65-F5344CB8AC3E}">
        <p14:creationId xmlns:p14="http://schemas.microsoft.com/office/powerpoint/2010/main" val="37517105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E7852-C421-2201-AF6B-EB5C3E3D9467}"/>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CF7214A9-FB0E-5FE3-8228-B3EE21B88AA8}"/>
              </a:ext>
            </a:extLst>
          </p:cNvPr>
          <p:cNvSpPr txBox="1">
            <a:spLocks/>
          </p:cNvSpPr>
          <p:nvPr/>
        </p:nvSpPr>
        <p:spPr>
          <a:xfrm>
            <a:off x="798364" y="814684"/>
            <a:ext cx="7583635" cy="768647"/>
          </a:xfrm>
          <a:prstGeom prst="rect">
            <a:avLst/>
          </a:prstGeom>
        </p:spPr>
        <p:txBody>
          <a:bodyPr/>
          <a:lst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a:lstStyle>
          <a:p>
            <a:pPr algn="l" rtl="0"/>
            <a:r>
              <a:rPr lang="en-ca" sz="4800" b="1" i="0" u="none" baseline="0" dirty="0">
                <a:ea typeface="Calibri Light"/>
                <a:cs typeface="Calibri Light"/>
              </a:rPr>
              <a:t>Credits and acknowledgements</a:t>
            </a:r>
            <a:endParaRPr lang="en-ca" sz="4800" dirty="0">
              <a:latin typeface="Arial" panose="020B0604020202020204" pitchFamily="34" charset="0"/>
              <a:cs typeface="Arial" panose="020B0604020202020204" pitchFamily="34" charset="0"/>
            </a:endParaRPr>
          </a:p>
        </p:txBody>
      </p:sp>
      <p:sp>
        <p:nvSpPr>
          <p:cNvPr id="2" name="ZoneTexte 1">
            <a:extLst>
              <a:ext uri="{FF2B5EF4-FFF2-40B4-BE49-F238E27FC236}">
                <a16:creationId xmlns:a16="http://schemas.microsoft.com/office/drawing/2014/main" id="{CBF08B82-1F2A-79AF-E58B-0DBF5C4D28AD}"/>
              </a:ext>
            </a:extLst>
          </p:cNvPr>
          <p:cNvSpPr txBox="1"/>
          <p:nvPr/>
        </p:nvSpPr>
        <p:spPr>
          <a:xfrm>
            <a:off x="556385" y="2321157"/>
            <a:ext cx="6960834" cy="2939266"/>
          </a:xfrm>
          <a:prstGeom prst="rect">
            <a:avLst/>
          </a:prstGeom>
          <a:noFill/>
        </p:spPr>
        <p:txBody>
          <a:bodyPr wrap="square" rtlCol="0">
            <a:spAutoFit/>
          </a:bodyPr>
          <a:lstStyle/>
          <a:p>
            <a:pPr algn="l" rtl="0">
              <a:spcAft>
                <a:spcPts val="600"/>
              </a:spcAft>
            </a:pPr>
            <a:r>
              <a:rPr lang="en-ca" sz="1000" b="1" i="0" u="none" baseline="0" dirty="0">
                <a:latin typeface="+mj-lt"/>
                <a:ea typeface="Calibri"/>
                <a:cs typeface="Calibri"/>
              </a:rPr>
              <a:t>Working group members:</a:t>
            </a:r>
            <a:endParaRPr lang="en-ca" sz="1000" dirty="0">
              <a:latin typeface="+mj-lt"/>
              <a:ea typeface="Calibri"/>
              <a:cs typeface="Calibri"/>
            </a:endParaRPr>
          </a:p>
          <a:p>
            <a:pPr>
              <a:spcAft>
                <a:spcPts val="600"/>
              </a:spcAft>
            </a:pPr>
            <a:r>
              <a:rPr lang="fr-CA" sz="1000" b="1" dirty="0">
                <a:latin typeface="Arial" panose="020B0604020202020204" pitchFamily="34" charset="0"/>
                <a:ea typeface="Calibri"/>
                <a:cs typeface="Arial" panose="020B0604020202020204" pitchFamily="34" charset="0"/>
              </a:rPr>
              <a:t>Melyssa De Simone</a:t>
            </a:r>
            <a:r>
              <a:rPr lang="fr-CA" sz="1000" dirty="0">
                <a:latin typeface="Arial" panose="020B0604020202020204" pitchFamily="34" charset="0"/>
                <a:ea typeface="Calibri"/>
                <a:cs typeface="Arial" panose="020B0604020202020204" pitchFamily="34" charset="0"/>
              </a:rPr>
              <a:t>, infirmière, IBCLC, Hôpital Royal Victoria, CUSM</a:t>
            </a:r>
          </a:p>
          <a:p>
            <a:pPr>
              <a:spcAft>
                <a:spcPts val="600"/>
              </a:spcAft>
            </a:pPr>
            <a:r>
              <a:rPr lang="fr-CA" sz="1000" b="1" dirty="0">
                <a:latin typeface="Arial" panose="020B0604020202020204" pitchFamily="34" charset="0"/>
                <a:ea typeface="Calibri"/>
                <a:cs typeface="Arial" panose="020B0604020202020204" pitchFamily="34" charset="0"/>
              </a:rPr>
              <a:t>Mélissa Gervais-Vincent</a:t>
            </a:r>
            <a:r>
              <a:rPr lang="fr-CA" sz="1000" dirty="0">
                <a:latin typeface="Arial" panose="020B0604020202020204" pitchFamily="34" charset="0"/>
                <a:ea typeface="Calibri"/>
                <a:cs typeface="Arial" panose="020B0604020202020204" pitchFamily="34" charset="0"/>
              </a:rPr>
              <a:t>, infirmière clinicienne, Santé parentale infantile, CISSS de la Montérégie-Centre</a:t>
            </a:r>
            <a:endParaRPr lang="en-US" sz="1000" dirty="0">
              <a:latin typeface="Arial" panose="020B0604020202020204" pitchFamily="34" charset="0"/>
              <a:ea typeface="Calibri"/>
              <a:cs typeface="Arial" panose="020B0604020202020204" pitchFamily="34" charset="0"/>
            </a:endParaRPr>
          </a:p>
          <a:p>
            <a:pPr>
              <a:spcAft>
                <a:spcPts val="600"/>
              </a:spcAft>
            </a:pPr>
            <a:r>
              <a:rPr lang="fr-CA" sz="1000" b="1" dirty="0">
                <a:latin typeface="Arial" panose="020B0604020202020204" pitchFamily="34" charset="0"/>
                <a:ea typeface="Calibri"/>
                <a:cs typeface="Arial" panose="020B0604020202020204" pitchFamily="34" charset="0"/>
              </a:rPr>
              <a:t>Marlène Mainville</a:t>
            </a:r>
            <a:r>
              <a:rPr lang="fr-CA" sz="1000" dirty="0">
                <a:latin typeface="Arial" panose="020B0604020202020204" pitchFamily="34" charset="0"/>
                <a:ea typeface="Calibri"/>
                <a:cs typeface="Arial" panose="020B0604020202020204" pitchFamily="34" charset="0"/>
              </a:rPr>
              <a:t>, agente de planification, de programmation et de recherche, </a:t>
            </a:r>
            <a:r>
              <a:rPr lang="fr-CA" sz="1000" dirty="0" err="1">
                <a:latin typeface="Arial" panose="020B0604020202020204" pitchFamily="34" charset="0"/>
                <a:ea typeface="Calibri"/>
                <a:cs typeface="Arial" panose="020B0604020202020204" pitchFamily="34" charset="0"/>
              </a:rPr>
              <a:t>DSPublique</a:t>
            </a:r>
            <a:r>
              <a:rPr lang="fr-CA" sz="1000" dirty="0">
                <a:latin typeface="Arial" panose="020B0604020202020204" pitchFamily="34" charset="0"/>
                <a:ea typeface="Calibri"/>
                <a:cs typeface="Arial" panose="020B0604020202020204" pitchFamily="34" charset="0"/>
              </a:rPr>
              <a:t>, CISSS Abitibi-Témiscamingue</a:t>
            </a:r>
          </a:p>
          <a:p>
            <a:pPr>
              <a:spcAft>
                <a:spcPts val="600"/>
              </a:spcAft>
            </a:pPr>
            <a:r>
              <a:rPr lang="fr-CA" sz="1000" b="1" dirty="0">
                <a:latin typeface="Arial" panose="020B0604020202020204" pitchFamily="34" charset="0"/>
                <a:ea typeface="Calibri"/>
                <a:cs typeface="Arial" panose="020B0604020202020204" pitchFamily="34" charset="0"/>
              </a:rPr>
              <a:t>Julie Trudel</a:t>
            </a:r>
            <a:r>
              <a:rPr lang="fr-CA" sz="1000" dirty="0">
                <a:latin typeface="Arial" panose="020B0604020202020204" pitchFamily="34" charset="0"/>
                <a:ea typeface="Calibri"/>
                <a:cs typeface="Arial" panose="020B0604020202020204" pitchFamily="34" charset="0"/>
              </a:rPr>
              <a:t>, agente de planification, de programmation et de recherche, CIUSSS du Nord-de-Île-de-Montréal</a:t>
            </a:r>
            <a:endParaRPr lang="fr-CA" sz="1000" dirty="0">
              <a:latin typeface="Arial" panose="020B0604020202020204" pitchFamily="34" charset="0"/>
              <a:cs typeface="Arial" panose="020B0604020202020204" pitchFamily="34" charset="0"/>
            </a:endParaRPr>
          </a:p>
          <a:p>
            <a:pPr algn="l" rtl="0">
              <a:spcAft>
                <a:spcPts val="600"/>
              </a:spcAft>
            </a:pPr>
            <a:endParaRPr lang="en-ca" sz="1000" b="1" dirty="0">
              <a:latin typeface="+mj-lt"/>
              <a:ea typeface="Calibri"/>
              <a:cs typeface="Calibri"/>
            </a:endParaRPr>
          </a:p>
          <a:p>
            <a:pPr algn="l" rtl="0">
              <a:spcAft>
                <a:spcPts val="600"/>
              </a:spcAft>
            </a:pPr>
            <a:r>
              <a:rPr lang="en-ca" sz="1000" b="1" i="0" u="none" baseline="0" dirty="0">
                <a:latin typeface="+mj-lt"/>
                <a:ea typeface="Calibri"/>
                <a:cs typeface="Calibri"/>
              </a:rPr>
              <a:t>Graphic design and layout:</a:t>
            </a:r>
            <a:endParaRPr lang="en-ca" sz="1000" dirty="0">
              <a:latin typeface="+mj-lt"/>
              <a:ea typeface="Calibri"/>
              <a:cs typeface="Calibri"/>
            </a:endParaRPr>
          </a:p>
          <a:p>
            <a:pPr>
              <a:spcAft>
                <a:spcPts val="600"/>
              </a:spcAft>
            </a:pPr>
            <a:r>
              <a:rPr lang="fr-CA" sz="1000" b="1" dirty="0">
                <a:ea typeface="Calibri"/>
                <a:cs typeface="Calibri"/>
              </a:rPr>
              <a:t>Paola </a:t>
            </a:r>
            <a:r>
              <a:rPr lang="fr-CA" sz="1000" b="1" dirty="0" err="1">
                <a:ea typeface="Calibri"/>
                <a:cs typeface="Calibri"/>
              </a:rPr>
              <a:t>Giuge</a:t>
            </a:r>
            <a:r>
              <a:rPr lang="fr-CA" sz="1000" b="1" dirty="0">
                <a:ea typeface="Calibri"/>
                <a:cs typeface="Calibri"/>
              </a:rPr>
              <a:t> </a:t>
            </a:r>
            <a:r>
              <a:rPr lang="fr-CA" sz="1000" dirty="0">
                <a:ea typeface="Calibri"/>
                <a:cs typeface="Calibri"/>
              </a:rPr>
              <a:t>conceptrice pédagogique, La Slide</a:t>
            </a:r>
            <a:endParaRPr lang="en-US" sz="1000" dirty="0">
              <a:ea typeface="Calibri"/>
              <a:cs typeface="Calibri"/>
            </a:endParaRPr>
          </a:p>
          <a:p>
            <a:pPr>
              <a:spcAft>
                <a:spcPts val="600"/>
              </a:spcAft>
            </a:pPr>
            <a:r>
              <a:rPr lang="fr-CA" sz="1000" b="1" dirty="0">
                <a:ea typeface="Calibri"/>
                <a:cs typeface="Calibri"/>
              </a:rPr>
              <a:t>Nicolas </a:t>
            </a:r>
            <a:r>
              <a:rPr lang="fr-CA" sz="1000" b="1" dirty="0" err="1">
                <a:ea typeface="Calibri"/>
                <a:cs typeface="Calibri"/>
              </a:rPr>
              <a:t>Tarragoni</a:t>
            </a:r>
            <a:r>
              <a:rPr lang="fr-CA" sz="1000" b="1" dirty="0">
                <a:ea typeface="Calibri"/>
                <a:cs typeface="Calibri"/>
              </a:rPr>
              <a:t> </a:t>
            </a:r>
            <a:r>
              <a:rPr lang="fr-CA" sz="1000" dirty="0">
                <a:ea typeface="Calibri"/>
                <a:cs typeface="Calibri"/>
              </a:rPr>
              <a:t>directeur de création, La Slide</a:t>
            </a:r>
            <a:endParaRPr lang="en-US" sz="1000" dirty="0">
              <a:ea typeface="Calibri"/>
              <a:cs typeface="Calibri"/>
            </a:endParaRPr>
          </a:p>
          <a:p>
            <a:pPr>
              <a:spcAft>
                <a:spcPts val="600"/>
              </a:spcAft>
            </a:pPr>
            <a:r>
              <a:rPr lang="fr-CA" sz="1000" b="1" dirty="0">
                <a:ea typeface="Calibri"/>
                <a:cs typeface="Calibri"/>
              </a:rPr>
              <a:t>Maxime </a:t>
            </a:r>
            <a:r>
              <a:rPr lang="fr-CA" sz="1000" b="1" dirty="0" err="1">
                <a:ea typeface="Calibri"/>
                <a:cs typeface="Calibri"/>
              </a:rPr>
              <a:t>Piniac</a:t>
            </a:r>
            <a:r>
              <a:rPr lang="fr-CA" sz="1000" b="1" dirty="0">
                <a:ea typeface="Calibri"/>
                <a:cs typeface="Calibri"/>
              </a:rPr>
              <a:t> </a:t>
            </a:r>
            <a:r>
              <a:rPr lang="fr-CA" sz="1000" dirty="0">
                <a:ea typeface="Calibri"/>
                <a:cs typeface="Calibri"/>
              </a:rPr>
              <a:t>conseiller en communication, CIUSSS </a:t>
            </a:r>
            <a:r>
              <a:rPr lang="fr-CA" sz="1000" dirty="0" err="1">
                <a:ea typeface="Calibri"/>
                <a:cs typeface="Calibri"/>
              </a:rPr>
              <a:t>Centre-Sud-de-l’île-de-Montréal</a:t>
            </a:r>
            <a:endParaRPr lang="fr-CA" sz="1000" dirty="0">
              <a:ea typeface="Calibri"/>
              <a:cs typeface="Calibri"/>
            </a:endParaRPr>
          </a:p>
          <a:p>
            <a:pPr>
              <a:spcAft>
                <a:spcPts val="600"/>
              </a:spcAft>
            </a:pPr>
            <a:r>
              <a:rPr lang="fr-CA" sz="1000" b="1" dirty="0">
                <a:ea typeface="Calibri"/>
                <a:cs typeface="Calibri"/>
              </a:rPr>
              <a:t>Annick Bonin </a:t>
            </a:r>
            <a:r>
              <a:rPr lang="fr-CA" sz="1000" dirty="0">
                <a:ea typeface="Calibri"/>
                <a:cs typeface="Calibri"/>
              </a:rPr>
              <a:t>technicienne en arts graphiques, CIUSSS </a:t>
            </a:r>
            <a:r>
              <a:rPr lang="fr-CA" sz="1000" dirty="0" err="1">
                <a:ea typeface="Calibri"/>
                <a:cs typeface="Calibri"/>
              </a:rPr>
              <a:t>Centre-Sud-de-l’île-de-Montréal</a:t>
            </a:r>
            <a:r>
              <a:rPr lang="fr-CA" sz="1000" dirty="0">
                <a:ea typeface="Calibri"/>
                <a:cs typeface="Calibri"/>
              </a:rPr>
              <a:t> </a:t>
            </a:r>
            <a:endParaRPr lang="en-US" sz="1000" dirty="0">
              <a:ea typeface="Calibri"/>
              <a:cs typeface="Calibri"/>
            </a:endParaRPr>
          </a:p>
          <a:p>
            <a:pPr>
              <a:spcAft>
                <a:spcPts val="600"/>
              </a:spcAft>
            </a:pPr>
            <a:r>
              <a:rPr lang="fr-CA" sz="1000" b="1" dirty="0">
                <a:ea typeface="Calibri"/>
                <a:cs typeface="Calibri"/>
              </a:rPr>
              <a:t>Delphine Forest-Maurice </a:t>
            </a:r>
            <a:r>
              <a:rPr lang="fr-CA" sz="1000" dirty="0">
                <a:ea typeface="Calibri"/>
                <a:cs typeface="Calibri"/>
              </a:rPr>
              <a:t>technicienne en arts graphiques, CIUSSS </a:t>
            </a:r>
            <a:r>
              <a:rPr lang="fr-CA" sz="1000" dirty="0" err="1">
                <a:ea typeface="Calibri"/>
                <a:cs typeface="Calibri"/>
              </a:rPr>
              <a:t>Centre-Sud-de-l’île-de-Montréal</a:t>
            </a:r>
            <a:endParaRPr lang="fr-CA" sz="1000" dirty="0"/>
          </a:p>
        </p:txBody>
      </p:sp>
      <p:sp>
        <p:nvSpPr>
          <p:cNvPr id="4" name="Espace réservé du contenu 2">
            <a:extLst>
              <a:ext uri="{FF2B5EF4-FFF2-40B4-BE49-F238E27FC236}">
                <a16:creationId xmlns:a16="http://schemas.microsoft.com/office/drawing/2014/main" id="{E0DE1A70-B449-2856-544E-90E869B0DB3A}"/>
              </a:ext>
            </a:extLst>
          </p:cNvPr>
          <p:cNvSpPr txBox="1">
            <a:spLocks/>
          </p:cNvSpPr>
          <p:nvPr/>
        </p:nvSpPr>
        <p:spPr>
          <a:xfrm>
            <a:off x="7663439" y="2405743"/>
            <a:ext cx="3947406" cy="270079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lnSpc>
                <a:spcPct val="100000"/>
              </a:lnSpc>
              <a:spcBef>
                <a:spcPts val="0"/>
              </a:spcBef>
              <a:buFont typeface="Arial" panose="020B0604020202020204" pitchFamily="34" charset="0"/>
              <a:buNone/>
            </a:pPr>
            <a:r>
              <a:rPr lang="en-ca" sz="1000" b="1" i="0" u="none" baseline="0" dirty="0">
                <a:latin typeface="Arial"/>
                <a:ea typeface="Calibri"/>
                <a:cs typeface="Arial"/>
              </a:rPr>
              <a:t>Linguistic revision:</a:t>
            </a:r>
            <a:endParaRPr lang="en-ca" sz="1000" dirty="0">
              <a:latin typeface="Arial"/>
              <a:ea typeface="Calibri"/>
              <a:cs typeface="Arial"/>
            </a:endParaRPr>
          </a:p>
          <a:p>
            <a:pPr marL="0" indent="0" algn="l" rtl="0">
              <a:lnSpc>
                <a:spcPct val="100000"/>
              </a:lnSpc>
              <a:spcBef>
                <a:spcPts val="0"/>
              </a:spcBef>
              <a:buNone/>
            </a:pPr>
            <a:r>
              <a:rPr lang="en-ca" sz="1000" b="1" i="0" u="none" baseline="0" dirty="0">
                <a:latin typeface="Arial"/>
                <a:ea typeface="Arial"/>
                <a:cs typeface="Arial"/>
              </a:rPr>
              <a:t>Jean-Benoît Rainville</a:t>
            </a:r>
            <a:endParaRPr lang="en-ca" sz="1000" b="1" dirty="0">
              <a:latin typeface="Arial"/>
              <a:cs typeface="Arial"/>
            </a:endParaRPr>
          </a:p>
          <a:p>
            <a:pPr marL="0" indent="0" algn="l" rtl="0">
              <a:lnSpc>
                <a:spcPct val="100000"/>
              </a:lnSpc>
              <a:spcBef>
                <a:spcPts val="0"/>
              </a:spcBef>
              <a:buNone/>
            </a:pPr>
            <a:endParaRPr lang="en-ca" sz="1000" b="1" dirty="0">
              <a:latin typeface="Arial" panose="020B0604020202020204" pitchFamily="34" charset="0"/>
              <a:ea typeface="Calibri"/>
              <a:cs typeface="Arial" panose="020B0604020202020204" pitchFamily="34" charset="0"/>
            </a:endParaRPr>
          </a:p>
          <a:p>
            <a:pPr marL="0" indent="0" algn="l" rtl="0">
              <a:lnSpc>
                <a:spcPct val="100000"/>
              </a:lnSpc>
              <a:spcBef>
                <a:spcPts val="0"/>
              </a:spcBef>
              <a:buFont typeface="Arial" panose="020B0604020202020204" pitchFamily="34" charset="0"/>
              <a:buNone/>
            </a:pPr>
            <a:r>
              <a:rPr lang="en-ca" sz="1000" b="1" i="0" u="none" baseline="0" dirty="0">
                <a:latin typeface="Arial"/>
                <a:ea typeface="Calibri"/>
                <a:cs typeface="Arial"/>
              </a:rPr>
              <a:t>Literacy revision:</a:t>
            </a:r>
            <a:endParaRPr lang="en-ca" sz="1000" dirty="0">
              <a:latin typeface="Arial"/>
              <a:ea typeface="Calibri"/>
              <a:cs typeface="Arial"/>
            </a:endParaRPr>
          </a:p>
          <a:p>
            <a:pPr marL="0" indent="0">
              <a:lnSpc>
                <a:spcPct val="100000"/>
              </a:lnSpc>
              <a:spcBef>
                <a:spcPts val="0"/>
              </a:spcBef>
              <a:buNone/>
            </a:pPr>
            <a:r>
              <a:rPr lang="en-ca" sz="1000" b="1" i="0" u="none" baseline="0" dirty="0">
                <a:latin typeface="Arial"/>
                <a:ea typeface="Arial"/>
                <a:cs typeface="Arial"/>
              </a:rPr>
              <a:t>Véronique </a:t>
            </a:r>
            <a:r>
              <a:rPr lang="en-ca" sz="1000" b="1" i="0" u="none" baseline="0" dirty="0" err="1">
                <a:latin typeface="Arial"/>
                <a:ea typeface="Arial"/>
                <a:cs typeface="Arial"/>
              </a:rPr>
              <a:t>Maléfant</a:t>
            </a:r>
            <a:r>
              <a:rPr lang="en-ca" sz="1000" b="1" i="0" u="none" baseline="0" dirty="0">
                <a:latin typeface="Arial"/>
                <a:ea typeface="Arial"/>
                <a:cs typeface="Arial"/>
              </a:rPr>
              <a:t>, </a:t>
            </a:r>
            <a:r>
              <a:rPr lang="fr-CA" sz="1000" dirty="0">
                <a:cs typeface="Arial"/>
              </a:rPr>
              <a:t>agente d'information, CIUSSS </a:t>
            </a:r>
            <a:r>
              <a:rPr lang="fr-CA" sz="1000" dirty="0" err="1">
                <a:cs typeface="Arial"/>
              </a:rPr>
              <a:t>Centre-Sud-de-l’île-de-Montréal</a:t>
            </a:r>
            <a:br>
              <a:rPr lang="fr-CA" sz="1000" dirty="0">
                <a:latin typeface="Arial" panose="020B0604020202020204" pitchFamily="34" charset="0"/>
                <a:cs typeface="Arial" panose="020B0604020202020204" pitchFamily="34" charset="0"/>
              </a:rPr>
            </a:br>
            <a:endParaRPr lang="en-US" sz="1000" dirty="0">
              <a:latin typeface="Arial" panose="020B0604020202020204" pitchFamily="34" charset="0"/>
              <a:cs typeface="Arial" panose="020B0604020202020204" pitchFamily="34" charset="0"/>
            </a:endParaRPr>
          </a:p>
          <a:p>
            <a:pPr marL="0" indent="0">
              <a:lnSpc>
                <a:spcPct val="100000"/>
              </a:lnSpc>
              <a:spcBef>
                <a:spcPts val="0"/>
              </a:spcBef>
              <a:buNone/>
            </a:pPr>
            <a:r>
              <a:rPr lang="fr-CA" sz="1000" dirty="0">
                <a:cs typeface="Arial"/>
              </a:rPr>
              <a:t>La communauté de pratique Langage clair de la </a:t>
            </a:r>
            <a:r>
              <a:rPr lang="fr-CA" sz="1000" dirty="0" err="1">
                <a:cs typeface="Arial"/>
              </a:rPr>
              <a:t>DSPublique</a:t>
            </a:r>
            <a:r>
              <a:rPr lang="fr-CA" sz="1000" dirty="0">
                <a:cs typeface="Arial"/>
              </a:rPr>
              <a:t> Montréal, CIUSSS </a:t>
            </a:r>
            <a:r>
              <a:rPr lang="fr-CA" sz="1000" dirty="0" err="1">
                <a:cs typeface="Arial"/>
              </a:rPr>
              <a:t>Centre-Sud-de-l’île-de-Montréal</a:t>
            </a:r>
            <a:endParaRPr lang="fr-CA" sz="1000" dirty="0">
              <a:cs typeface="Arial"/>
            </a:endParaRPr>
          </a:p>
          <a:p>
            <a:pPr marL="0" indent="0" algn="l" rtl="0">
              <a:lnSpc>
                <a:spcPct val="100000"/>
              </a:lnSpc>
              <a:spcBef>
                <a:spcPts val="0"/>
              </a:spcBef>
              <a:buNone/>
            </a:pPr>
            <a:endParaRPr lang="en-ca" sz="1000" b="1" dirty="0">
              <a:latin typeface="Arial" panose="020B0604020202020204" pitchFamily="34" charset="0"/>
              <a:ea typeface="Calibri"/>
              <a:cs typeface="Arial" panose="020B0604020202020204" pitchFamily="34" charset="0"/>
            </a:endParaRPr>
          </a:p>
          <a:p>
            <a:pPr marL="0" indent="0" algn="l" rtl="0">
              <a:lnSpc>
                <a:spcPct val="100000"/>
              </a:lnSpc>
              <a:spcBef>
                <a:spcPts val="0"/>
              </a:spcBef>
              <a:buFont typeface="Arial" panose="020B0604020202020204" pitchFamily="34" charset="0"/>
              <a:buNone/>
            </a:pPr>
            <a:r>
              <a:rPr lang="en-ca" sz="1000" b="1" i="0" u="none" baseline="0" dirty="0">
                <a:latin typeface="Arial"/>
                <a:ea typeface="Calibri"/>
                <a:cs typeface="Arial"/>
              </a:rPr>
              <a:t>Andragogy consultant:</a:t>
            </a:r>
            <a:endParaRPr lang="en-ca" sz="1000" dirty="0">
              <a:latin typeface="Arial"/>
              <a:cs typeface="Arial"/>
            </a:endParaRPr>
          </a:p>
          <a:p>
            <a:pPr marL="0" indent="0">
              <a:lnSpc>
                <a:spcPct val="100000"/>
              </a:lnSpc>
              <a:spcBef>
                <a:spcPts val="0"/>
              </a:spcBef>
              <a:buNone/>
            </a:pPr>
            <a:r>
              <a:rPr lang="fr-CA" sz="1000" b="1" dirty="0">
                <a:cs typeface="Arial"/>
              </a:rPr>
              <a:t>Marie Thériault</a:t>
            </a:r>
            <a:r>
              <a:rPr lang="fr-CA" sz="1000" dirty="0">
                <a:cs typeface="Arial"/>
              </a:rPr>
              <a:t>, professeure agrégée au département de psychopédagogie et d’andragogie de l’Université de Montréal</a:t>
            </a:r>
          </a:p>
          <a:p>
            <a:pPr marL="0" indent="0" algn="l" rtl="0">
              <a:lnSpc>
                <a:spcPct val="100000"/>
              </a:lnSpc>
              <a:spcBef>
                <a:spcPts val="0"/>
              </a:spcBef>
              <a:buNone/>
            </a:pPr>
            <a:endParaRPr lang="en-ca" sz="1000" dirty="0">
              <a:highlight>
                <a:srgbClr val="FFFF00"/>
              </a:highlight>
              <a:latin typeface="Arial" panose="020B0604020202020204" pitchFamily="34" charset="0"/>
              <a:cs typeface="Arial" panose="020B0604020202020204" pitchFamily="34" charset="0"/>
            </a:endParaRPr>
          </a:p>
          <a:p>
            <a:pPr marL="0" indent="0" algn="l" rtl="0">
              <a:lnSpc>
                <a:spcPct val="100000"/>
              </a:lnSpc>
              <a:spcBef>
                <a:spcPts val="0"/>
              </a:spcBef>
              <a:buNone/>
            </a:pPr>
            <a:r>
              <a:rPr lang="en-ca" sz="1000" b="1" i="0" u="none" baseline="0" dirty="0">
                <a:latin typeface="Arial"/>
                <a:ea typeface="Arial"/>
                <a:cs typeface="Arial"/>
              </a:rPr>
              <a:t>Thank you to all the people who contributed to the revision of the tools and to the parents who participated in the public consultation.</a:t>
            </a:r>
            <a:endParaRPr lang="en-ca" dirty="0">
              <a:latin typeface="Arial"/>
              <a:cs typeface="Arial"/>
            </a:endParaRPr>
          </a:p>
        </p:txBody>
      </p:sp>
    </p:spTree>
    <p:extLst>
      <p:ext uri="{BB962C8B-B14F-4D97-AF65-F5344CB8AC3E}">
        <p14:creationId xmlns:p14="http://schemas.microsoft.com/office/powerpoint/2010/main" val="185846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65000">
              <a:srgbClr val="F5F0E0"/>
            </a:gs>
            <a:gs pos="0">
              <a:srgbClr val="F5F0E0"/>
            </a:gs>
            <a:gs pos="100000">
              <a:schemeClr val="bg2"/>
            </a:gs>
          </a:gsLst>
          <a:lin ang="5400000" scaled="0"/>
        </a:gradFill>
        <a:effectLst/>
      </p:bgPr>
    </p:bg>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A503B3BB-64BB-0AF1-7BE2-7171F84E001B}"/>
              </a:ext>
            </a:extLst>
          </p:cNvPr>
          <p:cNvSpPr txBox="1">
            <a:spLocks/>
          </p:cNvSpPr>
          <p:nvPr/>
        </p:nvSpPr>
        <p:spPr>
          <a:xfrm>
            <a:off x="1430710" y="2308613"/>
            <a:ext cx="9330579" cy="3579851"/>
          </a:xfrm>
          <a:prstGeom prst="rect">
            <a:avLst/>
          </a:prstGeom>
        </p:spPr>
        <p:txBody>
          <a:bodyPr lIns="91440" tIns="45720" rIns="91440" bIns="45720" anchor="t"/>
          <a:lst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a:lstStyle>
          <a:p>
            <a:pPr algn="ctr" rtl="0"/>
            <a:r>
              <a:rPr lang="en-ca" sz="3200" b="1" i="0" u="none" baseline="0" dirty="0">
                <a:ea typeface="Calibri Light"/>
                <a:cs typeface="Calibri Light"/>
              </a:rPr>
              <a:t>What are your expectations </a:t>
            </a:r>
            <a:r>
              <a:rPr lang="en-ca" sz="3200" b="1" i="0" u="none" baseline="0" dirty="0">
                <a:cs typeface="Calibri Light"/>
              </a:rPr>
              <a:t>for the </a:t>
            </a:r>
            <a:r>
              <a:rPr lang="en-ca" sz="3200" dirty="0">
                <a:cs typeface="Calibri Light"/>
              </a:rPr>
              <a:t>prenatal group meetings</a:t>
            </a:r>
            <a:r>
              <a:rPr lang="en-ca" sz="3200" b="1" i="0" u="none" baseline="0" dirty="0">
                <a:ea typeface="Calibri Light"/>
                <a:cs typeface="Calibri Light"/>
              </a:rPr>
              <a:t>?</a:t>
            </a:r>
          </a:p>
          <a:p>
            <a:pPr algn="ctr" rtl="0"/>
            <a:endParaRPr lang="en-ca" sz="3200" dirty="0">
              <a:ea typeface="Calibri Light"/>
              <a:cs typeface="Calibri Light"/>
            </a:endParaRPr>
          </a:p>
          <a:p>
            <a:pPr algn="ctr" rtl="0"/>
            <a:r>
              <a:rPr lang="en-ca" sz="3200" b="1" i="0" u="none" baseline="0" dirty="0">
                <a:ea typeface="Calibri Light"/>
                <a:cs typeface="Calibri Light"/>
              </a:rPr>
              <a:t>What are your concerns or </a:t>
            </a:r>
            <a:r>
              <a:rPr lang="en-ca" sz="3200" b="1" i="0" u="none" baseline="0" dirty="0">
                <a:cs typeface="Calibri Light"/>
              </a:rPr>
              <a:t>what information do you need about pregnancy or </a:t>
            </a:r>
            <a:r>
              <a:rPr lang="en-ca" sz="3200" b="1" i="0" u="none" baseline="0" dirty="0">
                <a:ea typeface="Calibri Light"/>
                <a:cs typeface="Calibri Light"/>
              </a:rPr>
              <a:t>becoming a parent?</a:t>
            </a:r>
            <a:endParaRPr lang="en-ca" sz="3200" dirty="0"/>
          </a:p>
        </p:txBody>
      </p:sp>
      <p:pic>
        <p:nvPicPr>
          <p:cNvPr id="8" name="Graphique 7" descr="Stopwatch 25% with plain filling">
            <a:extLst>
              <a:ext uri="{FF2B5EF4-FFF2-40B4-BE49-F238E27FC236}">
                <a16:creationId xmlns:a16="http://schemas.microsoft.com/office/drawing/2014/main" id="{8AEFC40A-C17D-17C1-3C5E-99A3CE5FB2C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193417" y="576775"/>
            <a:ext cx="420319" cy="420319"/>
          </a:xfrm>
          <a:prstGeom prst="rect">
            <a:avLst/>
          </a:prstGeom>
        </p:spPr>
      </p:pic>
      <p:sp>
        <p:nvSpPr>
          <p:cNvPr id="10" name="ZoneTexte 9">
            <a:extLst>
              <a:ext uri="{FF2B5EF4-FFF2-40B4-BE49-F238E27FC236}">
                <a16:creationId xmlns:a16="http://schemas.microsoft.com/office/drawing/2014/main" id="{FC566E24-EEF4-C201-7A3F-38D650D19ACE}"/>
              </a:ext>
            </a:extLst>
          </p:cNvPr>
          <p:cNvSpPr txBox="1"/>
          <p:nvPr/>
        </p:nvSpPr>
        <p:spPr>
          <a:xfrm>
            <a:off x="10553192" y="660796"/>
            <a:ext cx="1138432" cy="307777"/>
          </a:xfrm>
          <a:prstGeom prst="rect">
            <a:avLst/>
          </a:prstGeom>
          <a:noFill/>
        </p:spPr>
        <p:txBody>
          <a:bodyPr wrap="square">
            <a:spAutoFit/>
          </a:bodyPr>
          <a:lstStyle/>
          <a:p>
            <a:pPr algn="l" rtl="0"/>
            <a:r>
              <a:rPr lang="en-ca" sz="1400" b="1" i="0" u="none" baseline="0"/>
              <a:t>15 minutes</a:t>
            </a:r>
            <a:endParaRPr lang="en-ca" sz="1400" b="1"/>
          </a:p>
        </p:txBody>
      </p:sp>
      <p:sp>
        <p:nvSpPr>
          <p:cNvPr id="11" name="Rectangle : coins arrondis 10">
            <a:extLst>
              <a:ext uri="{FF2B5EF4-FFF2-40B4-BE49-F238E27FC236}">
                <a16:creationId xmlns:a16="http://schemas.microsoft.com/office/drawing/2014/main" id="{55C7B180-6254-53AA-3726-9EDEC006CBA4}"/>
              </a:ext>
            </a:extLst>
          </p:cNvPr>
          <p:cNvSpPr/>
          <p:nvPr/>
        </p:nvSpPr>
        <p:spPr>
          <a:xfrm>
            <a:off x="10128944" y="539159"/>
            <a:ext cx="1634301" cy="519490"/>
          </a:xfrm>
          <a:prstGeom prst="roundRect">
            <a:avLst>
              <a:gd name="adj" fmla="val 50000"/>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ca"/>
          </a:p>
        </p:txBody>
      </p:sp>
      <p:cxnSp>
        <p:nvCxnSpPr>
          <p:cNvPr id="2" name="Connecteur droit 1">
            <a:extLst>
              <a:ext uri="{FF2B5EF4-FFF2-40B4-BE49-F238E27FC236}">
                <a16:creationId xmlns:a16="http://schemas.microsoft.com/office/drawing/2014/main" id="{2B92F3D1-E99B-0D91-D782-CFFE1D122DDF}"/>
              </a:ext>
            </a:extLst>
          </p:cNvPr>
          <p:cNvCxnSpPr>
            <a:cxnSpLocks/>
          </p:cNvCxnSpPr>
          <p:nvPr/>
        </p:nvCxnSpPr>
        <p:spPr>
          <a:xfrm>
            <a:off x="2160652" y="3429000"/>
            <a:ext cx="7968292"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pic>
        <p:nvPicPr>
          <p:cNvPr id="5" name="Graphique 4">
            <a:extLst>
              <a:ext uri="{FF2B5EF4-FFF2-40B4-BE49-F238E27FC236}">
                <a16:creationId xmlns:a16="http://schemas.microsoft.com/office/drawing/2014/main" id="{9F043C5B-A2FF-56C0-C04C-D8293CA0DA5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747375" y="660796"/>
            <a:ext cx="697251" cy="697251"/>
          </a:xfrm>
          <a:prstGeom prst="rect">
            <a:avLst/>
          </a:prstGeom>
        </p:spPr>
      </p:pic>
      <p:sp>
        <p:nvSpPr>
          <p:cNvPr id="6" name="ZoneTexte 5">
            <a:extLst>
              <a:ext uri="{FF2B5EF4-FFF2-40B4-BE49-F238E27FC236}">
                <a16:creationId xmlns:a16="http://schemas.microsoft.com/office/drawing/2014/main" id="{356D132A-65BB-45C1-DD0F-147C2AFD384C}"/>
              </a:ext>
            </a:extLst>
          </p:cNvPr>
          <p:cNvSpPr txBox="1"/>
          <p:nvPr/>
        </p:nvSpPr>
        <p:spPr>
          <a:xfrm>
            <a:off x="5397902" y="1451548"/>
            <a:ext cx="1396195" cy="432792"/>
          </a:xfrm>
          <a:prstGeom prst="roundRect">
            <a:avLst>
              <a:gd name="adj" fmla="val 50000"/>
            </a:avLst>
          </a:prstGeom>
          <a:solidFill>
            <a:schemeClr val="tx1"/>
          </a:solidFill>
        </p:spPr>
        <p:txBody>
          <a:bodyPr wrap="square">
            <a:spAutoFit/>
          </a:bodyPr>
          <a:lstStyle/>
          <a:p>
            <a:pPr algn="ctr" rtl="0"/>
            <a:r>
              <a:rPr lang="en-ca" sz="1400" b="1" i="0" u="none" baseline="0">
                <a:solidFill>
                  <a:srgbClr val="F5F0E0"/>
                </a:solidFill>
              </a:rPr>
              <a:t>Activity 1</a:t>
            </a:r>
            <a:endParaRPr lang="en-ca" sz="1400" b="1">
              <a:solidFill>
                <a:srgbClr val="F5F0E0"/>
              </a:solidFill>
            </a:endParaRPr>
          </a:p>
        </p:txBody>
      </p:sp>
    </p:spTree>
    <p:extLst>
      <p:ext uri="{BB962C8B-B14F-4D97-AF65-F5344CB8AC3E}">
        <p14:creationId xmlns:p14="http://schemas.microsoft.com/office/powerpoint/2010/main" val="33283845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E7852-C421-2201-AF6B-EB5C3E3D9467}"/>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CF7214A9-FB0E-5FE3-8228-B3EE21B88AA8}"/>
              </a:ext>
            </a:extLst>
          </p:cNvPr>
          <p:cNvSpPr txBox="1">
            <a:spLocks/>
          </p:cNvSpPr>
          <p:nvPr/>
        </p:nvSpPr>
        <p:spPr>
          <a:xfrm>
            <a:off x="798364" y="814684"/>
            <a:ext cx="7583635" cy="768647"/>
          </a:xfrm>
          <a:prstGeom prst="rect">
            <a:avLst/>
          </a:prstGeom>
        </p:spPr>
        <p:txBody>
          <a:bodyPr/>
          <a:lst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a:lstStyle>
          <a:p>
            <a:pPr algn="l" rtl="0"/>
            <a:r>
              <a:rPr lang="en-ca" sz="4800" b="1" i="0" u="none" baseline="0">
                <a:ea typeface="Calibri Light"/>
                <a:cs typeface="Calibri Light"/>
              </a:rPr>
              <a:t>Credits and acknowledgements</a:t>
            </a:r>
            <a:endParaRPr lang="en-ca" sz="4800">
              <a:latin typeface="Arial" panose="020B0604020202020204" pitchFamily="34" charset="0"/>
              <a:cs typeface="Arial" panose="020B0604020202020204" pitchFamily="34" charset="0"/>
            </a:endParaRPr>
          </a:p>
        </p:txBody>
      </p:sp>
      <p:sp>
        <p:nvSpPr>
          <p:cNvPr id="2" name="ZoneTexte 1">
            <a:extLst>
              <a:ext uri="{FF2B5EF4-FFF2-40B4-BE49-F238E27FC236}">
                <a16:creationId xmlns:a16="http://schemas.microsoft.com/office/drawing/2014/main" id="{CBF08B82-1F2A-79AF-E58B-0DBF5C4D28AD}"/>
              </a:ext>
            </a:extLst>
          </p:cNvPr>
          <p:cNvSpPr txBox="1"/>
          <p:nvPr/>
        </p:nvSpPr>
        <p:spPr>
          <a:xfrm>
            <a:off x="798364" y="2361197"/>
            <a:ext cx="10893260" cy="3016210"/>
          </a:xfrm>
          <a:prstGeom prst="rect">
            <a:avLst/>
          </a:prstGeom>
          <a:noFill/>
        </p:spPr>
        <p:txBody>
          <a:bodyPr wrap="square" rtlCol="0">
            <a:spAutoFit/>
          </a:bodyPr>
          <a:lstStyle/>
          <a:p>
            <a:pPr algn="l" rtl="0">
              <a:spcAft>
                <a:spcPts val="600"/>
              </a:spcAft>
            </a:pPr>
            <a:r>
              <a:rPr lang="en-ca" sz="1100" b="1" i="0" u="none" baseline="0" dirty="0">
                <a:latin typeface="Arial" panose="020B0604020202020204" pitchFamily="34" charset="0"/>
                <a:ea typeface="Calibri"/>
                <a:cs typeface="Arial" panose="020B0604020202020204" pitchFamily="34" charset="0"/>
              </a:rPr>
              <a:t>General text:</a:t>
            </a:r>
            <a:endParaRPr lang="en-ca" sz="1100" dirty="0">
              <a:latin typeface="Arial" panose="020B0604020202020204" pitchFamily="34" charset="0"/>
              <a:ea typeface="Calibri"/>
              <a:cs typeface="Arial" panose="020B0604020202020204" pitchFamily="34" charset="0"/>
            </a:endParaRPr>
          </a:p>
          <a:p>
            <a:pPr>
              <a:spcAft>
                <a:spcPts val="600"/>
              </a:spcAft>
              <a:buFont typeface="Arial"/>
            </a:pPr>
            <a:r>
              <a:rPr lang="fr-CA" sz="1000" b="1" dirty="0">
                <a:latin typeface="Arial" panose="020B0604020202020204" pitchFamily="34" charset="0"/>
                <a:cs typeface="Arial" panose="020B0604020202020204" pitchFamily="34" charset="0"/>
              </a:rPr>
              <a:t>Josée Lambert</a:t>
            </a:r>
            <a:r>
              <a:rPr lang="fr-CA" sz="1000" dirty="0">
                <a:latin typeface="Arial" panose="020B0604020202020204" pitchFamily="34" charset="0"/>
                <a:cs typeface="Arial" panose="020B0604020202020204" pitchFamily="34" charset="0"/>
              </a:rPr>
              <a:t>, agente de planification, de programmation et de recherche, </a:t>
            </a:r>
            <a:r>
              <a:rPr lang="fr-CA" sz="1000" dirty="0" err="1">
                <a:latin typeface="Arial" panose="020B0604020202020204" pitchFamily="34" charset="0"/>
                <a:cs typeface="Arial" panose="020B0604020202020204" pitchFamily="34" charset="0"/>
              </a:rPr>
              <a:t>DSPublique</a:t>
            </a:r>
            <a:r>
              <a:rPr lang="fr-CA" sz="1000" dirty="0">
                <a:latin typeface="Arial" panose="020B0604020202020204" pitchFamily="34" charset="0"/>
                <a:cs typeface="Arial" panose="020B0604020202020204" pitchFamily="34" charset="0"/>
              </a:rPr>
              <a:t> Montréal, CIUSSS </a:t>
            </a:r>
            <a:r>
              <a:rPr lang="fr-CA" sz="1000" dirty="0" err="1">
                <a:latin typeface="Arial" panose="020B0604020202020204" pitchFamily="34" charset="0"/>
                <a:cs typeface="Arial" panose="020B0604020202020204" pitchFamily="34" charset="0"/>
              </a:rPr>
              <a:t>Centre-Sud-de-l’île-de-Montréal</a:t>
            </a:r>
            <a:endParaRPr lang="fr-CA" sz="1000" dirty="0">
              <a:latin typeface="Arial" panose="020B0604020202020204" pitchFamily="34" charset="0"/>
              <a:cs typeface="Arial" panose="020B0604020202020204" pitchFamily="34" charset="0"/>
            </a:endParaRPr>
          </a:p>
          <a:p>
            <a:pPr>
              <a:spcAft>
                <a:spcPts val="600"/>
              </a:spcAft>
              <a:buFont typeface="Arial"/>
            </a:pPr>
            <a:r>
              <a:rPr lang="fr-CA" sz="1000" b="1" dirty="0">
                <a:latin typeface="Arial" panose="020B0604020202020204" pitchFamily="34" charset="0"/>
                <a:cs typeface="Arial" panose="020B0604020202020204" pitchFamily="34" charset="0"/>
              </a:rPr>
              <a:t>Justine Lauzon</a:t>
            </a:r>
            <a:r>
              <a:rPr lang="fr-CA" sz="1000" dirty="0">
                <a:latin typeface="Arial" panose="020B0604020202020204" pitchFamily="34" charset="0"/>
                <a:cs typeface="Arial" panose="020B0604020202020204" pitchFamily="34" charset="0"/>
              </a:rPr>
              <a:t>, agente de planification, de programmation et de recherche, </a:t>
            </a:r>
            <a:r>
              <a:rPr lang="fr-CA" sz="1000" dirty="0" err="1">
                <a:latin typeface="Arial" panose="020B0604020202020204" pitchFamily="34" charset="0"/>
                <a:cs typeface="Arial" panose="020B0604020202020204" pitchFamily="34" charset="0"/>
              </a:rPr>
              <a:t>DSPublique</a:t>
            </a:r>
            <a:r>
              <a:rPr lang="fr-CA" sz="1000" dirty="0">
                <a:latin typeface="Arial" panose="020B0604020202020204" pitchFamily="34" charset="0"/>
                <a:cs typeface="Arial" panose="020B0604020202020204" pitchFamily="34" charset="0"/>
              </a:rPr>
              <a:t> Montréal, CIUSSS </a:t>
            </a:r>
            <a:r>
              <a:rPr lang="fr-CA" sz="1000" dirty="0" err="1">
                <a:latin typeface="Arial" panose="020B0604020202020204" pitchFamily="34" charset="0"/>
                <a:cs typeface="Arial" panose="020B0604020202020204" pitchFamily="34" charset="0"/>
              </a:rPr>
              <a:t>Centre-Sud-de-l’île-de-Montréal</a:t>
            </a:r>
            <a:endParaRPr lang="fr-CA" sz="1000" dirty="0">
              <a:latin typeface="Arial" panose="020B0604020202020204" pitchFamily="34" charset="0"/>
              <a:cs typeface="Arial" panose="020B0604020202020204" pitchFamily="34" charset="0"/>
            </a:endParaRPr>
          </a:p>
          <a:p>
            <a:pPr>
              <a:spcAft>
                <a:spcPts val="600"/>
              </a:spcAft>
              <a:buFont typeface="Arial"/>
            </a:pPr>
            <a:r>
              <a:rPr lang="fr-CA" sz="1000" b="1" dirty="0">
                <a:latin typeface="Arial" panose="020B0604020202020204" pitchFamily="34" charset="0"/>
                <a:cs typeface="Arial" panose="020B0604020202020204" pitchFamily="34" charset="0"/>
              </a:rPr>
              <a:t>Chantal Lacroix</a:t>
            </a:r>
            <a:r>
              <a:rPr lang="fr-CA" sz="1000" dirty="0">
                <a:latin typeface="Arial" panose="020B0604020202020204" pitchFamily="34" charset="0"/>
                <a:cs typeface="Arial" panose="020B0604020202020204" pitchFamily="34" charset="0"/>
              </a:rPr>
              <a:t>, médecin-conseil, Direction du développement des enfants et des jeunes, Sous-ministériat à la prévention et santé publique, ministère de la Santé et des Services sociaux</a:t>
            </a:r>
            <a:endParaRPr lang="en-US" sz="1000" dirty="0">
              <a:latin typeface="Arial" panose="020B0604020202020204" pitchFamily="34" charset="0"/>
              <a:cs typeface="Arial" panose="020B0604020202020204" pitchFamily="34" charset="0"/>
            </a:endParaRPr>
          </a:p>
          <a:p>
            <a:pPr>
              <a:spcAft>
                <a:spcPts val="600"/>
              </a:spcAft>
              <a:buFont typeface="Arial"/>
            </a:pPr>
            <a:r>
              <a:rPr lang="fr-CA" sz="1000" b="1" dirty="0">
                <a:latin typeface="Arial" panose="020B0604020202020204" pitchFamily="34" charset="0"/>
                <a:cs typeface="Arial" panose="020B0604020202020204" pitchFamily="34" charset="0"/>
              </a:rPr>
              <a:t>Zoé Brabant</a:t>
            </a:r>
            <a:r>
              <a:rPr lang="fr-CA" sz="1000" dirty="0">
                <a:latin typeface="Arial" panose="020B0604020202020204" pitchFamily="34" charset="0"/>
                <a:cs typeface="Arial" panose="020B0604020202020204" pitchFamily="34" charset="0"/>
              </a:rPr>
              <a:t>, médecin-conseil, </a:t>
            </a:r>
            <a:r>
              <a:rPr lang="fr-CA" sz="1000" dirty="0" err="1">
                <a:latin typeface="Arial" panose="020B0604020202020204" pitchFamily="34" charset="0"/>
                <a:cs typeface="Arial" panose="020B0604020202020204" pitchFamily="34" charset="0"/>
              </a:rPr>
              <a:t>DSPublique</a:t>
            </a:r>
            <a:r>
              <a:rPr lang="fr-CA" sz="1000" dirty="0">
                <a:latin typeface="Arial" panose="020B0604020202020204" pitchFamily="34" charset="0"/>
                <a:cs typeface="Arial" panose="020B0604020202020204" pitchFamily="34" charset="0"/>
              </a:rPr>
              <a:t> Montréal, CIUSSS </a:t>
            </a:r>
            <a:r>
              <a:rPr lang="fr-CA" sz="1000" dirty="0" err="1">
                <a:latin typeface="Arial" panose="020B0604020202020204" pitchFamily="34" charset="0"/>
                <a:cs typeface="Arial" panose="020B0604020202020204" pitchFamily="34" charset="0"/>
              </a:rPr>
              <a:t>Centre-Sud-de-l’île-de-Montréal</a:t>
            </a:r>
            <a:endParaRPr lang="en-US" sz="1000" dirty="0">
              <a:latin typeface="Arial" panose="020B0604020202020204" pitchFamily="34" charset="0"/>
              <a:cs typeface="Arial" panose="020B0604020202020204" pitchFamily="34" charset="0"/>
            </a:endParaRPr>
          </a:p>
          <a:p>
            <a:pPr algn="l" rtl="0">
              <a:spcAft>
                <a:spcPts val="600"/>
              </a:spcAft>
            </a:pPr>
            <a:endParaRPr lang="en-ca" sz="1100" b="1" dirty="0">
              <a:latin typeface="Arial" panose="020B0604020202020204" pitchFamily="34" charset="0"/>
              <a:ea typeface="Calibri"/>
              <a:cs typeface="Arial" panose="020B0604020202020204" pitchFamily="34" charset="0"/>
            </a:endParaRPr>
          </a:p>
          <a:p>
            <a:pPr algn="l" rtl="0">
              <a:spcAft>
                <a:spcPts val="600"/>
              </a:spcAft>
            </a:pPr>
            <a:r>
              <a:rPr lang="en-ca" sz="1100" b="1" i="0" u="none" baseline="0" dirty="0">
                <a:latin typeface="Arial" panose="020B0604020202020204" pitchFamily="34" charset="0"/>
                <a:ea typeface="Calibri"/>
                <a:cs typeface="Arial" panose="020B0604020202020204" pitchFamily="34" charset="0"/>
              </a:rPr>
              <a:t>Coordination of the work:</a:t>
            </a:r>
            <a:endParaRPr lang="en-ca" sz="1100" dirty="0">
              <a:latin typeface="Arial" panose="020B0604020202020204" pitchFamily="34" charset="0"/>
              <a:ea typeface="Calibri"/>
              <a:cs typeface="Arial" panose="020B0604020202020204" pitchFamily="34" charset="0"/>
            </a:endParaRPr>
          </a:p>
          <a:p>
            <a:pPr>
              <a:spcAft>
                <a:spcPts val="600"/>
              </a:spcAft>
              <a:buFont typeface="Arial"/>
            </a:pPr>
            <a:r>
              <a:rPr lang="fr-CA" sz="1000" b="1" dirty="0">
                <a:latin typeface="Arial" panose="020B0604020202020204" pitchFamily="34" charset="0"/>
                <a:cs typeface="Arial" panose="020B0604020202020204" pitchFamily="34" charset="0"/>
              </a:rPr>
              <a:t>Annie Motard-Bélanger</a:t>
            </a:r>
            <a:r>
              <a:rPr lang="fr-CA" sz="1000" dirty="0">
                <a:latin typeface="Arial" panose="020B0604020202020204" pitchFamily="34" charset="0"/>
                <a:cs typeface="Arial" panose="020B0604020202020204" pitchFamily="34" charset="0"/>
              </a:rPr>
              <a:t>, coordonnatrice, Direction du développement des enfants et des jeunes, Sous-ministériat à la prévention et santé publique, ministère de la Santé et des Services sociaux publique, MSSS</a:t>
            </a:r>
            <a:endParaRPr lang="en-US" sz="1000" dirty="0">
              <a:latin typeface="Arial" panose="020B0604020202020204" pitchFamily="34" charset="0"/>
              <a:cs typeface="Arial" panose="020B0604020202020204" pitchFamily="34" charset="0"/>
            </a:endParaRPr>
          </a:p>
          <a:p>
            <a:pPr algn="l" rtl="0">
              <a:spcAft>
                <a:spcPts val="600"/>
              </a:spcAft>
            </a:pPr>
            <a:endParaRPr lang="en-ca" sz="1100" b="1" dirty="0">
              <a:latin typeface="Arial" panose="020B0604020202020204" pitchFamily="34" charset="0"/>
              <a:ea typeface="Calibri"/>
              <a:cs typeface="Arial" panose="020B0604020202020204" pitchFamily="34" charset="0"/>
            </a:endParaRPr>
          </a:p>
          <a:p>
            <a:pPr algn="l" rtl="0">
              <a:spcAft>
                <a:spcPts val="600"/>
              </a:spcAft>
            </a:pPr>
            <a:r>
              <a:rPr lang="en-ca" sz="1100" b="1" i="0" u="none" baseline="0" dirty="0">
                <a:latin typeface="Arial" panose="020B0604020202020204" pitchFamily="34" charset="0"/>
                <a:ea typeface="Calibri"/>
                <a:cs typeface="Arial" panose="020B0604020202020204" pitchFamily="34" charset="0"/>
              </a:rPr>
              <a:t>Management:</a:t>
            </a:r>
            <a:endParaRPr lang="en-ca" sz="1100" dirty="0">
              <a:latin typeface="Arial" panose="020B0604020202020204" pitchFamily="34" charset="0"/>
              <a:ea typeface="Calibri"/>
              <a:cs typeface="Arial" panose="020B0604020202020204" pitchFamily="34" charset="0"/>
            </a:endParaRPr>
          </a:p>
          <a:p>
            <a:pPr>
              <a:spcAft>
                <a:spcPts val="600"/>
              </a:spcAft>
              <a:buFont typeface="Arial"/>
            </a:pPr>
            <a:r>
              <a:rPr lang="fr-CA" sz="1000" b="1" dirty="0">
                <a:latin typeface="Arial" panose="020B0604020202020204" pitchFamily="34" charset="0"/>
                <a:cs typeface="Arial" panose="020B0604020202020204" pitchFamily="34" charset="0"/>
              </a:rPr>
              <a:t>Laurence Boucheron</a:t>
            </a:r>
            <a:r>
              <a:rPr lang="fr-CA" sz="1000" dirty="0">
                <a:latin typeface="Arial" panose="020B0604020202020204" pitchFamily="34" charset="0"/>
                <a:cs typeface="Arial" panose="020B0604020202020204" pitchFamily="34" charset="0"/>
              </a:rPr>
              <a:t>, cheffe de service Périnatalité, enfance, familles et communautés, </a:t>
            </a:r>
            <a:r>
              <a:rPr lang="fr-CA" sz="1000" dirty="0" err="1">
                <a:latin typeface="Arial" panose="020B0604020202020204" pitchFamily="34" charset="0"/>
                <a:cs typeface="Arial" panose="020B0604020202020204" pitchFamily="34" charset="0"/>
              </a:rPr>
              <a:t>DSPublique</a:t>
            </a:r>
            <a:r>
              <a:rPr lang="fr-CA" sz="1000" dirty="0">
                <a:latin typeface="Arial" panose="020B0604020202020204" pitchFamily="34" charset="0"/>
                <a:cs typeface="Arial" panose="020B0604020202020204" pitchFamily="34" charset="0"/>
              </a:rPr>
              <a:t> Montréal, CIUSSS </a:t>
            </a:r>
            <a:r>
              <a:rPr lang="fr-CA" sz="1000" dirty="0" err="1">
                <a:latin typeface="Arial" panose="020B0604020202020204" pitchFamily="34" charset="0"/>
                <a:cs typeface="Arial" panose="020B0604020202020204" pitchFamily="34" charset="0"/>
              </a:rPr>
              <a:t>Centre-Sud-de-l’île-de-Montréal</a:t>
            </a:r>
            <a:endParaRPr lang="fr-CA" sz="1000" dirty="0">
              <a:latin typeface="Arial" panose="020B0604020202020204" pitchFamily="34" charset="0"/>
              <a:cs typeface="Arial" panose="020B0604020202020204" pitchFamily="34" charset="0"/>
            </a:endParaRPr>
          </a:p>
          <a:p>
            <a:pPr>
              <a:spcAft>
                <a:spcPts val="600"/>
              </a:spcAft>
              <a:buFont typeface="Arial"/>
            </a:pPr>
            <a:r>
              <a:rPr lang="fr-CA" sz="1000" b="1" dirty="0">
                <a:latin typeface="Arial" panose="020B0604020202020204" pitchFamily="34" charset="0"/>
                <a:cs typeface="Arial" panose="020B0604020202020204" pitchFamily="34" charset="0"/>
              </a:rPr>
              <a:t>Anne-Marie Langlois</a:t>
            </a:r>
            <a:r>
              <a:rPr lang="fr-CA" sz="1000" dirty="0">
                <a:latin typeface="Arial" panose="020B0604020202020204" pitchFamily="34" charset="0"/>
                <a:cs typeface="Arial" panose="020B0604020202020204" pitchFamily="34" charset="0"/>
              </a:rPr>
              <a:t>, directrice, Direction du développement des enfants et des jeunes, Sous-ministériat à la prévention et santé publique, ministère de la Santé et des Services sociaux</a:t>
            </a:r>
            <a:endParaRPr lang="fr-CA" sz="1000" dirty="0">
              <a:latin typeface="Arial" panose="020B0604020202020204" pitchFamily="34" charset="0"/>
              <a:ea typeface="Calibri" panose="020F0502020204030204"/>
              <a:cs typeface="Arial" panose="020B0604020202020204" pitchFamily="34" charset="0"/>
            </a:endParaRPr>
          </a:p>
        </p:txBody>
      </p:sp>
      <p:sp>
        <p:nvSpPr>
          <p:cNvPr id="4" name="ZoneTexte 3">
            <a:extLst>
              <a:ext uri="{FF2B5EF4-FFF2-40B4-BE49-F238E27FC236}">
                <a16:creationId xmlns:a16="http://schemas.microsoft.com/office/drawing/2014/main" id="{155B9ED9-9C45-A890-9044-F4DAFE378DCB}"/>
              </a:ext>
            </a:extLst>
          </p:cNvPr>
          <p:cNvSpPr txBox="1"/>
          <p:nvPr/>
        </p:nvSpPr>
        <p:spPr>
          <a:xfrm rot="16200000">
            <a:off x="11419338" y="4951519"/>
            <a:ext cx="1077239" cy="230832"/>
          </a:xfrm>
          <a:prstGeom prst="rect">
            <a:avLst/>
          </a:prstGeom>
          <a:noFill/>
        </p:spPr>
        <p:txBody>
          <a:bodyPr wrap="square" rtlCol="0">
            <a:spAutoFit/>
          </a:bodyPr>
          <a:lstStyle/>
          <a:p>
            <a:pPr algn="l" rtl="0"/>
            <a:r>
              <a:rPr lang="en-ca" sz="900" b="0" i="0" u="none" baseline="0">
                <a:solidFill>
                  <a:schemeClr val="bg1">
                    <a:lumMod val="50000"/>
                  </a:schemeClr>
                </a:solidFill>
              </a:rPr>
              <a:t>25-918-31W</a:t>
            </a:r>
          </a:p>
        </p:txBody>
      </p:sp>
    </p:spTree>
    <p:extLst>
      <p:ext uri="{BB962C8B-B14F-4D97-AF65-F5344CB8AC3E}">
        <p14:creationId xmlns:p14="http://schemas.microsoft.com/office/powerpoint/2010/main" val="2026068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65000">
              <a:srgbClr val="F5F0E0"/>
            </a:gs>
            <a:gs pos="0">
              <a:srgbClr val="F5F0E0"/>
            </a:gs>
            <a:gs pos="100000">
              <a:schemeClr val="bg2"/>
            </a:gs>
          </a:gsLst>
          <a:lin ang="5400000" scaled="0"/>
        </a:gradFill>
        <a:effectLst/>
      </p:bgPr>
    </p:bg>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55D58B2B-E020-AF5B-6845-F30C17DB648F}"/>
              </a:ext>
            </a:extLst>
          </p:cNvPr>
          <p:cNvSpPr txBox="1">
            <a:spLocks/>
          </p:cNvSpPr>
          <p:nvPr/>
        </p:nvSpPr>
        <p:spPr>
          <a:xfrm>
            <a:off x="446597" y="499948"/>
            <a:ext cx="11287594" cy="729245"/>
          </a:xfrm>
          <a:prstGeom prst="rect">
            <a:avLst/>
          </a:prstGeom>
        </p:spPr>
        <p:txBody>
          <a:bodyPr anchor="ctr">
            <a:noAutofit/>
          </a:bodyPr>
          <a:lst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a:lstStyle>
          <a:p>
            <a:pPr algn="l" rtl="0"/>
            <a:r>
              <a:rPr lang="en-ca" sz="3800" b="1" i="0" u="none" baseline="0"/>
              <a:t>Prenatal group meeting schedule</a:t>
            </a:r>
            <a:endParaRPr lang="en-ca" sz="3800">
              <a:latin typeface="+mj-lt"/>
            </a:endParaRPr>
          </a:p>
        </p:txBody>
      </p:sp>
      <p:sp>
        <p:nvSpPr>
          <p:cNvPr id="3" name="ZoneTexte 2">
            <a:extLst>
              <a:ext uri="{FF2B5EF4-FFF2-40B4-BE49-F238E27FC236}">
                <a16:creationId xmlns:a16="http://schemas.microsoft.com/office/drawing/2014/main" id="{3BBA3CFC-4E2E-4627-EAD9-F51E8805DD34}"/>
              </a:ext>
            </a:extLst>
          </p:cNvPr>
          <p:cNvSpPr txBox="1"/>
          <p:nvPr/>
        </p:nvSpPr>
        <p:spPr>
          <a:xfrm>
            <a:off x="446597" y="3735518"/>
            <a:ext cx="4887403" cy="1200329"/>
          </a:xfrm>
          <a:prstGeom prst="rect">
            <a:avLst/>
          </a:prstGeom>
          <a:noFill/>
        </p:spPr>
        <p:txBody>
          <a:bodyPr wrap="square">
            <a:spAutoFit/>
          </a:bodyPr>
          <a:lstStyle/>
          <a:p>
            <a:pPr algn="l" rtl="0">
              <a:buClr>
                <a:schemeClr val="accent4"/>
              </a:buClr>
            </a:pPr>
            <a:r>
              <a:rPr lang="en-ca" b="1" i="0" u="none" baseline="0"/>
              <a:t>Topics covered:</a:t>
            </a:r>
            <a:endParaRPr lang="en-ca" sz="1800" b="1"/>
          </a:p>
          <a:p>
            <a:pPr marL="171450" indent="-171450" algn="l" rtl="0">
              <a:buClr>
                <a:schemeClr val="accent4"/>
              </a:buClr>
              <a:buFont typeface="Arial" panose="020B0604020202020204" pitchFamily="34" charset="0"/>
              <a:buChar char="•"/>
            </a:pPr>
            <a:r>
              <a:rPr lang="en-ca" sz="1800" b="0" i="0" u="none" baseline="0"/>
              <a:t>Adjusting to the role of parent</a:t>
            </a:r>
          </a:p>
          <a:p>
            <a:pPr marL="171450" lvl="0" indent="-171450" algn="l" rtl="0">
              <a:buClr>
                <a:schemeClr val="accent4"/>
              </a:buClr>
              <a:buFont typeface="Arial" panose="020B0604020202020204" pitchFamily="34" charset="0"/>
              <a:buChar char="•"/>
            </a:pPr>
            <a:r>
              <a:rPr lang="en-ca" sz="1800" b="0" i="0" u="none" baseline="0"/>
              <a:t>Parenting teamwork (co-parenting)</a:t>
            </a:r>
          </a:p>
          <a:p>
            <a:pPr marL="171450" lvl="0" indent="-171450" algn="l" rtl="0">
              <a:buClr>
                <a:schemeClr val="accent4"/>
              </a:buClr>
              <a:buFont typeface="Arial" panose="020B0604020202020204" pitchFamily="34" charset="0"/>
              <a:buChar char="•"/>
            </a:pPr>
            <a:r>
              <a:rPr lang="en-ca" sz="1800" b="0" i="0" u="none" baseline="0"/>
              <a:t>Taking care of yourself</a:t>
            </a:r>
          </a:p>
        </p:txBody>
      </p:sp>
      <p:sp>
        <p:nvSpPr>
          <p:cNvPr id="5" name="ZoneTexte 4">
            <a:extLst>
              <a:ext uri="{FF2B5EF4-FFF2-40B4-BE49-F238E27FC236}">
                <a16:creationId xmlns:a16="http://schemas.microsoft.com/office/drawing/2014/main" id="{E723C617-85D7-7F79-A245-A409F3B65FA1}"/>
              </a:ext>
            </a:extLst>
          </p:cNvPr>
          <p:cNvSpPr txBox="1"/>
          <p:nvPr/>
        </p:nvSpPr>
        <p:spPr>
          <a:xfrm>
            <a:off x="446597" y="1879753"/>
            <a:ext cx="2338167" cy="584775"/>
          </a:xfrm>
          <a:prstGeom prst="rect">
            <a:avLst/>
          </a:prstGeom>
          <a:noFill/>
        </p:spPr>
        <p:txBody>
          <a:bodyPr wrap="square" lIns="91440" tIns="45720" rIns="91440" bIns="45720" anchor="t">
            <a:spAutoFit/>
          </a:bodyPr>
          <a:lstStyle/>
          <a:p>
            <a:pPr algn="l" rtl="0">
              <a:buClr>
                <a:schemeClr val="accent4"/>
              </a:buClr>
            </a:pPr>
            <a:r>
              <a:rPr lang="en-ca" sz="1400" b="0" i="0" u="none" baseline="0"/>
              <a:t>Date / Place</a:t>
            </a:r>
          </a:p>
          <a:p>
            <a:pPr algn="l" rtl="0">
              <a:buClr>
                <a:schemeClr val="accent4"/>
              </a:buClr>
            </a:pPr>
            <a:r>
              <a:rPr lang="en-ca" sz="1800" b="1" i="0" u="none" baseline="0">
                <a:highlight>
                  <a:srgbClr val="FFFF00"/>
                </a:highlight>
              </a:rPr>
              <a:t>To be personalized</a:t>
            </a:r>
            <a:endParaRPr lang="en-ca" sz="1800" b="1">
              <a:highlight>
                <a:srgbClr val="FFFF00"/>
              </a:highlight>
              <a:cs typeface="Arial"/>
            </a:endParaRPr>
          </a:p>
        </p:txBody>
      </p:sp>
      <p:sp>
        <p:nvSpPr>
          <p:cNvPr id="6" name="ZoneTexte 5">
            <a:extLst>
              <a:ext uri="{FF2B5EF4-FFF2-40B4-BE49-F238E27FC236}">
                <a16:creationId xmlns:a16="http://schemas.microsoft.com/office/drawing/2014/main" id="{98C13856-632C-489A-374E-337CD9F8E206}"/>
              </a:ext>
            </a:extLst>
          </p:cNvPr>
          <p:cNvSpPr txBox="1"/>
          <p:nvPr/>
        </p:nvSpPr>
        <p:spPr>
          <a:xfrm>
            <a:off x="446597" y="2600190"/>
            <a:ext cx="2338167" cy="584775"/>
          </a:xfrm>
          <a:prstGeom prst="rect">
            <a:avLst/>
          </a:prstGeom>
          <a:noFill/>
        </p:spPr>
        <p:txBody>
          <a:bodyPr wrap="square">
            <a:spAutoFit/>
          </a:bodyPr>
          <a:lstStyle/>
          <a:p>
            <a:pPr algn="l" rtl="0">
              <a:buClr>
                <a:schemeClr val="accent4"/>
              </a:buClr>
            </a:pPr>
            <a:r>
              <a:rPr lang="en-ca" sz="1400" b="0" i="0" u="none" baseline="0"/>
              <a:t>Meeting title</a:t>
            </a:r>
          </a:p>
          <a:p>
            <a:pPr algn="l" rtl="0">
              <a:buClr>
                <a:schemeClr val="accent4"/>
              </a:buClr>
            </a:pPr>
            <a:r>
              <a:rPr lang="en-ca" sz="1800" b="1" i="0" u="none" baseline="0"/>
              <a:t>Becoming a parent</a:t>
            </a:r>
          </a:p>
        </p:txBody>
      </p:sp>
      <p:cxnSp>
        <p:nvCxnSpPr>
          <p:cNvPr id="9" name="Connecteur droit 8">
            <a:extLst>
              <a:ext uri="{FF2B5EF4-FFF2-40B4-BE49-F238E27FC236}">
                <a16:creationId xmlns:a16="http://schemas.microsoft.com/office/drawing/2014/main" id="{32F1EE4F-F90F-D162-2D9F-1893A1A9877E}"/>
              </a:ext>
            </a:extLst>
          </p:cNvPr>
          <p:cNvCxnSpPr>
            <a:cxnSpLocks/>
          </p:cNvCxnSpPr>
          <p:nvPr/>
        </p:nvCxnSpPr>
        <p:spPr>
          <a:xfrm>
            <a:off x="584616" y="3429000"/>
            <a:ext cx="1160738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Ellipse 10">
            <a:extLst>
              <a:ext uri="{FF2B5EF4-FFF2-40B4-BE49-F238E27FC236}">
                <a16:creationId xmlns:a16="http://schemas.microsoft.com/office/drawing/2014/main" id="{DDF7DEFE-7597-F2A9-49D3-55F93CAF69E2}"/>
              </a:ext>
            </a:extLst>
          </p:cNvPr>
          <p:cNvSpPr/>
          <p:nvPr/>
        </p:nvSpPr>
        <p:spPr>
          <a:xfrm>
            <a:off x="584616" y="3332018"/>
            <a:ext cx="193963" cy="193963"/>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ca"/>
          </a:p>
        </p:txBody>
      </p:sp>
      <p:sp>
        <p:nvSpPr>
          <p:cNvPr id="12" name="ZoneTexte 11">
            <a:extLst>
              <a:ext uri="{FF2B5EF4-FFF2-40B4-BE49-F238E27FC236}">
                <a16:creationId xmlns:a16="http://schemas.microsoft.com/office/drawing/2014/main" id="{0F638089-1CF6-B344-6D32-DA7105AAAF23}"/>
              </a:ext>
            </a:extLst>
          </p:cNvPr>
          <p:cNvSpPr txBox="1"/>
          <p:nvPr/>
        </p:nvSpPr>
        <p:spPr>
          <a:xfrm>
            <a:off x="5558924" y="3735518"/>
            <a:ext cx="5642476" cy="1477328"/>
          </a:xfrm>
          <a:prstGeom prst="rect">
            <a:avLst/>
          </a:prstGeom>
          <a:noFill/>
        </p:spPr>
        <p:txBody>
          <a:bodyPr wrap="square">
            <a:spAutoFit/>
          </a:bodyPr>
          <a:lstStyle/>
          <a:p>
            <a:pPr algn="l" rtl="0">
              <a:buClr>
                <a:schemeClr val="accent4"/>
              </a:buClr>
            </a:pPr>
            <a:r>
              <a:rPr lang="en-ca" b="1" i="0" u="none" baseline="0"/>
              <a:t>Topics covered:</a:t>
            </a:r>
            <a:endParaRPr lang="en-ca" sz="1800" b="1"/>
          </a:p>
          <a:p>
            <a:pPr marL="171450" indent="-171450" algn="l" rtl="0">
              <a:buClr>
                <a:schemeClr val="accent4"/>
              </a:buClr>
              <a:buFont typeface="Arial" panose="020B0604020202020204" pitchFamily="34" charset="0"/>
              <a:buChar char="•"/>
            </a:pPr>
            <a:r>
              <a:rPr lang="en-ca" b="0" i="0" u="none" baseline="0"/>
              <a:t>Preparing for childbirth (birth plan)</a:t>
            </a:r>
          </a:p>
          <a:p>
            <a:pPr marL="171450" lvl="0" indent="-171450" algn="l" rtl="0">
              <a:buClr>
                <a:schemeClr val="accent4"/>
              </a:buClr>
              <a:buFont typeface="Arial" panose="020B0604020202020204" pitchFamily="34" charset="0"/>
              <a:buChar char="•"/>
            </a:pPr>
            <a:r>
              <a:rPr lang="en-ca" b="0" i="0" u="none" baseline="0"/>
              <a:t>Stages of labour and delivery</a:t>
            </a:r>
          </a:p>
          <a:p>
            <a:pPr marL="171450" lvl="0" indent="-171450" algn="l" rtl="0">
              <a:buClr>
                <a:schemeClr val="accent4"/>
              </a:buClr>
              <a:buFont typeface="Arial" panose="020B0604020202020204" pitchFamily="34" charset="0"/>
              <a:buChar char="•"/>
            </a:pPr>
            <a:r>
              <a:rPr lang="en-ca" b="0" i="0" u="none" baseline="0"/>
              <a:t>Possible interventions during labour and delivery</a:t>
            </a:r>
          </a:p>
        </p:txBody>
      </p:sp>
      <p:sp>
        <p:nvSpPr>
          <p:cNvPr id="13" name="ZoneTexte 12">
            <a:extLst>
              <a:ext uri="{FF2B5EF4-FFF2-40B4-BE49-F238E27FC236}">
                <a16:creationId xmlns:a16="http://schemas.microsoft.com/office/drawing/2014/main" id="{F575D804-B9FD-3DA5-7C1C-35E11B2E1011}"/>
              </a:ext>
            </a:extLst>
          </p:cNvPr>
          <p:cNvSpPr txBox="1"/>
          <p:nvPr/>
        </p:nvSpPr>
        <p:spPr>
          <a:xfrm>
            <a:off x="5558924" y="1879753"/>
            <a:ext cx="2338167" cy="584775"/>
          </a:xfrm>
          <a:prstGeom prst="rect">
            <a:avLst/>
          </a:prstGeom>
          <a:noFill/>
        </p:spPr>
        <p:txBody>
          <a:bodyPr wrap="square" lIns="91440" tIns="45720" rIns="91440" bIns="45720" anchor="t">
            <a:spAutoFit/>
          </a:bodyPr>
          <a:lstStyle/>
          <a:p>
            <a:pPr algn="l" rtl="0">
              <a:buClr>
                <a:schemeClr val="accent4"/>
              </a:buClr>
            </a:pPr>
            <a:r>
              <a:rPr lang="en-ca" sz="1400" b="0" i="0" u="none" baseline="0"/>
              <a:t>Date / Place</a:t>
            </a:r>
          </a:p>
          <a:p>
            <a:pPr algn="l" rtl="0">
              <a:buClr>
                <a:schemeClr val="accent4"/>
              </a:buClr>
            </a:pPr>
            <a:r>
              <a:rPr lang="en-ca" sz="1800" b="1" i="0" u="none" baseline="0">
                <a:highlight>
                  <a:srgbClr val="FFFF00"/>
                </a:highlight>
              </a:rPr>
              <a:t>To be personalized</a:t>
            </a:r>
            <a:endParaRPr lang="en-ca" sz="1800" b="1">
              <a:highlight>
                <a:srgbClr val="FFFF00"/>
              </a:highlight>
              <a:cs typeface="Arial"/>
            </a:endParaRPr>
          </a:p>
        </p:txBody>
      </p:sp>
      <p:sp>
        <p:nvSpPr>
          <p:cNvPr id="14" name="ZoneTexte 13">
            <a:extLst>
              <a:ext uri="{FF2B5EF4-FFF2-40B4-BE49-F238E27FC236}">
                <a16:creationId xmlns:a16="http://schemas.microsoft.com/office/drawing/2014/main" id="{CC70657B-E5FA-0A96-7269-0495B4E7AC83}"/>
              </a:ext>
            </a:extLst>
          </p:cNvPr>
          <p:cNvSpPr txBox="1"/>
          <p:nvPr/>
        </p:nvSpPr>
        <p:spPr>
          <a:xfrm>
            <a:off x="5558924" y="2600190"/>
            <a:ext cx="2338167" cy="584775"/>
          </a:xfrm>
          <a:prstGeom prst="rect">
            <a:avLst/>
          </a:prstGeom>
          <a:noFill/>
        </p:spPr>
        <p:txBody>
          <a:bodyPr wrap="square">
            <a:spAutoFit/>
          </a:bodyPr>
          <a:lstStyle/>
          <a:p>
            <a:pPr algn="l" rtl="0">
              <a:buClr>
                <a:schemeClr val="accent4"/>
              </a:buClr>
            </a:pPr>
            <a:r>
              <a:rPr lang="en-ca" sz="1400" b="0" i="0" u="none" baseline="0"/>
              <a:t>Meeting title</a:t>
            </a:r>
          </a:p>
          <a:p>
            <a:pPr algn="l" rtl="0">
              <a:buClr>
                <a:schemeClr val="accent4"/>
              </a:buClr>
            </a:pPr>
            <a:r>
              <a:rPr lang="en-ca" sz="1800" b="1" i="0" u="none" baseline="0"/>
              <a:t>Childbirth 1</a:t>
            </a:r>
          </a:p>
        </p:txBody>
      </p:sp>
      <p:sp>
        <p:nvSpPr>
          <p:cNvPr id="15" name="Ellipse 14">
            <a:extLst>
              <a:ext uri="{FF2B5EF4-FFF2-40B4-BE49-F238E27FC236}">
                <a16:creationId xmlns:a16="http://schemas.microsoft.com/office/drawing/2014/main" id="{317EA46A-AF05-C3C5-63E6-B120FBFFC07F}"/>
              </a:ext>
            </a:extLst>
          </p:cNvPr>
          <p:cNvSpPr/>
          <p:nvPr/>
        </p:nvSpPr>
        <p:spPr>
          <a:xfrm>
            <a:off x="5696943" y="3332018"/>
            <a:ext cx="193963" cy="193963"/>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ca"/>
          </a:p>
        </p:txBody>
      </p:sp>
    </p:spTree>
    <p:extLst>
      <p:ext uri="{BB962C8B-B14F-4D97-AF65-F5344CB8AC3E}">
        <p14:creationId xmlns:p14="http://schemas.microsoft.com/office/powerpoint/2010/main" val="1088743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65000">
              <a:srgbClr val="F5F0E0"/>
            </a:gs>
            <a:gs pos="0">
              <a:srgbClr val="F5F0E0"/>
            </a:gs>
            <a:gs pos="100000">
              <a:schemeClr val="bg2"/>
            </a:gs>
          </a:gsLst>
          <a:lin ang="5400000" scaled="0"/>
        </a:gradFill>
        <a:effectLst/>
      </p:bgPr>
    </p:bg>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55D58B2B-E020-AF5B-6845-F30C17DB648F}"/>
              </a:ext>
            </a:extLst>
          </p:cNvPr>
          <p:cNvSpPr txBox="1">
            <a:spLocks/>
          </p:cNvSpPr>
          <p:nvPr/>
        </p:nvSpPr>
        <p:spPr>
          <a:xfrm>
            <a:off x="446597" y="499948"/>
            <a:ext cx="11287594" cy="729245"/>
          </a:xfrm>
          <a:prstGeom prst="rect">
            <a:avLst/>
          </a:prstGeom>
        </p:spPr>
        <p:txBody>
          <a:bodyPr anchor="ctr">
            <a:noAutofit/>
          </a:bodyPr>
          <a:lst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a:lstStyle>
          <a:p>
            <a:pPr algn="l" rtl="0"/>
            <a:r>
              <a:rPr lang="en-ca" sz="3800" b="1" i="0" u="none" baseline="0"/>
              <a:t>Prenatal group meeting schedule</a:t>
            </a:r>
            <a:endParaRPr lang="en-ca" sz="3800">
              <a:latin typeface="+mj-lt"/>
            </a:endParaRPr>
          </a:p>
        </p:txBody>
      </p:sp>
      <p:sp>
        <p:nvSpPr>
          <p:cNvPr id="3" name="ZoneTexte 2">
            <a:extLst>
              <a:ext uri="{FF2B5EF4-FFF2-40B4-BE49-F238E27FC236}">
                <a16:creationId xmlns:a16="http://schemas.microsoft.com/office/drawing/2014/main" id="{3BBA3CFC-4E2E-4627-EAD9-F51E8805DD34}"/>
              </a:ext>
            </a:extLst>
          </p:cNvPr>
          <p:cNvSpPr txBox="1"/>
          <p:nvPr/>
        </p:nvSpPr>
        <p:spPr>
          <a:xfrm>
            <a:off x="446597" y="3735518"/>
            <a:ext cx="4887403" cy="1200329"/>
          </a:xfrm>
          <a:prstGeom prst="rect">
            <a:avLst/>
          </a:prstGeom>
          <a:noFill/>
        </p:spPr>
        <p:txBody>
          <a:bodyPr wrap="square">
            <a:spAutoFit/>
          </a:bodyPr>
          <a:lstStyle/>
          <a:p>
            <a:pPr algn="l" rtl="0">
              <a:buClr>
                <a:schemeClr val="accent4"/>
              </a:buClr>
            </a:pPr>
            <a:r>
              <a:rPr lang="en-ca" b="1" i="0" u="none" baseline="0"/>
              <a:t>Topics covered:</a:t>
            </a:r>
            <a:endParaRPr lang="en-ca" sz="1800" b="1"/>
          </a:p>
          <a:p>
            <a:pPr marL="171450" indent="-171450" algn="l" rtl="0">
              <a:buClr>
                <a:schemeClr val="accent4"/>
              </a:buClr>
              <a:buFont typeface="Arial" panose="020B0604020202020204" pitchFamily="34" charset="0"/>
              <a:buChar char="•"/>
            </a:pPr>
            <a:r>
              <a:rPr lang="en-ca" b="0" i="0" u="none" baseline="0"/>
              <a:t>Pain management</a:t>
            </a:r>
          </a:p>
          <a:p>
            <a:pPr marL="171450" lvl="0" indent="-171450" algn="l" rtl="0">
              <a:buClr>
                <a:schemeClr val="accent4"/>
              </a:buClr>
              <a:buFont typeface="Arial" panose="020B0604020202020204" pitchFamily="34" charset="0"/>
              <a:buChar char="•"/>
            </a:pPr>
            <a:r>
              <a:rPr lang="en-ca" b="0" i="0" u="none" baseline="0"/>
              <a:t>Support from the father or co-parent</a:t>
            </a:r>
          </a:p>
          <a:p>
            <a:pPr marL="171450" lvl="0" indent="-171450" algn="l" rtl="0">
              <a:buClr>
                <a:schemeClr val="accent4"/>
              </a:buClr>
              <a:buFont typeface="Arial" panose="020B0604020202020204" pitchFamily="34" charset="0"/>
              <a:buChar char="•"/>
            </a:pPr>
            <a:r>
              <a:rPr lang="en-ca" b="0" i="0" u="none" baseline="0"/>
              <a:t>Newborn care at the place of birth</a:t>
            </a:r>
          </a:p>
        </p:txBody>
      </p:sp>
      <p:sp>
        <p:nvSpPr>
          <p:cNvPr id="5" name="ZoneTexte 4">
            <a:extLst>
              <a:ext uri="{FF2B5EF4-FFF2-40B4-BE49-F238E27FC236}">
                <a16:creationId xmlns:a16="http://schemas.microsoft.com/office/drawing/2014/main" id="{E723C617-85D7-7F79-A245-A409F3B65FA1}"/>
              </a:ext>
            </a:extLst>
          </p:cNvPr>
          <p:cNvSpPr txBox="1"/>
          <p:nvPr/>
        </p:nvSpPr>
        <p:spPr>
          <a:xfrm>
            <a:off x="446597" y="1879753"/>
            <a:ext cx="2338167" cy="584775"/>
          </a:xfrm>
          <a:prstGeom prst="rect">
            <a:avLst/>
          </a:prstGeom>
          <a:noFill/>
        </p:spPr>
        <p:txBody>
          <a:bodyPr wrap="square" lIns="91440" tIns="45720" rIns="91440" bIns="45720" anchor="t">
            <a:spAutoFit/>
          </a:bodyPr>
          <a:lstStyle/>
          <a:p>
            <a:pPr algn="l" rtl="0">
              <a:buClr>
                <a:schemeClr val="accent4"/>
              </a:buClr>
            </a:pPr>
            <a:r>
              <a:rPr lang="en-ca" sz="1400" b="0" i="0" u="none" baseline="0"/>
              <a:t>Date / Place</a:t>
            </a:r>
          </a:p>
          <a:p>
            <a:pPr algn="l" rtl="0">
              <a:buClr>
                <a:schemeClr val="accent4"/>
              </a:buClr>
            </a:pPr>
            <a:r>
              <a:rPr lang="en-ca" sz="1800" b="1" i="0" u="none" baseline="0">
                <a:highlight>
                  <a:srgbClr val="FFFF00"/>
                </a:highlight>
              </a:rPr>
              <a:t>To be personalized</a:t>
            </a:r>
            <a:endParaRPr lang="en-ca" sz="1800" b="1">
              <a:highlight>
                <a:srgbClr val="FFFF00"/>
              </a:highlight>
              <a:cs typeface="Arial"/>
            </a:endParaRPr>
          </a:p>
        </p:txBody>
      </p:sp>
      <p:sp>
        <p:nvSpPr>
          <p:cNvPr id="6" name="ZoneTexte 5">
            <a:extLst>
              <a:ext uri="{FF2B5EF4-FFF2-40B4-BE49-F238E27FC236}">
                <a16:creationId xmlns:a16="http://schemas.microsoft.com/office/drawing/2014/main" id="{98C13856-632C-489A-374E-337CD9F8E206}"/>
              </a:ext>
            </a:extLst>
          </p:cNvPr>
          <p:cNvSpPr txBox="1"/>
          <p:nvPr/>
        </p:nvSpPr>
        <p:spPr>
          <a:xfrm>
            <a:off x="446597" y="2600190"/>
            <a:ext cx="2338167" cy="584775"/>
          </a:xfrm>
          <a:prstGeom prst="rect">
            <a:avLst/>
          </a:prstGeom>
          <a:noFill/>
        </p:spPr>
        <p:txBody>
          <a:bodyPr wrap="square">
            <a:spAutoFit/>
          </a:bodyPr>
          <a:lstStyle/>
          <a:p>
            <a:pPr algn="l" rtl="0">
              <a:buClr>
                <a:schemeClr val="accent4"/>
              </a:buClr>
            </a:pPr>
            <a:r>
              <a:rPr lang="en-ca" sz="1400" b="0" i="0" u="none" baseline="0"/>
              <a:t>Meeting title</a:t>
            </a:r>
          </a:p>
          <a:p>
            <a:pPr algn="l" rtl="0">
              <a:buClr>
                <a:schemeClr val="accent4"/>
              </a:buClr>
            </a:pPr>
            <a:r>
              <a:rPr lang="en-ca" b="1" i="0" u="none" baseline="0"/>
              <a:t>Childbirth 2</a:t>
            </a:r>
          </a:p>
        </p:txBody>
      </p:sp>
      <p:cxnSp>
        <p:nvCxnSpPr>
          <p:cNvPr id="9" name="Connecteur droit 8">
            <a:extLst>
              <a:ext uri="{FF2B5EF4-FFF2-40B4-BE49-F238E27FC236}">
                <a16:creationId xmlns:a16="http://schemas.microsoft.com/office/drawing/2014/main" id="{32F1EE4F-F90F-D162-2D9F-1893A1A9877E}"/>
              </a:ext>
            </a:extLst>
          </p:cNvPr>
          <p:cNvCxnSpPr>
            <a:cxnSpLocks/>
          </p:cNvCxnSpPr>
          <p:nvPr/>
        </p:nvCxnSpPr>
        <p:spPr>
          <a:xfrm>
            <a:off x="0" y="3429000"/>
            <a:ext cx="12192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Ellipse 10">
            <a:extLst>
              <a:ext uri="{FF2B5EF4-FFF2-40B4-BE49-F238E27FC236}">
                <a16:creationId xmlns:a16="http://schemas.microsoft.com/office/drawing/2014/main" id="{DDF7DEFE-7597-F2A9-49D3-55F93CAF69E2}"/>
              </a:ext>
            </a:extLst>
          </p:cNvPr>
          <p:cNvSpPr/>
          <p:nvPr/>
        </p:nvSpPr>
        <p:spPr>
          <a:xfrm>
            <a:off x="584616" y="3332018"/>
            <a:ext cx="193963" cy="193963"/>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ca"/>
          </a:p>
        </p:txBody>
      </p:sp>
      <p:sp>
        <p:nvSpPr>
          <p:cNvPr id="12" name="ZoneTexte 11">
            <a:extLst>
              <a:ext uri="{FF2B5EF4-FFF2-40B4-BE49-F238E27FC236}">
                <a16:creationId xmlns:a16="http://schemas.microsoft.com/office/drawing/2014/main" id="{0F638089-1CF6-B344-6D32-DA7105AAAF23}"/>
              </a:ext>
            </a:extLst>
          </p:cNvPr>
          <p:cNvSpPr txBox="1"/>
          <p:nvPr/>
        </p:nvSpPr>
        <p:spPr>
          <a:xfrm>
            <a:off x="5558924" y="3735518"/>
            <a:ext cx="5642476" cy="1200329"/>
          </a:xfrm>
          <a:prstGeom prst="rect">
            <a:avLst/>
          </a:prstGeom>
          <a:noFill/>
        </p:spPr>
        <p:txBody>
          <a:bodyPr wrap="square">
            <a:spAutoFit/>
          </a:bodyPr>
          <a:lstStyle/>
          <a:p>
            <a:pPr algn="l" rtl="0">
              <a:buClr>
                <a:schemeClr val="accent4"/>
              </a:buClr>
            </a:pPr>
            <a:r>
              <a:rPr lang="en-ca" b="1" i="0" u="none" baseline="0"/>
              <a:t>Topics covered:</a:t>
            </a:r>
            <a:endParaRPr lang="en-ca" sz="1800" b="1"/>
          </a:p>
          <a:p>
            <a:pPr marL="171450" indent="-171450" algn="l" rtl="0">
              <a:buClr>
                <a:schemeClr val="accent4"/>
              </a:buClr>
              <a:buFont typeface="Arial" panose="020B0604020202020204" pitchFamily="34" charset="0"/>
              <a:buChar char="•"/>
            </a:pPr>
            <a:r>
              <a:rPr lang="en-ca" b="0" i="0" u="none" baseline="0"/>
              <a:t>Needs and rhythm of the newborn</a:t>
            </a:r>
          </a:p>
          <a:p>
            <a:pPr marL="171450" lvl="0" indent="-171450" algn="l" rtl="0">
              <a:buClr>
                <a:schemeClr val="accent4"/>
              </a:buClr>
              <a:buFont typeface="Arial" panose="020B0604020202020204" pitchFamily="34" charset="0"/>
              <a:buChar char="•"/>
            </a:pPr>
            <a:r>
              <a:rPr lang="en-ca" b="0" i="0" u="none" baseline="0"/>
              <a:t>Breastfeeding </a:t>
            </a:r>
          </a:p>
          <a:p>
            <a:pPr marL="171450" lvl="0" indent="-171450" algn="l" rtl="0">
              <a:buClr>
                <a:schemeClr val="accent4"/>
              </a:buClr>
              <a:buFont typeface="Arial" panose="020B0604020202020204" pitchFamily="34" charset="0"/>
              <a:buChar char="•"/>
            </a:pPr>
            <a:r>
              <a:rPr lang="en-ca" b="0" i="0" u="none" baseline="0"/>
              <a:t>Other methods of feeding the newborn</a:t>
            </a:r>
          </a:p>
        </p:txBody>
      </p:sp>
      <p:sp>
        <p:nvSpPr>
          <p:cNvPr id="13" name="ZoneTexte 12">
            <a:extLst>
              <a:ext uri="{FF2B5EF4-FFF2-40B4-BE49-F238E27FC236}">
                <a16:creationId xmlns:a16="http://schemas.microsoft.com/office/drawing/2014/main" id="{F575D804-B9FD-3DA5-7C1C-35E11B2E1011}"/>
              </a:ext>
            </a:extLst>
          </p:cNvPr>
          <p:cNvSpPr txBox="1"/>
          <p:nvPr/>
        </p:nvSpPr>
        <p:spPr>
          <a:xfrm>
            <a:off x="5558924" y="1879753"/>
            <a:ext cx="2338167" cy="584775"/>
          </a:xfrm>
          <a:prstGeom prst="rect">
            <a:avLst/>
          </a:prstGeom>
          <a:noFill/>
        </p:spPr>
        <p:txBody>
          <a:bodyPr wrap="square" lIns="91440" tIns="45720" rIns="91440" bIns="45720" anchor="t">
            <a:spAutoFit/>
          </a:bodyPr>
          <a:lstStyle/>
          <a:p>
            <a:pPr algn="l" rtl="0">
              <a:buClr>
                <a:schemeClr val="accent4"/>
              </a:buClr>
            </a:pPr>
            <a:r>
              <a:rPr lang="en-ca" sz="1400" b="0" i="0" u="none" baseline="0"/>
              <a:t>Date / Place</a:t>
            </a:r>
          </a:p>
          <a:p>
            <a:pPr algn="l" rtl="0">
              <a:buClr>
                <a:schemeClr val="accent4"/>
              </a:buClr>
            </a:pPr>
            <a:r>
              <a:rPr lang="en-ca" sz="1800" b="1" i="0" u="none" baseline="0">
                <a:highlight>
                  <a:srgbClr val="FFFF00"/>
                </a:highlight>
              </a:rPr>
              <a:t>To be personalized</a:t>
            </a:r>
            <a:endParaRPr lang="en-ca" sz="1800" b="1">
              <a:highlight>
                <a:srgbClr val="FFFF00"/>
              </a:highlight>
              <a:cs typeface="Arial"/>
            </a:endParaRPr>
          </a:p>
        </p:txBody>
      </p:sp>
      <p:sp>
        <p:nvSpPr>
          <p:cNvPr id="14" name="ZoneTexte 13">
            <a:extLst>
              <a:ext uri="{FF2B5EF4-FFF2-40B4-BE49-F238E27FC236}">
                <a16:creationId xmlns:a16="http://schemas.microsoft.com/office/drawing/2014/main" id="{CC70657B-E5FA-0A96-7269-0495B4E7AC83}"/>
              </a:ext>
            </a:extLst>
          </p:cNvPr>
          <p:cNvSpPr txBox="1"/>
          <p:nvPr/>
        </p:nvSpPr>
        <p:spPr>
          <a:xfrm>
            <a:off x="5558924" y="2600190"/>
            <a:ext cx="2338167" cy="584775"/>
          </a:xfrm>
          <a:prstGeom prst="rect">
            <a:avLst/>
          </a:prstGeom>
          <a:noFill/>
        </p:spPr>
        <p:txBody>
          <a:bodyPr wrap="square">
            <a:spAutoFit/>
          </a:bodyPr>
          <a:lstStyle/>
          <a:p>
            <a:pPr algn="l" rtl="0">
              <a:buClr>
                <a:schemeClr val="accent4"/>
              </a:buClr>
            </a:pPr>
            <a:r>
              <a:rPr lang="en-ca" sz="1400" b="0" i="0" u="none" baseline="0"/>
              <a:t>Meeting title</a:t>
            </a:r>
          </a:p>
          <a:p>
            <a:pPr algn="l" rtl="0"/>
            <a:r>
              <a:rPr lang="en-ca" b="1" i="0" u="none" baseline="0"/>
              <a:t>Feeding your baby</a:t>
            </a:r>
          </a:p>
        </p:txBody>
      </p:sp>
      <p:sp>
        <p:nvSpPr>
          <p:cNvPr id="15" name="Ellipse 14">
            <a:extLst>
              <a:ext uri="{FF2B5EF4-FFF2-40B4-BE49-F238E27FC236}">
                <a16:creationId xmlns:a16="http://schemas.microsoft.com/office/drawing/2014/main" id="{317EA46A-AF05-C3C5-63E6-B120FBFFC07F}"/>
              </a:ext>
            </a:extLst>
          </p:cNvPr>
          <p:cNvSpPr/>
          <p:nvPr/>
        </p:nvSpPr>
        <p:spPr>
          <a:xfrm>
            <a:off x="5696943" y="3332018"/>
            <a:ext cx="193963" cy="193963"/>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ca"/>
          </a:p>
        </p:txBody>
      </p:sp>
    </p:spTree>
    <p:extLst>
      <p:ext uri="{BB962C8B-B14F-4D97-AF65-F5344CB8AC3E}">
        <p14:creationId xmlns:p14="http://schemas.microsoft.com/office/powerpoint/2010/main" val="2686932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65000">
              <a:srgbClr val="F5F0E0"/>
            </a:gs>
            <a:gs pos="0">
              <a:srgbClr val="F5F0E0"/>
            </a:gs>
            <a:gs pos="100000">
              <a:schemeClr val="bg2"/>
            </a:gs>
          </a:gsLst>
          <a:lin ang="5400000" scaled="0"/>
        </a:gradFill>
        <a:effectLst/>
      </p:bgPr>
    </p:bg>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55D58B2B-E020-AF5B-6845-F30C17DB648F}"/>
              </a:ext>
            </a:extLst>
          </p:cNvPr>
          <p:cNvSpPr txBox="1">
            <a:spLocks/>
          </p:cNvSpPr>
          <p:nvPr/>
        </p:nvSpPr>
        <p:spPr>
          <a:xfrm>
            <a:off x="446597" y="499948"/>
            <a:ext cx="11287594" cy="729245"/>
          </a:xfrm>
          <a:prstGeom prst="rect">
            <a:avLst/>
          </a:prstGeom>
        </p:spPr>
        <p:txBody>
          <a:bodyPr anchor="ctr">
            <a:noAutofit/>
          </a:bodyPr>
          <a:lst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a:lstStyle>
          <a:p>
            <a:pPr algn="l" rtl="0"/>
            <a:r>
              <a:rPr lang="en-ca" sz="3800" b="1" i="0" u="none" baseline="0"/>
              <a:t>Prenatal group meeting schedule</a:t>
            </a:r>
            <a:endParaRPr lang="en-ca" sz="3800">
              <a:latin typeface="+mj-lt"/>
            </a:endParaRPr>
          </a:p>
        </p:txBody>
      </p:sp>
      <p:sp>
        <p:nvSpPr>
          <p:cNvPr id="3" name="ZoneTexte 2">
            <a:extLst>
              <a:ext uri="{FF2B5EF4-FFF2-40B4-BE49-F238E27FC236}">
                <a16:creationId xmlns:a16="http://schemas.microsoft.com/office/drawing/2014/main" id="{3BBA3CFC-4E2E-4627-EAD9-F51E8805DD34}"/>
              </a:ext>
            </a:extLst>
          </p:cNvPr>
          <p:cNvSpPr txBox="1"/>
          <p:nvPr/>
        </p:nvSpPr>
        <p:spPr>
          <a:xfrm>
            <a:off x="446597" y="3735518"/>
            <a:ext cx="4887403" cy="1200329"/>
          </a:xfrm>
          <a:prstGeom prst="rect">
            <a:avLst/>
          </a:prstGeom>
          <a:noFill/>
        </p:spPr>
        <p:txBody>
          <a:bodyPr wrap="square">
            <a:spAutoFit/>
          </a:bodyPr>
          <a:lstStyle/>
          <a:p>
            <a:pPr algn="l" rtl="0">
              <a:buClr>
                <a:schemeClr val="accent4"/>
              </a:buClr>
            </a:pPr>
            <a:r>
              <a:rPr lang="en-ca" b="1" i="0" u="none" baseline="0"/>
              <a:t>Topics covered:</a:t>
            </a:r>
            <a:endParaRPr lang="en-ca" sz="1800" b="1"/>
          </a:p>
          <a:p>
            <a:pPr marL="171450" indent="-171450" algn="l" rtl="0">
              <a:buClr>
                <a:schemeClr val="accent4"/>
              </a:buClr>
              <a:buFont typeface="Arial" panose="020B0604020202020204" pitchFamily="34" charset="0"/>
              <a:buChar char="•"/>
            </a:pPr>
            <a:r>
              <a:rPr lang="en-ca" b="0" i="0" u="none" baseline="0"/>
              <a:t>Newborn care</a:t>
            </a:r>
          </a:p>
          <a:p>
            <a:pPr marL="171450" lvl="0" indent="-171450" algn="l" rtl="0">
              <a:buClr>
                <a:schemeClr val="accent4"/>
              </a:buClr>
              <a:buFont typeface="Arial" panose="020B0604020202020204" pitchFamily="34" charset="0"/>
              <a:buChar char="•"/>
            </a:pPr>
            <a:r>
              <a:rPr lang="en-ca" b="0" i="0" u="none" baseline="0"/>
              <a:t>Postnatal recovery of the mother</a:t>
            </a:r>
          </a:p>
          <a:p>
            <a:pPr marL="171450" lvl="0" indent="-171450" algn="l" rtl="0">
              <a:buClr>
                <a:schemeClr val="accent4"/>
              </a:buClr>
              <a:buFont typeface="Arial" panose="020B0604020202020204" pitchFamily="34" charset="0"/>
              <a:buChar char="•"/>
            </a:pPr>
            <a:r>
              <a:rPr lang="en-ca" b="0" i="0" u="none" baseline="0"/>
              <a:t>Your baby’s development</a:t>
            </a:r>
          </a:p>
        </p:txBody>
      </p:sp>
      <p:sp>
        <p:nvSpPr>
          <p:cNvPr id="5" name="ZoneTexte 4">
            <a:extLst>
              <a:ext uri="{FF2B5EF4-FFF2-40B4-BE49-F238E27FC236}">
                <a16:creationId xmlns:a16="http://schemas.microsoft.com/office/drawing/2014/main" id="{E723C617-85D7-7F79-A245-A409F3B65FA1}"/>
              </a:ext>
            </a:extLst>
          </p:cNvPr>
          <p:cNvSpPr txBox="1"/>
          <p:nvPr/>
        </p:nvSpPr>
        <p:spPr>
          <a:xfrm>
            <a:off x="446597" y="1879753"/>
            <a:ext cx="2338167" cy="584775"/>
          </a:xfrm>
          <a:prstGeom prst="rect">
            <a:avLst/>
          </a:prstGeom>
          <a:noFill/>
        </p:spPr>
        <p:txBody>
          <a:bodyPr wrap="square" lIns="91440" tIns="45720" rIns="91440" bIns="45720" anchor="t">
            <a:spAutoFit/>
          </a:bodyPr>
          <a:lstStyle/>
          <a:p>
            <a:pPr algn="l" rtl="0">
              <a:buClr>
                <a:schemeClr val="accent4"/>
              </a:buClr>
            </a:pPr>
            <a:r>
              <a:rPr lang="en-ca" sz="1400" b="0" i="0" u="none" baseline="0"/>
              <a:t>Date / Place</a:t>
            </a:r>
          </a:p>
          <a:p>
            <a:pPr algn="l" rtl="0">
              <a:buClr>
                <a:schemeClr val="accent4"/>
              </a:buClr>
            </a:pPr>
            <a:r>
              <a:rPr lang="en-ca" sz="1800" b="1" i="0" u="none" baseline="0">
                <a:highlight>
                  <a:srgbClr val="FFFF00"/>
                </a:highlight>
              </a:rPr>
              <a:t>To be personalized</a:t>
            </a:r>
            <a:endParaRPr lang="en-ca" sz="1800" b="1">
              <a:highlight>
                <a:srgbClr val="FFFF00"/>
              </a:highlight>
              <a:cs typeface="Arial"/>
            </a:endParaRPr>
          </a:p>
        </p:txBody>
      </p:sp>
      <p:sp>
        <p:nvSpPr>
          <p:cNvPr id="6" name="ZoneTexte 5">
            <a:extLst>
              <a:ext uri="{FF2B5EF4-FFF2-40B4-BE49-F238E27FC236}">
                <a16:creationId xmlns:a16="http://schemas.microsoft.com/office/drawing/2014/main" id="{98C13856-632C-489A-374E-337CD9F8E206}"/>
              </a:ext>
            </a:extLst>
          </p:cNvPr>
          <p:cNvSpPr txBox="1"/>
          <p:nvPr/>
        </p:nvSpPr>
        <p:spPr>
          <a:xfrm>
            <a:off x="446597" y="2600190"/>
            <a:ext cx="4174389" cy="584775"/>
          </a:xfrm>
          <a:prstGeom prst="rect">
            <a:avLst/>
          </a:prstGeom>
          <a:noFill/>
        </p:spPr>
        <p:txBody>
          <a:bodyPr wrap="square">
            <a:spAutoFit/>
          </a:bodyPr>
          <a:lstStyle/>
          <a:p>
            <a:pPr algn="l" rtl="0">
              <a:buClr>
                <a:schemeClr val="accent4"/>
              </a:buClr>
            </a:pPr>
            <a:r>
              <a:rPr lang="en-ca" sz="1400" b="0" i="0" u="none" baseline="0" dirty="0"/>
              <a:t>Meeting title</a:t>
            </a:r>
          </a:p>
          <a:p>
            <a:pPr algn="l" rtl="0"/>
            <a:r>
              <a:rPr lang="en-ca" b="1" i="0" u="none" baseline="0" dirty="0"/>
              <a:t>Going home and baby care</a:t>
            </a:r>
          </a:p>
        </p:txBody>
      </p:sp>
      <p:cxnSp>
        <p:nvCxnSpPr>
          <p:cNvPr id="9" name="Connecteur droit 8">
            <a:extLst>
              <a:ext uri="{FF2B5EF4-FFF2-40B4-BE49-F238E27FC236}">
                <a16:creationId xmlns:a16="http://schemas.microsoft.com/office/drawing/2014/main" id="{32F1EE4F-F90F-D162-2D9F-1893A1A9877E}"/>
              </a:ext>
            </a:extLst>
          </p:cNvPr>
          <p:cNvCxnSpPr>
            <a:cxnSpLocks/>
          </p:cNvCxnSpPr>
          <p:nvPr/>
        </p:nvCxnSpPr>
        <p:spPr>
          <a:xfrm>
            <a:off x="0" y="3429000"/>
            <a:ext cx="10989129"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Ellipse 10">
            <a:extLst>
              <a:ext uri="{FF2B5EF4-FFF2-40B4-BE49-F238E27FC236}">
                <a16:creationId xmlns:a16="http://schemas.microsoft.com/office/drawing/2014/main" id="{DDF7DEFE-7597-F2A9-49D3-55F93CAF69E2}"/>
              </a:ext>
            </a:extLst>
          </p:cNvPr>
          <p:cNvSpPr/>
          <p:nvPr/>
        </p:nvSpPr>
        <p:spPr>
          <a:xfrm>
            <a:off x="584616" y="3332018"/>
            <a:ext cx="193963" cy="193963"/>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ca"/>
          </a:p>
        </p:txBody>
      </p:sp>
      <p:sp>
        <p:nvSpPr>
          <p:cNvPr id="12" name="ZoneTexte 11">
            <a:extLst>
              <a:ext uri="{FF2B5EF4-FFF2-40B4-BE49-F238E27FC236}">
                <a16:creationId xmlns:a16="http://schemas.microsoft.com/office/drawing/2014/main" id="{0F638089-1CF6-B344-6D32-DA7105AAAF23}"/>
              </a:ext>
            </a:extLst>
          </p:cNvPr>
          <p:cNvSpPr txBox="1"/>
          <p:nvPr/>
        </p:nvSpPr>
        <p:spPr>
          <a:xfrm>
            <a:off x="5558924" y="3735518"/>
            <a:ext cx="5642476" cy="1200329"/>
          </a:xfrm>
          <a:prstGeom prst="rect">
            <a:avLst/>
          </a:prstGeom>
          <a:noFill/>
        </p:spPr>
        <p:txBody>
          <a:bodyPr wrap="square">
            <a:spAutoFit/>
          </a:bodyPr>
          <a:lstStyle/>
          <a:p>
            <a:pPr algn="l" rtl="0">
              <a:buClr>
                <a:schemeClr val="accent4"/>
              </a:buClr>
            </a:pPr>
            <a:r>
              <a:rPr lang="en-ca" b="1" i="0" u="none" baseline="0"/>
              <a:t>Topics covered:</a:t>
            </a:r>
            <a:endParaRPr lang="en-ca" sz="1800" b="1"/>
          </a:p>
          <a:p>
            <a:pPr marL="171450" indent="-171450" algn="l" rtl="0">
              <a:buClr>
                <a:schemeClr val="accent4"/>
              </a:buClr>
              <a:buFont typeface="Arial" panose="020B0604020202020204" pitchFamily="34" charset="0"/>
              <a:buChar char="•"/>
            </a:pPr>
            <a:r>
              <a:rPr lang="en-ca" b="0" i="0" u="none" baseline="0"/>
              <a:t>Discussion between parents</a:t>
            </a:r>
          </a:p>
          <a:p>
            <a:pPr marL="171450" lvl="0" indent="-171450" algn="l" rtl="0">
              <a:buClr>
                <a:schemeClr val="accent4"/>
              </a:buClr>
              <a:buFont typeface="Arial" panose="020B0604020202020204" pitchFamily="34" charset="0"/>
              <a:buChar char="•"/>
            </a:pPr>
            <a:r>
              <a:rPr lang="en-ca" b="0" i="0" u="none" baseline="0"/>
              <a:t>Life with an infant: answers to questions</a:t>
            </a:r>
          </a:p>
          <a:p>
            <a:pPr marL="171450" lvl="0" indent="-171450" algn="l" rtl="0">
              <a:buClr>
                <a:schemeClr val="accent4"/>
              </a:buClr>
              <a:buFont typeface="Arial" panose="020B0604020202020204" pitchFamily="34" charset="0"/>
              <a:buChar char="•"/>
            </a:pPr>
            <a:r>
              <a:rPr lang="en-ca" b="0" i="0" u="none" baseline="0"/>
              <a:t>Taking care of yourselves as parents</a:t>
            </a:r>
          </a:p>
        </p:txBody>
      </p:sp>
      <p:sp>
        <p:nvSpPr>
          <p:cNvPr id="13" name="ZoneTexte 12">
            <a:extLst>
              <a:ext uri="{FF2B5EF4-FFF2-40B4-BE49-F238E27FC236}">
                <a16:creationId xmlns:a16="http://schemas.microsoft.com/office/drawing/2014/main" id="{F575D804-B9FD-3DA5-7C1C-35E11B2E1011}"/>
              </a:ext>
            </a:extLst>
          </p:cNvPr>
          <p:cNvSpPr txBox="1"/>
          <p:nvPr/>
        </p:nvSpPr>
        <p:spPr>
          <a:xfrm>
            <a:off x="5558924" y="1879753"/>
            <a:ext cx="2338167" cy="584775"/>
          </a:xfrm>
          <a:prstGeom prst="rect">
            <a:avLst/>
          </a:prstGeom>
          <a:noFill/>
        </p:spPr>
        <p:txBody>
          <a:bodyPr wrap="square" lIns="91440" tIns="45720" rIns="91440" bIns="45720" anchor="t">
            <a:spAutoFit/>
          </a:bodyPr>
          <a:lstStyle/>
          <a:p>
            <a:pPr algn="l" rtl="0">
              <a:buClr>
                <a:schemeClr val="accent4"/>
              </a:buClr>
            </a:pPr>
            <a:r>
              <a:rPr lang="en-ca" sz="1400" b="0" i="0" u="none" baseline="0"/>
              <a:t>Date / Place</a:t>
            </a:r>
          </a:p>
          <a:p>
            <a:pPr algn="l" rtl="0">
              <a:buClr>
                <a:schemeClr val="accent4"/>
              </a:buClr>
            </a:pPr>
            <a:r>
              <a:rPr lang="en-ca" sz="1800" b="1" i="0" u="none" baseline="0">
                <a:highlight>
                  <a:srgbClr val="FFFF00"/>
                </a:highlight>
              </a:rPr>
              <a:t>To be personalized</a:t>
            </a:r>
            <a:endParaRPr lang="en-ca" sz="1800" b="1">
              <a:highlight>
                <a:srgbClr val="FFFF00"/>
              </a:highlight>
              <a:cs typeface="Arial"/>
            </a:endParaRPr>
          </a:p>
        </p:txBody>
      </p:sp>
      <p:sp>
        <p:nvSpPr>
          <p:cNvPr id="14" name="ZoneTexte 13">
            <a:extLst>
              <a:ext uri="{FF2B5EF4-FFF2-40B4-BE49-F238E27FC236}">
                <a16:creationId xmlns:a16="http://schemas.microsoft.com/office/drawing/2014/main" id="{CC70657B-E5FA-0A96-7269-0495B4E7AC83}"/>
              </a:ext>
            </a:extLst>
          </p:cNvPr>
          <p:cNvSpPr txBox="1"/>
          <p:nvPr/>
        </p:nvSpPr>
        <p:spPr>
          <a:xfrm>
            <a:off x="5558924" y="2600190"/>
            <a:ext cx="4499476" cy="584775"/>
          </a:xfrm>
          <a:prstGeom prst="rect">
            <a:avLst/>
          </a:prstGeom>
          <a:noFill/>
        </p:spPr>
        <p:txBody>
          <a:bodyPr wrap="square">
            <a:spAutoFit/>
          </a:bodyPr>
          <a:lstStyle/>
          <a:p>
            <a:pPr algn="l" rtl="0">
              <a:buClr>
                <a:schemeClr val="accent4"/>
              </a:buClr>
            </a:pPr>
            <a:r>
              <a:rPr lang="en-ca" sz="1400" b="0" i="0" u="none" baseline="0"/>
              <a:t>Meeting title</a:t>
            </a:r>
          </a:p>
          <a:p>
            <a:pPr algn="l" rtl="0"/>
            <a:r>
              <a:rPr lang="en-ca" b="1" i="0" u="none" baseline="0"/>
              <a:t>Life with your baby (after birth)</a:t>
            </a:r>
          </a:p>
        </p:txBody>
      </p:sp>
      <p:sp>
        <p:nvSpPr>
          <p:cNvPr id="15" name="Ellipse 14">
            <a:extLst>
              <a:ext uri="{FF2B5EF4-FFF2-40B4-BE49-F238E27FC236}">
                <a16:creationId xmlns:a16="http://schemas.microsoft.com/office/drawing/2014/main" id="{317EA46A-AF05-C3C5-63E6-B120FBFFC07F}"/>
              </a:ext>
            </a:extLst>
          </p:cNvPr>
          <p:cNvSpPr/>
          <p:nvPr/>
        </p:nvSpPr>
        <p:spPr>
          <a:xfrm>
            <a:off x="5696943" y="3332018"/>
            <a:ext cx="193963" cy="193963"/>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ca"/>
          </a:p>
        </p:txBody>
      </p:sp>
    </p:spTree>
    <p:extLst>
      <p:ext uri="{BB962C8B-B14F-4D97-AF65-F5344CB8AC3E}">
        <p14:creationId xmlns:p14="http://schemas.microsoft.com/office/powerpoint/2010/main" val="3412620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65000">
              <a:srgbClr val="F5F0E0"/>
            </a:gs>
            <a:gs pos="0">
              <a:srgbClr val="F5F0E0"/>
            </a:gs>
            <a:gs pos="100000">
              <a:schemeClr val="bg2"/>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A51CC7E-84F4-C652-E37D-DE6B13649D67}"/>
              </a:ext>
            </a:extLst>
          </p:cNvPr>
          <p:cNvSpPr/>
          <p:nvPr/>
        </p:nvSpPr>
        <p:spPr>
          <a:xfrm>
            <a:off x="8769246" y="1693751"/>
            <a:ext cx="2308485" cy="2421049"/>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ca"/>
          </a:p>
        </p:txBody>
      </p:sp>
      <p:pic>
        <p:nvPicPr>
          <p:cNvPr id="1026" name="Picture 2">
            <a:extLst>
              <a:ext uri="{FF2B5EF4-FFF2-40B4-BE49-F238E27FC236}">
                <a16:creationId xmlns:a16="http://schemas.microsoft.com/office/drawing/2014/main" id="{5892F1C9-8493-E157-BCB4-B260DA1093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9246" y="1693751"/>
            <a:ext cx="2381250"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a:extLst>
              <a:ext uri="{FF2B5EF4-FFF2-40B4-BE49-F238E27FC236}">
                <a16:creationId xmlns:a16="http://schemas.microsoft.com/office/drawing/2014/main" id="{09E5B6F1-D5D3-6C00-5D07-9D538AC027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739" y="287281"/>
            <a:ext cx="8224837" cy="523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8416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65000">
              <a:srgbClr val="F5F0E0"/>
            </a:gs>
            <a:gs pos="0">
              <a:srgbClr val="F5F0E0"/>
            </a:gs>
            <a:gs pos="100000">
              <a:schemeClr val="bg2"/>
            </a:gs>
          </a:gsLst>
          <a:lin ang="5400000" scaled="0"/>
        </a:gradFill>
        <a:effectLst/>
      </p:bgPr>
    </p:bg>
    <p:spTree>
      <p:nvGrpSpPr>
        <p:cNvPr id="1" name=""/>
        <p:cNvGrpSpPr/>
        <p:nvPr/>
      </p:nvGrpSpPr>
      <p:grpSpPr>
        <a:xfrm>
          <a:off x="0" y="0"/>
          <a:ext cx="0" cy="0"/>
          <a:chOff x="0" y="0"/>
          <a:chExt cx="0" cy="0"/>
        </a:xfrm>
      </p:grpSpPr>
      <p:sp>
        <p:nvSpPr>
          <p:cNvPr id="7" name="Rectangle : avec coins arrondis en haut 6">
            <a:extLst>
              <a:ext uri="{FF2B5EF4-FFF2-40B4-BE49-F238E27FC236}">
                <a16:creationId xmlns:a16="http://schemas.microsoft.com/office/drawing/2014/main" id="{45B63776-C9EB-E9B1-DE2B-09E8AB63393B}"/>
              </a:ext>
            </a:extLst>
          </p:cNvPr>
          <p:cNvSpPr/>
          <p:nvPr/>
        </p:nvSpPr>
        <p:spPr>
          <a:xfrm rot="10800000">
            <a:off x="9808259" y="-2"/>
            <a:ext cx="1963772" cy="843944"/>
          </a:xfrm>
          <a:prstGeom prst="round2Same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ca"/>
          </a:p>
        </p:txBody>
      </p:sp>
      <p:sp>
        <p:nvSpPr>
          <p:cNvPr id="10" name="ZoneTexte 9">
            <a:extLst>
              <a:ext uri="{FF2B5EF4-FFF2-40B4-BE49-F238E27FC236}">
                <a16:creationId xmlns:a16="http://schemas.microsoft.com/office/drawing/2014/main" id="{531CEA21-F248-D19B-0970-92403D79992A}"/>
              </a:ext>
            </a:extLst>
          </p:cNvPr>
          <p:cNvSpPr txBox="1"/>
          <p:nvPr/>
        </p:nvSpPr>
        <p:spPr>
          <a:xfrm>
            <a:off x="9899362" y="160359"/>
            <a:ext cx="178156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400" b="1" i="0" u="none" strike="noStrike" kern="0" cap="none" spc="0" normalizeH="0" baseline="0" dirty="0">
                <a:ln>
                  <a:noFill/>
                </a:ln>
                <a:solidFill>
                  <a:srgbClr val="F5F0E0"/>
                </a:solidFill>
                <a:effectLst/>
                <a:uLnTx/>
                <a:uFillTx/>
                <a:latin typeface="Arial"/>
                <a:ea typeface="Calibri"/>
                <a:cs typeface="Arial"/>
              </a:rPr>
              <a:t>From Tiny Tot to Toddler</a:t>
            </a:r>
            <a:br>
              <a:rPr lang="en-ca" sz="1400" b="1" i="0" u="none" strike="noStrike" kern="0" cap="none" spc="0" normalizeH="0" baseline="0" dirty="0">
                <a:ln>
                  <a:noFill/>
                </a:ln>
                <a:effectLst/>
                <a:uLnTx/>
                <a:uFillTx/>
                <a:latin typeface="Arial" panose="020B0604020202020204" pitchFamily="34" charset="0"/>
                <a:ea typeface="Calibri"/>
                <a:cs typeface="Arial" panose="020B0604020202020204" pitchFamily="34" charset="0"/>
              </a:rPr>
            </a:br>
            <a:r>
              <a:rPr lang="en-ca" sz="1400" b="1" i="0" u="none" kern="0" baseline="0" dirty="0">
                <a:solidFill>
                  <a:srgbClr val="F5F0E0"/>
                </a:solidFill>
                <a:latin typeface="Arial"/>
                <a:ea typeface="Calibri"/>
                <a:cs typeface="Arial"/>
              </a:rPr>
              <a:t>page</a:t>
            </a:r>
            <a:r>
              <a:rPr kumimoji="0" lang="en-ca" sz="1400" b="1" i="0" u="none" strike="noStrike" kern="0" cap="none" spc="0" normalizeH="0" baseline="0" dirty="0">
                <a:ln>
                  <a:noFill/>
                </a:ln>
                <a:solidFill>
                  <a:srgbClr val="F5F0E0"/>
                </a:solidFill>
                <a:effectLst/>
                <a:uLnTx/>
                <a:uFillTx/>
                <a:latin typeface="Arial"/>
                <a:ea typeface="Calibri"/>
                <a:cs typeface="Arial"/>
              </a:rPr>
              <a:t> 7</a:t>
            </a:r>
            <a:endParaRPr kumimoji="0" lang="en-ca" sz="1400" b="1" i="0" u="none" strike="noStrike" kern="0" cap="none" spc="0" normalizeH="0" baseline="0" noProof="0" dirty="0">
              <a:ln>
                <a:noFill/>
              </a:ln>
              <a:solidFill>
                <a:srgbClr val="F5F0E0"/>
              </a:solidFill>
              <a:effectLst/>
              <a:uLnTx/>
              <a:uFillTx/>
              <a:latin typeface="Arial"/>
              <a:cs typeface="Arial"/>
            </a:endParaRPr>
          </a:p>
        </p:txBody>
      </p:sp>
      <p:pic>
        <p:nvPicPr>
          <p:cNvPr id="3" name="Picture 2">
            <a:extLst>
              <a:ext uri="{FF2B5EF4-FFF2-40B4-BE49-F238E27FC236}">
                <a16:creationId xmlns:a16="http://schemas.microsoft.com/office/drawing/2014/main" id="{FB3DE966-CA12-E85F-C8BC-CE3D2315C0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28950" y="683579"/>
            <a:ext cx="8388206" cy="5272701"/>
          </a:xfrm>
          <a:prstGeom prst="rect">
            <a:avLst/>
          </a:prstGeom>
        </p:spPr>
      </p:pic>
    </p:spTree>
    <p:extLst>
      <p:ext uri="{BB962C8B-B14F-4D97-AF65-F5344CB8AC3E}">
        <p14:creationId xmlns:p14="http://schemas.microsoft.com/office/powerpoint/2010/main" val="2361793820"/>
      </p:ext>
    </p:extLst>
  </p:cSld>
  <p:clrMapOvr>
    <a:masterClrMapping/>
  </p:clrMapOvr>
</p:sld>
</file>

<file path=ppt/theme/theme1.xml><?xml version="1.0" encoding="utf-8"?>
<a:theme xmlns:a="http://schemas.openxmlformats.org/drawingml/2006/main" name="Thème Office">
  <a:themeElements>
    <a:clrScheme name="Personnalisé 10">
      <a:dk1>
        <a:srgbClr val="2D2E83"/>
      </a:dk1>
      <a:lt1>
        <a:sysClr val="window" lastClr="FFFFFF"/>
      </a:lt1>
      <a:dk2>
        <a:srgbClr val="38A7DE"/>
      </a:dk2>
      <a:lt2>
        <a:srgbClr val="BDE3F2"/>
      </a:lt2>
      <a:accent1>
        <a:srgbClr val="005DA1"/>
      </a:accent1>
      <a:accent2>
        <a:srgbClr val="3B85C4"/>
      </a:accent2>
      <a:accent3>
        <a:srgbClr val="4DC0DF"/>
      </a:accent3>
      <a:accent4>
        <a:srgbClr val="2FB7C2"/>
      </a:accent4>
      <a:accent5>
        <a:srgbClr val="2FB7C2"/>
      </a:accent5>
      <a:accent6>
        <a:srgbClr val="F7F109"/>
      </a:accent6>
      <a:hlink>
        <a:srgbClr val="0000FF"/>
      </a:hlink>
      <a:folHlink>
        <a:srgbClr val="00206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1566A65F335A42BE887A3BA4DCBE61" ma:contentTypeVersion="14" ma:contentTypeDescription="Create a new document." ma:contentTypeScope="" ma:versionID="d044dce6b34722b093a76efb19505e99">
  <xsd:schema xmlns:xsd="http://www.w3.org/2001/XMLSchema" xmlns:xs="http://www.w3.org/2001/XMLSchema" xmlns:p="http://schemas.microsoft.com/office/2006/metadata/properties" xmlns:ns2="a207986f-1d6a-41a1-a6d5-9a8e31ea5e44" xmlns:ns3="d4f1ae17-d0fc-4a30-b9ba-426156b1f15d" targetNamespace="http://schemas.microsoft.com/office/2006/metadata/properties" ma:root="true" ma:fieldsID="347ae3123081d53f1d056d0e01102a6e" ns2:_="" ns3:_="">
    <xsd:import namespace="a207986f-1d6a-41a1-a6d5-9a8e31ea5e44"/>
    <xsd:import namespace="d4f1ae17-d0fc-4a30-b9ba-426156b1f15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07986f-1d6a-41a1-a6d5-9a8e31ea5e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0125e5a-fbbd-4a39-926c-a359310fd25f"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4f1ae17-d0fc-4a30-b9ba-426156b1f15d"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207986f-1d6a-41a1-a6d5-9a8e31ea5e4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0A0B2CD-EC6F-46E4-8888-D360CAD6B24C}">
  <ds:schemaRefs>
    <ds:schemaRef ds:uri="a207986f-1d6a-41a1-a6d5-9a8e31ea5e44"/>
    <ds:schemaRef ds:uri="d4f1ae17-d0fc-4a30-b9ba-426156b1f15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55BE89C-CD5B-4C79-AA28-98EB4E7AA483}">
  <ds:schemaRefs>
    <ds:schemaRef ds:uri="http://schemas.microsoft.com/sharepoint/v3/contenttype/forms"/>
  </ds:schemaRefs>
</ds:datastoreItem>
</file>

<file path=customXml/itemProps3.xml><?xml version="1.0" encoding="utf-8"?>
<ds:datastoreItem xmlns:ds="http://schemas.openxmlformats.org/officeDocument/2006/customXml" ds:itemID="{CF22B7E5-CF17-46F6-A36D-F3C35219781B}">
  <ds:schemaRefs>
    <ds:schemaRef ds:uri="http://purl.org/dc/terms/"/>
    <ds:schemaRef ds:uri="http://schemas.openxmlformats.org/package/2006/metadata/core-properties"/>
    <ds:schemaRef ds:uri="http://purl.org/dc/dcmitype/"/>
    <ds:schemaRef ds:uri="http://schemas.microsoft.com/office/infopath/2007/PartnerControls"/>
    <ds:schemaRef ds:uri="a207986f-1d6a-41a1-a6d5-9a8e31ea5e44"/>
    <ds:schemaRef ds:uri="http://purl.org/dc/elements/1.1/"/>
    <ds:schemaRef ds:uri="http://schemas.microsoft.com/office/2006/metadata/properties"/>
    <ds:schemaRef ds:uri="http://schemas.microsoft.com/office/2006/documentManagement/types"/>
    <ds:schemaRef ds:uri="d4f1ae17-d0fc-4a30-b9ba-426156b1f15d"/>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441</TotalTime>
  <Words>5468</Words>
  <Application>Microsoft Office PowerPoint</Application>
  <PresentationFormat>Grand écran</PresentationFormat>
  <Paragraphs>619</Paragraphs>
  <Slides>40</Slides>
  <Notes>40</Notes>
  <HiddenSlides>0</HiddenSlides>
  <MMClips>2</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40</vt:i4>
      </vt:variant>
    </vt:vector>
  </HeadingPairs>
  <TitlesOfParts>
    <vt:vector size="49" baseType="lpstr">
      <vt:lpstr>Arial</vt:lpstr>
      <vt:lpstr>Arial,Sans-Serif</vt:lpstr>
      <vt:lpstr>Calibri</vt:lpstr>
      <vt:lpstr>Calibri Light</vt:lpstr>
      <vt:lpstr>Century Gothic Paneuropean</vt:lpstr>
      <vt:lpstr>Courier New</vt:lpstr>
      <vt:lpstr>Symbol</vt:lpstr>
      <vt:lpstr>Système normal</vt:lpstr>
      <vt:lpstr>Thème Office</vt:lpstr>
      <vt:lpstr>Becoming a parent</vt:lpstr>
      <vt:lpstr>Meeting plan</vt:lpstr>
      <vt:lpstr>Meeting plan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Meeting plan</vt:lpstr>
      <vt:lpstr>What will the arrival of your baby change for you?</vt:lpstr>
      <vt:lpstr>Présentation PowerPoint</vt:lpstr>
      <vt:lpstr>Présentation PowerPoint</vt:lpstr>
      <vt:lpstr>Présentation PowerPoint</vt:lpstr>
      <vt:lpstr>Présentation PowerPoint</vt:lpstr>
      <vt:lpstr>Présentation PowerPoint</vt:lpstr>
      <vt:lpstr>Meeting plan</vt:lpstr>
      <vt:lpstr>Présentation PowerPoint</vt:lpstr>
      <vt:lpstr>Présentation PowerPoint</vt:lpstr>
      <vt:lpstr>Présentation PowerPoint</vt:lpstr>
      <vt:lpstr>Symptoms of depression</vt:lpstr>
      <vt:lpstr>Depression and anxiety</vt:lpstr>
      <vt:lpstr>Présentation PowerPoint</vt:lpstr>
      <vt:lpstr>Présentation PowerPoint</vt:lpstr>
      <vt:lpstr>Meeting plan</vt:lpstr>
      <vt:lpstr>Présentation PowerPoint</vt:lpstr>
      <vt:lpstr>It takes a village to raise a child… … and to support a parent</vt:lpstr>
      <vt:lpstr>Types of support</vt:lpstr>
      <vt:lpstr>Présentation PowerPoint</vt:lpstr>
      <vt:lpstr>Présentation PowerPoint</vt:lpstr>
      <vt:lpstr>Présentation PowerPoint</vt:lpstr>
      <vt:lpstr>Présentation PowerPoint</vt:lpstr>
      <vt:lpstr>Meeting plan</vt:lpstr>
      <vt:lpstr>Connecting  with your baby during pregnancy</vt:lpstr>
      <vt:lpstr>Meeting plan</vt:lpstr>
      <vt:lpstr>In a few words, what are you taking away from the meeting? What are you leaving with?</vt:lpstr>
      <vt:lpstr>Présentation PowerPoint</vt:lpstr>
      <vt:lpstr>Présentation PowerPoint</vt:lpstr>
      <vt:lpstr>Présentation PowerPoint</vt:lpstr>
    </vt:vector>
  </TitlesOfParts>
  <Company>Ministère du Conseil exécutif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Sandoval, Claudia</dc:creator>
  <cp:lastModifiedBy>Stéphanie Thabet</cp:lastModifiedBy>
  <cp:revision>21</cp:revision>
  <dcterms:created xsi:type="dcterms:W3CDTF">2019-04-02T14:08:11Z</dcterms:created>
  <dcterms:modified xsi:type="dcterms:W3CDTF">2026-05-20T15:14:02Z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a7d8d5d-78e2-4a62-9fcd-016eb5e4c57c_Enabled">
    <vt:lpwstr>true</vt:lpwstr>
  </property>
  <property fmtid="{D5CDD505-2E9C-101B-9397-08002B2CF9AE}" pid="3" name="MSIP_Label_6a7d8d5d-78e2-4a62-9fcd-016eb5e4c57c_SetDate">
    <vt:lpwstr>2024-11-26T20:58:53Z</vt:lpwstr>
  </property>
  <property fmtid="{D5CDD505-2E9C-101B-9397-08002B2CF9AE}" pid="4" name="MSIP_Label_6a7d8d5d-78e2-4a62-9fcd-016eb5e4c57c_Method">
    <vt:lpwstr>Standard</vt:lpwstr>
  </property>
  <property fmtid="{D5CDD505-2E9C-101B-9397-08002B2CF9AE}" pid="5" name="MSIP_Label_6a7d8d5d-78e2-4a62-9fcd-016eb5e4c57c_Name">
    <vt:lpwstr>Général</vt:lpwstr>
  </property>
  <property fmtid="{D5CDD505-2E9C-101B-9397-08002B2CF9AE}" pid="6" name="MSIP_Label_6a7d8d5d-78e2-4a62-9fcd-016eb5e4c57c_SiteId">
    <vt:lpwstr>06e1fe28-5f8b-4075-bf6c-ae24be1a7992</vt:lpwstr>
  </property>
  <property fmtid="{D5CDD505-2E9C-101B-9397-08002B2CF9AE}" pid="7" name="MSIP_Label_6a7d8d5d-78e2-4a62-9fcd-016eb5e4c57c_ActionId">
    <vt:lpwstr>86de0c99-e614-409d-9174-f49015a46f19</vt:lpwstr>
  </property>
  <property fmtid="{D5CDD505-2E9C-101B-9397-08002B2CF9AE}" pid="8" name="MSIP_Label_6a7d8d5d-78e2-4a62-9fcd-016eb5e4c57c_ContentBits">
    <vt:lpwstr>0</vt:lpwstr>
  </property>
  <property fmtid="{D5CDD505-2E9C-101B-9397-08002B2CF9AE}" pid="9" name="ContentTypeId">
    <vt:lpwstr>0x010100E61566A65F335A42BE887A3BA4DCBE61</vt:lpwstr>
  </property>
  <property fmtid="{D5CDD505-2E9C-101B-9397-08002B2CF9AE}" pid="10" name="MediaServiceImageTags">
    <vt:lpwstr/>
  </property>
  <property fmtid="{D5CDD505-2E9C-101B-9397-08002B2CF9AE}" pid="11" name="ComplianceAssetId">
    <vt:lpwstr/>
  </property>
  <property fmtid="{D5CDD505-2E9C-101B-9397-08002B2CF9AE}" pid="12" name="_ExtendedDescription">
    <vt:lpwstr/>
  </property>
  <property fmtid="{D5CDD505-2E9C-101B-9397-08002B2CF9AE}" pid="13" name="_activity">
    <vt:lpwstr>{"FileActivityType":"6","FileActivityTimeStamp":"2025-08-21T20:26:38.270Z","FileActivityUsersOnPage":[{"DisplayName":"Justine Lauzon (CCSMTL DSRP)","Id":"justine.lauzon.ccsmtl@ssss.gouv.qc.ca"}],"FileActivityNavigationId":null}</vt:lpwstr>
  </property>
  <property fmtid="{D5CDD505-2E9C-101B-9397-08002B2CF9AE}" pid="14" name="TriggerFlowInfo">
    <vt:lpwstr/>
  </property>
  <property fmtid="{D5CDD505-2E9C-101B-9397-08002B2CF9AE}" pid="15" name="Order">
    <vt:lpwstr>32500.0000000000</vt:lpwstr>
  </property>
  <property fmtid="{D5CDD505-2E9C-101B-9397-08002B2CF9AE}" pid="16" name="xd_ProgID">
    <vt:lpwstr/>
  </property>
  <property fmtid="{D5CDD505-2E9C-101B-9397-08002B2CF9AE}" pid="17" name="TemplateUrl">
    <vt:lpwstr/>
  </property>
  <property fmtid="{D5CDD505-2E9C-101B-9397-08002B2CF9AE}" pid="18" name="xd_Signature">
    <vt:lpwstr/>
  </property>
</Properties>
</file>