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3" r:id="rId7"/>
    <p:sldId id="264" r:id="rId8"/>
    <p:sldId id="265" r:id="rId9"/>
    <p:sldId id="266" r:id="rId10"/>
    <p:sldId id="267" r:id="rId11"/>
    <p:sldId id="268" r:id="rId12"/>
    <p:sldId id="269" r:id="rId13"/>
    <p:sldId id="270" r:id="rId14"/>
    <p:sldId id="271" r:id="rId15"/>
    <p:sldId id="272" r:id="rId16"/>
    <p:sldId id="273" r:id="rId17"/>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sans titre" id="{A9229EE9-4445-40E2-BE9A-98BCFB9DFB6C}">
          <p14:sldIdLst>
            <p14:sldId id="256"/>
            <p14:sldId id="257"/>
            <p14:sldId id="258"/>
            <p14:sldId id="259"/>
            <p14:sldId id="260"/>
            <p14:sldId id="263"/>
            <p14:sldId id="264"/>
            <p14:sldId id="265"/>
            <p14:sldId id="266"/>
            <p14:sldId id="267"/>
            <p14:sldId id="268"/>
            <p14:sldId id="269"/>
            <p14:sldId id="270"/>
            <p14:sldId id="271"/>
            <p14:sldId id="272"/>
            <p14:sldId id="273"/>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0" d="100"/>
          <a:sy n="70" d="100"/>
        </p:scale>
        <p:origin x="-522"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CA" smtClean="0"/>
              <a:t>Cliquez et modifiez le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A"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387846AF-BC3C-504C-8F73-F13D6F898C56}" type="datetimeFigureOut">
              <a:rPr lang="fr-FR" smtClean="0"/>
              <a:t>09/11/2011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59E3774-9161-CF4F-80D8-A17A31D49491}" type="slidenum">
              <a:rPr lang="fr-FR" smtClean="0"/>
              <a:t>‹N°›</a:t>
            </a:fld>
            <a:endParaRPr lang="fr-FR"/>
          </a:p>
        </p:txBody>
      </p:sp>
    </p:spTree>
    <p:extLst>
      <p:ext uri="{BB962C8B-B14F-4D97-AF65-F5344CB8AC3E}">
        <p14:creationId xmlns:p14="http://schemas.microsoft.com/office/powerpoint/2010/main" val="15799249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4" name="Espace réservé de la date 3"/>
          <p:cNvSpPr>
            <a:spLocks noGrp="1"/>
          </p:cNvSpPr>
          <p:nvPr>
            <p:ph type="dt" sz="half" idx="10"/>
          </p:nvPr>
        </p:nvSpPr>
        <p:spPr/>
        <p:txBody>
          <a:bodyPr/>
          <a:lstStyle/>
          <a:p>
            <a:fld id="{387846AF-BC3C-504C-8F73-F13D6F898C56}" type="datetimeFigureOut">
              <a:rPr lang="fr-FR" smtClean="0"/>
              <a:t>09/11/2011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59E3774-9161-CF4F-80D8-A17A31D49491}" type="slidenum">
              <a:rPr lang="fr-FR" smtClean="0"/>
              <a:t>‹N°›</a:t>
            </a:fld>
            <a:endParaRPr lang="fr-FR"/>
          </a:p>
        </p:txBody>
      </p:sp>
    </p:spTree>
    <p:extLst>
      <p:ext uri="{BB962C8B-B14F-4D97-AF65-F5344CB8AC3E}">
        <p14:creationId xmlns:p14="http://schemas.microsoft.com/office/powerpoint/2010/main" val="19147152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CA" smtClean="0"/>
              <a:t>Cliquez et modifiez le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4" name="Espace réservé de la date 3"/>
          <p:cNvSpPr>
            <a:spLocks noGrp="1"/>
          </p:cNvSpPr>
          <p:nvPr>
            <p:ph type="dt" sz="half" idx="10"/>
          </p:nvPr>
        </p:nvSpPr>
        <p:spPr/>
        <p:txBody>
          <a:bodyPr/>
          <a:lstStyle/>
          <a:p>
            <a:fld id="{387846AF-BC3C-504C-8F73-F13D6F898C56}" type="datetimeFigureOut">
              <a:rPr lang="fr-FR" smtClean="0"/>
              <a:t>09/11/2011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59E3774-9161-CF4F-80D8-A17A31D49491}" type="slidenum">
              <a:rPr lang="fr-FR" smtClean="0"/>
              <a:t>‹N°›</a:t>
            </a:fld>
            <a:endParaRPr lang="fr-FR"/>
          </a:p>
        </p:txBody>
      </p:sp>
    </p:spTree>
    <p:extLst>
      <p:ext uri="{BB962C8B-B14F-4D97-AF65-F5344CB8AC3E}">
        <p14:creationId xmlns:p14="http://schemas.microsoft.com/office/powerpoint/2010/main" val="27088421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smtClean="0"/>
              <a:t>Cliquez et modifiez le titre</a:t>
            </a:r>
            <a:endParaRPr lang="fr-FR"/>
          </a:p>
        </p:txBody>
      </p:sp>
      <p:sp>
        <p:nvSpPr>
          <p:cNvPr id="3" name="Espace réservé du contenu 2"/>
          <p:cNvSpPr>
            <a:spLocks noGrp="1"/>
          </p:cNvSpPr>
          <p:nvPr>
            <p:ph idx="1"/>
          </p:nvPr>
        </p:nvSpPr>
        <p:spPr/>
        <p:txBody>
          <a:body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4" name="Espace réservé de la date 3"/>
          <p:cNvSpPr>
            <a:spLocks noGrp="1"/>
          </p:cNvSpPr>
          <p:nvPr>
            <p:ph type="dt" sz="half" idx="10"/>
          </p:nvPr>
        </p:nvSpPr>
        <p:spPr/>
        <p:txBody>
          <a:bodyPr/>
          <a:lstStyle/>
          <a:p>
            <a:fld id="{387846AF-BC3C-504C-8F73-F13D6F898C56}" type="datetimeFigureOut">
              <a:rPr lang="fr-FR" smtClean="0"/>
              <a:t>09/11/2011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59E3774-9161-CF4F-80D8-A17A31D49491}" type="slidenum">
              <a:rPr lang="fr-FR" smtClean="0"/>
              <a:t>‹N°›</a:t>
            </a:fld>
            <a:endParaRPr lang="fr-FR"/>
          </a:p>
        </p:txBody>
      </p:sp>
    </p:spTree>
    <p:extLst>
      <p:ext uri="{BB962C8B-B14F-4D97-AF65-F5344CB8AC3E}">
        <p14:creationId xmlns:p14="http://schemas.microsoft.com/office/powerpoint/2010/main" val="8491750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CA" smtClean="0"/>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A" smtClean="0"/>
              <a:t>Cliquez pour modifier les styles du texte du masque</a:t>
            </a:r>
          </a:p>
        </p:txBody>
      </p:sp>
      <p:sp>
        <p:nvSpPr>
          <p:cNvPr id="4" name="Espace réservé de la date 3"/>
          <p:cNvSpPr>
            <a:spLocks noGrp="1"/>
          </p:cNvSpPr>
          <p:nvPr>
            <p:ph type="dt" sz="half" idx="10"/>
          </p:nvPr>
        </p:nvSpPr>
        <p:spPr/>
        <p:txBody>
          <a:bodyPr/>
          <a:lstStyle/>
          <a:p>
            <a:fld id="{387846AF-BC3C-504C-8F73-F13D6F898C56}" type="datetimeFigureOut">
              <a:rPr lang="fr-FR" smtClean="0"/>
              <a:t>09/11/2011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59E3774-9161-CF4F-80D8-A17A31D49491}" type="slidenum">
              <a:rPr lang="fr-FR" smtClean="0"/>
              <a:t>‹N°›</a:t>
            </a:fld>
            <a:endParaRPr lang="fr-FR"/>
          </a:p>
        </p:txBody>
      </p:sp>
    </p:spTree>
    <p:extLst>
      <p:ext uri="{BB962C8B-B14F-4D97-AF65-F5344CB8AC3E}">
        <p14:creationId xmlns:p14="http://schemas.microsoft.com/office/powerpoint/2010/main" val="28713643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smtClean="0"/>
              <a:t>Cliquez et modifiez le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5" name="Espace réservé de la date 4"/>
          <p:cNvSpPr>
            <a:spLocks noGrp="1"/>
          </p:cNvSpPr>
          <p:nvPr>
            <p:ph type="dt" sz="half" idx="10"/>
          </p:nvPr>
        </p:nvSpPr>
        <p:spPr/>
        <p:txBody>
          <a:bodyPr/>
          <a:lstStyle/>
          <a:p>
            <a:fld id="{387846AF-BC3C-504C-8F73-F13D6F898C56}" type="datetimeFigureOut">
              <a:rPr lang="fr-FR" smtClean="0"/>
              <a:t>09/11/2011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59E3774-9161-CF4F-80D8-A17A31D49491}" type="slidenum">
              <a:rPr lang="fr-FR" smtClean="0"/>
              <a:t>‹N°›</a:t>
            </a:fld>
            <a:endParaRPr lang="fr-FR"/>
          </a:p>
        </p:txBody>
      </p:sp>
    </p:spTree>
    <p:extLst>
      <p:ext uri="{BB962C8B-B14F-4D97-AF65-F5344CB8AC3E}">
        <p14:creationId xmlns:p14="http://schemas.microsoft.com/office/powerpoint/2010/main" val="26705581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CA" smtClean="0"/>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7" name="Espace réservé de la date 6"/>
          <p:cNvSpPr>
            <a:spLocks noGrp="1"/>
          </p:cNvSpPr>
          <p:nvPr>
            <p:ph type="dt" sz="half" idx="10"/>
          </p:nvPr>
        </p:nvSpPr>
        <p:spPr/>
        <p:txBody>
          <a:bodyPr/>
          <a:lstStyle/>
          <a:p>
            <a:fld id="{387846AF-BC3C-504C-8F73-F13D6F898C56}" type="datetimeFigureOut">
              <a:rPr lang="fr-FR" smtClean="0"/>
              <a:t>09/11/2011</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A59E3774-9161-CF4F-80D8-A17A31D49491}" type="slidenum">
              <a:rPr lang="fr-FR" smtClean="0"/>
              <a:t>‹N°›</a:t>
            </a:fld>
            <a:endParaRPr lang="fr-FR"/>
          </a:p>
        </p:txBody>
      </p:sp>
    </p:spTree>
    <p:extLst>
      <p:ext uri="{BB962C8B-B14F-4D97-AF65-F5344CB8AC3E}">
        <p14:creationId xmlns:p14="http://schemas.microsoft.com/office/powerpoint/2010/main" val="9617893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smtClean="0"/>
              <a:t>Cliquez et modifiez le titre</a:t>
            </a:r>
            <a:endParaRPr lang="fr-FR"/>
          </a:p>
        </p:txBody>
      </p:sp>
      <p:sp>
        <p:nvSpPr>
          <p:cNvPr id="3" name="Espace réservé de la date 2"/>
          <p:cNvSpPr>
            <a:spLocks noGrp="1"/>
          </p:cNvSpPr>
          <p:nvPr>
            <p:ph type="dt" sz="half" idx="10"/>
          </p:nvPr>
        </p:nvSpPr>
        <p:spPr/>
        <p:txBody>
          <a:bodyPr/>
          <a:lstStyle/>
          <a:p>
            <a:fld id="{387846AF-BC3C-504C-8F73-F13D6F898C56}" type="datetimeFigureOut">
              <a:rPr lang="fr-FR" smtClean="0"/>
              <a:t>09/11/2011</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A59E3774-9161-CF4F-80D8-A17A31D49491}" type="slidenum">
              <a:rPr lang="fr-FR" smtClean="0"/>
              <a:t>‹N°›</a:t>
            </a:fld>
            <a:endParaRPr lang="fr-FR"/>
          </a:p>
        </p:txBody>
      </p:sp>
    </p:spTree>
    <p:extLst>
      <p:ext uri="{BB962C8B-B14F-4D97-AF65-F5344CB8AC3E}">
        <p14:creationId xmlns:p14="http://schemas.microsoft.com/office/powerpoint/2010/main" val="14170053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87846AF-BC3C-504C-8F73-F13D6F898C56}" type="datetimeFigureOut">
              <a:rPr lang="fr-FR" smtClean="0"/>
              <a:t>09/11/2011</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A59E3774-9161-CF4F-80D8-A17A31D49491}" type="slidenum">
              <a:rPr lang="fr-FR" smtClean="0"/>
              <a:t>‹N°›</a:t>
            </a:fld>
            <a:endParaRPr lang="fr-FR"/>
          </a:p>
        </p:txBody>
      </p:sp>
    </p:spTree>
    <p:extLst>
      <p:ext uri="{BB962C8B-B14F-4D97-AF65-F5344CB8AC3E}">
        <p14:creationId xmlns:p14="http://schemas.microsoft.com/office/powerpoint/2010/main" val="451074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CA" smtClean="0"/>
              <a:t>Cliquez et modifiez le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smtClean="0"/>
              <a:t>Cliquez pour modifier les styles du texte du masque</a:t>
            </a:r>
          </a:p>
        </p:txBody>
      </p:sp>
      <p:sp>
        <p:nvSpPr>
          <p:cNvPr id="5" name="Espace réservé de la date 4"/>
          <p:cNvSpPr>
            <a:spLocks noGrp="1"/>
          </p:cNvSpPr>
          <p:nvPr>
            <p:ph type="dt" sz="half" idx="10"/>
          </p:nvPr>
        </p:nvSpPr>
        <p:spPr/>
        <p:txBody>
          <a:bodyPr/>
          <a:lstStyle/>
          <a:p>
            <a:fld id="{387846AF-BC3C-504C-8F73-F13D6F898C56}" type="datetimeFigureOut">
              <a:rPr lang="fr-FR" smtClean="0"/>
              <a:t>09/11/2011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59E3774-9161-CF4F-80D8-A17A31D49491}" type="slidenum">
              <a:rPr lang="fr-FR" smtClean="0"/>
              <a:t>‹N°›</a:t>
            </a:fld>
            <a:endParaRPr lang="fr-FR"/>
          </a:p>
        </p:txBody>
      </p:sp>
    </p:spTree>
    <p:extLst>
      <p:ext uri="{BB962C8B-B14F-4D97-AF65-F5344CB8AC3E}">
        <p14:creationId xmlns:p14="http://schemas.microsoft.com/office/powerpoint/2010/main" val="30799559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CA"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smtClean="0"/>
              <a:t>Cliquez pour modifier les styles du texte du masque</a:t>
            </a:r>
          </a:p>
        </p:txBody>
      </p:sp>
      <p:sp>
        <p:nvSpPr>
          <p:cNvPr id="5" name="Espace réservé de la date 4"/>
          <p:cNvSpPr>
            <a:spLocks noGrp="1"/>
          </p:cNvSpPr>
          <p:nvPr>
            <p:ph type="dt" sz="half" idx="10"/>
          </p:nvPr>
        </p:nvSpPr>
        <p:spPr/>
        <p:txBody>
          <a:bodyPr/>
          <a:lstStyle/>
          <a:p>
            <a:fld id="{387846AF-BC3C-504C-8F73-F13D6F898C56}" type="datetimeFigureOut">
              <a:rPr lang="fr-FR" smtClean="0"/>
              <a:t>09/11/2011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59E3774-9161-CF4F-80D8-A17A31D49491}" type="slidenum">
              <a:rPr lang="fr-FR" smtClean="0"/>
              <a:t>‹N°›</a:t>
            </a:fld>
            <a:endParaRPr lang="fr-FR"/>
          </a:p>
        </p:txBody>
      </p:sp>
    </p:spTree>
    <p:extLst>
      <p:ext uri="{BB962C8B-B14F-4D97-AF65-F5344CB8AC3E}">
        <p14:creationId xmlns:p14="http://schemas.microsoft.com/office/powerpoint/2010/main" val="10411011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CA" smtClean="0"/>
              <a:t>Cliquez et modifiez le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7846AF-BC3C-504C-8F73-F13D6F898C56}" type="datetimeFigureOut">
              <a:rPr lang="fr-FR" smtClean="0"/>
              <a:t>09/11/2011</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9E3774-9161-CF4F-80D8-A17A31D49491}" type="slidenum">
              <a:rPr lang="fr-FR" smtClean="0"/>
              <a:t>‹N°›</a:t>
            </a:fld>
            <a:endParaRPr lang="fr-FR"/>
          </a:p>
        </p:txBody>
      </p:sp>
    </p:spTree>
    <p:extLst>
      <p:ext uri="{BB962C8B-B14F-4D97-AF65-F5344CB8AC3E}">
        <p14:creationId xmlns:p14="http://schemas.microsoft.com/office/powerpoint/2010/main" val="18625018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descr="Powepoint fond 13-16 flèche2"/>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
        <p:nvSpPr>
          <p:cNvPr id="5" name="Titre 4"/>
          <p:cNvSpPr>
            <a:spLocks noGrp="1"/>
          </p:cNvSpPr>
          <p:nvPr>
            <p:ph type="title"/>
          </p:nvPr>
        </p:nvSpPr>
        <p:spPr/>
        <p:txBody>
          <a:bodyPr>
            <a:normAutofit fontScale="90000"/>
          </a:bodyPr>
          <a:lstStyle/>
          <a:p>
            <a:r>
              <a:rPr lang="fr-CA" dirty="0" smtClean="0"/>
              <a:t/>
            </a:r>
            <a:br>
              <a:rPr lang="fr-CA" dirty="0" smtClean="0"/>
            </a:br>
            <a:endParaRPr lang="fr-CA" dirty="0"/>
          </a:p>
        </p:txBody>
      </p:sp>
      <p:sp>
        <p:nvSpPr>
          <p:cNvPr id="8" name="Espace réservé du contenu 7"/>
          <p:cNvSpPr>
            <a:spLocks noGrp="1"/>
          </p:cNvSpPr>
          <p:nvPr>
            <p:ph idx="1"/>
          </p:nvPr>
        </p:nvSpPr>
        <p:spPr/>
        <p:txBody>
          <a:bodyPr/>
          <a:lstStyle/>
          <a:p>
            <a:endParaRPr lang="fr-CA" dirty="0" smtClean="0"/>
          </a:p>
          <a:p>
            <a:endParaRPr lang="fr-CA" dirty="0" smtClean="0"/>
          </a:p>
          <a:p>
            <a:endParaRPr lang="fr-CA" sz="1400" dirty="0"/>
          </a:p>
          <a:p>
            <a:pPr marL="0" indent="0" algn="ctr">
              <a:buNone/>
            </a:pPr>
            <a:r>
              <a:rPr lang="fr-CA" sz="4800" b="1" i="1" dirty="0" smtClean="0"/>
              <a:t>Mythe</a:t>
            </a:r>
            <a:r>
              <a:rPr lang="fr-CA" sz="4800" b="1" dirty="0" smtClean="0"/>
              <a:t> ou </a:t>
            </a:r>
            <a:r>
              <a:rPr lang="fr-CA" sz="4800" b="1" i="1" dirty="0" smtClean="0"/>
              <a:t>Réalité</a:t>
            </a:r>
            <a:r>
              <a:rPr lang="fr-CA" sz="4800" b="1" dirty="0" smtClean="0"/>
              <a:t>?</a:t>
            </a:r>
          </a:p>
          <a:p>
            <a:pPr marL="0" indent="0" algn="ctr">
              <a:buNone/>
            </a:pPr>
            <a:endParaRPr lang="fr-CA" sz="1600" dirty="0" smtClean="0"/>
          </a:p>
          <a:p>
            <a:pPr marL="0" indent="0" algn="ctr">
              <a:buNone/>
            </a:pPr>
            <a:r>
              <a:rPr lang="fr-CA" sz="1600" dirty="0" smtClean="0"/>
              <a:t>(Activité pour les groupes de jeunes de 13 à 16 ans)</a:t>
            </a:r>
            <a:endParaRPr lang="fr-CA" sz="1600" dirty="0"/>
          </a:p>
        </p:txBody>
      </p:sp>
    </p:spTree>
    <p:extLst>
      <p:ext uri="{BB962C8B-B14F-4D97-AF65-F5344CB8AC3E}">
        <p14:creationId xmlns:p14="http://schemas.microsoft.com/office/powerpoint/2010/main" val="17424905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6" descr="Powepoint fond MSS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re 1"/>
          <p:cNvSpPr>
            <a:spLocks noGrp="1"/>
          </p:cNvSpPr>
          <p:nvPr>
            <p:ph type="title"/>
          </p:nvPr>
        </p:nvSpPr>
        <p:spPr>
          <a:xfrm>
            <a:off x="457200" y="151808"/>
            <a:ext cx="8229600" cy="1143000"/>
          </a:xfrm>
        </p:spPr>
        <p:txBody>
          <a:bodyPr>
            <a:normAutofit fontScale="90000"/>
          </a:bodyPr>
          <a:lstStyle/>
          <a:p>
            <a:r>
              <a:rPr lang="fr-CA" dirty="0" smtClean="0"/>
              <a:t/>
            </a:r>
            <a:br>
              <a:rPr lang="fr-CA" dirty="0" smtClean="0"/>
            </a:br>
            <a:r>
              <a:rPr lang="fr-CA" dirty="0" smtClean="0"/>
              <a:t>Réponse </a:t>
            </a:r>
            <a:r>
              <a:rPr lang="fr-CA" sz="3600" dirty="0" smtClean="0"/>
              <a:t>(suite)</a:t>
            </a:r>
            <a:endParaRPr lang="fr-CA" sz="3600" dirty="0"/>
          </a:p>
        </p:txBody>
      </p:sp>
      <p:sp>
        <p:nvSpPr>
          <p:cNvPr id="3" name="Espace réservé du contenu 2"/>
          <p:cNvSpPr>
            <a:spLocks noGrp="1"/>
          </p:cNvSpPr>
          <p:nvPr>
            <p:ph idx="1"/>
          </p:nvPr>
        </p:nvSpPr>
        <p:spPr>
          <a:xfrm>
            <a:off x="457200" y="1600200"/>
            <a:ext cx="8229600" cy="4773304"/>
          </a:xfrm>
        </p:spPr>
        <p:txBody>
          <a:bodyPr>
            <a:normAutofit fontScale="62500" lnSpcReduction="20000"/>
          </a:bodyPr>
          <a:lstStyle/>
          <a:p>
            <a:pPr marL="0" indent="0">
              <a:buNone/>
            </a:pPr>
            <a:r>
              <a:rPr lang="fr-CA" sz="3800" dirty="0" smtClean="0"/>
              <a:t>Deuxièmement</a:t>
            </a:r>
            <a:r>
              <a:rPr lang="fr-CA" sz="3800" dirty="0"/>
              <a:t>, on a parfois l’impression que  l’on ne subit aucune influence de ceux qui nous entourent. Une attention particulière est nécessaire pour déceler toutes les subtilités de l’influence des gens de notre entourage et pour savoir comment y résister. Cela demande, entre autres, de reconnaître l’influence du regard des autres sur ses comportements et sur ses choix, d’éviter de se laisser influencer négativement par les attitudes, les paroles, les gestes des autres et de pratiquer différentes façons de dire non. </a:t>
            </a:r>
            <a:br>
              <a:rPr lang="fr-CA" sz="3800" dirty="0"/>
            </a:br>
            <a:endParaRPr lang="fr-CA" sz="3800" dirty="0"/>
          </a:p>
          <a:p>
            <a:pPr marL="0" indent="0">
              <a:buNone/>
            </a:pPr>
            <a:r>
              <a:rPr lang="fr-CA" sz="3800" dirty="0"/>
              <a:t>À toi de reconnaître les jeunes autour de toi qui ont une influence positive ou négative sur toi et de déterminer par qui tu décides de te laisser influencer dans tes choix, que ce soit en matière d’activités sociales, sportives ou artistiques, ou en matière de consommation d’alcool ou de drogue.</a:t>
            </a:r>
          </a:p>
          <a:p>
            <a:endParaRPr lang="fr-CA" dirty="0"/>
          </a:p>
          <a:p>
            <a:endParaRPr lang="fr-CA" dirty="0" smtClean="0"/>
          </a:p>
          <a:p>
            <a:endParaRPr lang="fr-CA" dirty="0" smtClean="0"/>
          </a:p>
          <a:p>
            <a:endParaRPr lang="fr-CA" dirty="0"/>
          </a:p>
        </p:txBody>
      </p:sp>
    </p:spTree>
    <p:extLst>
      <p:ext uri="{BB962C8B-B14F-4D97-AF65-F5344CB8AC3E}">
        <p14:creationId xmlns:p14="http://schemas.microsoft.com/office/powerpoint/2010/main" val="17166058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Powepoint fond 13-16 3"/>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
        <p:nvSpPr>
          <p:cNvPr id="2" name="Titre 1"/>
          <p:cNvSpPr>
            <a:spLocks noGrp="1"/>
          </p:cNvSpPr>
          <p:nvPr>
            <p:ph type="title"/>
          </p:nvPr>
        </p:nvSpPr>
        <p:spPr/>
        <p:txBody>
          <a:bodyPr>
            <a:normAutofit fontScale="90000"/>
          </a:bodyPr>
          <a:lstStyle/>
          <a:p>
            <a:r>
              <a:rPr lang="fr-CA" dirty="0" smtClean="0"/>
              <a:t/>
            </a:r>
            <a:br>
              <a:rPr lang="fr-CA" dirty="0" smtClean="0"/>
            </a:br>
            <a:r>
              <a:rPr lang="fr-CA" dirty="0" smtClean="0"/>
              <a:t>Énoncé 5</a:t>
            </a:r>
            <a:endParaRPr lang="fr-CA" dirty="0"/>
          </a:p>
        </p:txBody>
      </p:sp>
      <p:sp>
        <p:nvSpPr>
          <p:cNvPr id="3" name="Espace réservé du contenu 2"/>
          <p:cNvSpPr>
            <a:spLocks noGrp="1"/>
          </p:cNvSpPr>
          <p:nvPr>
            <p:ph idx="1"/>
          </p:nvPr>
        </p:nvSpPr>
        <p:spPr/>
        <p:txBody>
          <a:bodyPr/>
          <a:lstStyle/>
          <a:p>
            <a:endParaRPr lang="fr-CA" dirty="0" smtClean="0"/>
          </a:p>
          <a:p>
            <a:endParaRPr lang="fr-CA" dirty="0"/>
          </a:p>
          <a:p>
            <a:r>
              <a:rPr lang="fr-CA" dirty="0" smtClean="0"/>
              <a:t>Consommer </a:t>
            </a:r>
            <a:r>
              <a:rPr lang="fr-CA" dirty="0"/>
              <a:t>toujours la même quantité ou le même type d’alcool ou de drogue </a:t>
            </a:r>
            <a:r>
              <a:rPr lang="fr-CA" b="1" dirty="0"/>
              <a:t>ne permet pas</a:t>
            </a:r>
            <a:r>
              <a:rPr lang="fr-CA" dirty="0"/>
              <a:t> de prévoir l’effet qu’aura cette consommation sur un individu.</a:t>
            </a:r>
          </a:p>
          <a:p>
            <a:endParaRPr lang="fr-CA" dirty="0"/>
          </a:p>
        </p:txBody>
      </p:sp>
    </p:spTree>
    <p:extLst>
      <p:ext uri="{BB962C8B-B14F-4D97-AF65-F5344CB8AC3E}">
        <p14:creationId xmlns:p14="http://schemas.microsoft.com/office/powerpoint/2010/main" val="29435703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6" descr="Powepoint fond MSS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re 1"/>
          <p:cNvSpPr>
            <a:spLocks noGrp="1"/>
          </p:cNvSpPr>
          <p:nvPr>
            <p:ph type="title"/>
          </p:nvPr>
        </p:nvSpPr>
        <p:spPr/>
        <p:txBody>
          <a:bodyPr>
            <a:normAutofit fontScale="90000"/>
          </a:bodyPr>
          <a:lstStyle/>
          <a:p>
            <a:r>
              <a:rPr lang="fr-CA" dirty="0" smtClean="0"/>
              <a:t/>
            </a:r>
            <a:br>
              <a:rPr lang="fr-CA" dirty="0" smtClean="0"/>
            </a:br>
            <a:r>
              <a:rPr lang="fr-CA" dirty="0" smtClean="0"/>
              <a:t>Réponse</a:t>
            </a:r>
            <a:endParaRPr lang="fr-CA" dirty="0"/>
          </a:p>
        </p:txBody>
      </p:sp>
      <p:sp>
        <p:nvSpPr>
          <p:cNvPr id="3" name="Espace réservé du contenu 2"/>
          <p:cNvSpPr>
            <a:spLocks noGrp="1"/>
          </p:cNvSpPr>
          <p:nvPr>
            <p:ph idx="1"/>
          </p:nvPr>
        </p:nvSpPr>
        <p:spPr/>
        <p:txBody>
          <a:bodyPr/>
          <a:lstStyle/>
          <a:p>
            <a:pPr marL="0" indent="0">
              <a:buNone/>
            </a:pPr>
            <a:endParaRPr lang="fr-CA" sz="2400" b="1" dirty="0" smtClean="0"/>
          </a:p>
          <a:p>
            <a:pPr marL="0" indent="0">
              <a:buNone/>
            </a:pPr>
            <a:r>
              <a:rPr lang="fr-CA" b="1" dirty="0" smtClean="0"/>
              <a:t>Réalité</a:t>
            </a:r>
            <a:endParaRPr lang="fr-CA" dirty="0"/>
          </a:p>
          <a:p>
            <a:pPr marL="0" indent="0">
              <a:buNone/>
            </a:pPr>
            <a:endParaRPr lang="fr-CA" sz="1400" dirty="0" smtClean="0"/>
          </a:p>
          <a:p>
            <a:pPr marL="0" indent="0">
              <a:buNone/>
            </a:pPr>
            <a:r>
              <a:rPr lang="fr-CA" dirty="0" smtClean="0"/>
              <a:t>L’état </a:t>
            </a:r>
            <a:r>
              <a:rPr lang="fr-CA" dirty="0"/>
              <a:t>psychologique de la personne, son degré de fatigue, son poids et le contexte sont tous des éléments qui peuvent influencer l’effet de l’alcool ou de la drogue sur l’organisme.</a:t>
            </a:r>
          </a:p>
          <a:p>
            <a:endParaRPr lang="fr-CA" sz="2400" dirty="0"/>
          </a:p>
        </p:txBody>
      </p:sp>
    </p:spTree>
    <p:extLst>
      <p:ext uri="{BB962C8B-B14F-4D97-AF65-F5344CB8AC3E}">
        <p14:creationId xmlns:p14="http://schemas.microsoft.com/office/powerpoint/2010/main" val="13333662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Powepoint fond 13-16 3"/>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
        <p:nvSpPr>
          <p:cNvPr id="2" name="Titre 1"/>
          <p:cNvSpPr>
            <a:spLocks noGrp="1"/>
          </p:cNvSpPr>
          <p:nvPr>
            <p:ph type="title"/>
          </p:nvPr>
        </p:nvSpPr>
        <p:spPr/>
        <p:txBody>
          <a:bodyPr>
            <a:normAutofit fontScale="90000"/>
          </a:bodyPr>
          <a:lstStyle/>
          <a:p>
            <a:r>
              <a:rPr lang="fr-CA" dirty="0" smtClean="0"/>
              <a:t/>
            </a:r>
            <a:br>
              <a:rPr lang="fr-CA" dirty="0" smtClean="0"/>
            </a:br>
            <a:r>
              <a:rPr lang="fr-CA" dirty="0" smtClean="0"/>
              <a:t>Énoncé 6</a:t>
            </a:r>
            <a:endParaRPr lang="fr-CA" dirty="0"/>
          </a:p>
        </p:txBody>
      </p:sp>
      <p:sp>
        <p:nvSpPr>
          <p:cNvPr id="3" name="Espace réservé du contenu 2"/>
          <p:cNvSpPr>
            <a:spLocks noGrp="1"/>
          </p:cNvSpPr>
          <p:nvPr>
            <p:ph idx="1"/>
          </p:nvPr>
        </p:nvSpPr>
        <p:spPr/>
        <p:txBody>
          <a:bodyPr/>
          <a:lstStyle/>
          <a:p>
            <a:endParaRPr lang="fr-CA" dirty="0" smtClean="0"/>
          </a:p>
          <a:p>
            <a:endParaRPr lang="fr-CA" dirty="0"/>
          </a:p>
          <a:p>
            <a:r>
              <a:rPr lang="fr-CA" dirty="0" smtClean="0"/>
              <a:t>Ton </a:t>
            </a:r>
            <a:r>
              <a:rPr lang="fr-CA" dirty="0"/>
              <a:t>ami affirme qu’il a découvert un site Web qui donne des trucs et </a:t>
            </a:r>
            <a:r>
              <a:rPr lang="fr-CA" dirty="0" smtClean="0"/>
              <a:t>des </a:t>
            </a:r>
            <a:r>
              <a:rPr lang="fr-CA" dirty="0"/>
              <a:t>astuces infaillibles pour gagner une fois sur deux au poker.</a:t>
            </a:r>
          </a:p>
          <a:p>
            <a:endParaRPr lang="fr-CA" dirty="0"/>
          </a:p>
        </p:txBody>
      </p:sp>
    </p:spTree>
    <p:extLst>
      <p:ext uri="{BB962C8B-B14F-4D97-AF65-F5344CB8AC3E}">
        <p14:creationId xmlns:p14="http://schemas.microsoft.com/office/powerpoint/2010/main" val="5249726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6" descr="Powepoint fond MSS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re 1"/>
          <p:cNvSpPr>
            <a:spLocks noGrp="1"/>
          </p:cNvSpPr>
          <p:nvPr>
            <p:ph type="title"/>
          </p:nvPr>
        </p:nvSpPr>
        <p:spPr/>
        <p:txBody>
          <a:bodyPr>
            <a:normAutofit fontScale="90000"/>
          </a:bodyPr>
          <a:lstStyle/>
          <a:p>
            <a:r>
              <a:rPr lang="fr-CA" dirty="0" smtClean="0"/>
              <a:t/>
            </a:r>
            <a:br>
              <a:rPr lang="fr-CA" dirty="0" smtClean="0"/>
            </a:br>
            <a:r>
              <a:rPr lang="fr-CA" dirty="0" smtClean="0"/>
              <a:t>Réponse</a:t>
            </a:r>
            <a:endParaRPr lang="fr-CA" dirty="0"/>
          </a:p>
        </p:txBody>
      </p:sp>
      <p:sp>
        <p:nvSpPr>
          <p:cNvPr id="3" name="Espace réservé du contenu 2"/>
          <p:cNvSpPr>
            <a:spLocks noGrp="1"/>
          </p:cNvSpPr>
          <p:nvPr>
            <p:ph idx="1"/>
          </p:nvPr>
        </p:nvSpPr>
        <p:spPr/>
        <p:txBody>
          <a:bodyPr/>
          <a:lstStyle/>
          <a:p>
            <a:pPr marL="0" indent="0">
              <a:buNone/>
            </a:pPr>
            <a:endParaRPr lang="fr-FR" sz="2400" b="1" dirty="0" smtClean="0"/>
          </a:p>
          <a:p>
            <a:pPr marL="0" indent="0">
              <a:buNone/>
            </a:pPr>
            <a:r>
              <a:rPr lang="fr-FR" b="1" dirty="0" smtClean="0"/>
              <a:t>Mythe</a:t>
            </a:r>
            <a:endParaRPr lang="fr-CA" dirty="0"/>
          </a:p>
          <a:p>
            <a:pPr marL="0" indent="0">
              <a:buNone/>
            </a:pPr>
            <a:endParaRPr lang="fr-CA" sz="1600" dirty="0"/>
          </a:p>
          <a:p>
            <a:pPr marL="0" indent="0">
              <a:buNone/>
            </a:pPr>
            <a:r>
              <a:rPr lang="fr-CA" dirty="0" smtClean="0"/>
              <a:t>Tu </a:t>
            </a:r>
            <a:r>
              <a:rPr lang="fr-CA" dirty="0"/>
              <a:t>peux lui répondre qu’il devra se rendre à l’évidence : il n’existe aucun truc ni astuce infaillible pour gagner aux jeux de hasard et d’argent. Le grand gagnant, c’est le hasard !</a:t>
            </a:r>
          </a:p>
          <a:p>
            <a:pPr marL="0" indent="0">
              <a:buNone/>
            </a:pPr>
            <a:r>
              <a:rPr lang="fr-FR" dirty="0"/>
              <a:t> </a:t>
            </a:r>
            <a:endParaRPr lang="fr-CA" dirty="0"/>
          </a:p>
          <a:p>
            <a:endParaRPr lang="fr-CA" dirty="0"/>
          </a:p>
        </p:txBody>
      </p:sp>
    </p:spTree>
    <p:extLst>
      <p:ext uri="{BB962C8B-B14F-4D97-AF65-F5344CB8AC3E}">
        <p14:creationId xmlns:p14="http://schemas.microsoft.com/office/powerpoint/2010/main" val="5678268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Powepoint fond 13-16 3"/>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
        <p:nvSpPr>
          <p:cNvPr id="2" name="Titre 1"/>
          <p:cNvSpPr>
            <a:spLocks noGrp="1"/>
          </p:cNvSpPr>
          <p:nvPr>
            <p:ph type="title"/>
          </p:nvPr>
        </p:nvSpPr>
        <p:spPr/>
        <p:txBody>
          <a:bodyPr>
            <a:normAutofit fontScale="90000"/>
          </a:bodyPr>
          <a:lstStyle/>
          <a:p>
            <a:r>
              <a:rPr lang="fr-CA" dirty="0" smtClean="0"/>
              <a:t/>
            </a:r>
            <a:br>
              <a:rPr lang="fr-CA" dirty="0" smtClean="0"/>
            </a:br>
            <a:r>
              <a:rPr lang="fr-CA" dirty="0" smtClean="0"/>
              <a:t>Énoncé 7</a:t>
            </a:r>
            <a:endParaRPr lang="fr-CA" dirty="0"/>
          </a:p>
        </p:txBody>
      </p:sp>
      <p:sp>
        <p:nvSpPr>
          <p:cNvPr id="3" name="Espace réservé du contenu 2"/>
          <p:cNvSpPr>
            <a:spLocks noGrp="1"/>
          </p:cNvSpPr>
          <p:nvPr>
            <p:ph idx="1"/>
          </p:nvPr>
        </p:nvSpPr>
        <p:spPr/>
        <p:txBody>
          <a:bodyPr>
            <a:normAutofit/>
          </a:bodyPr>
          <a:lstStyle/>
          <a:p>
            <a:endParaRPr lang="fr-CA" sz="2800" dirty="0" smtClean="0"/>
          </a:p>
          <a:p>
            <a:r>
              <a:rPr lang="fr-CA" sz="2800" dirty="0" smtClean="0"/>
              <a:t>Avoir </a:t>
            </a:r>
            <a:r>
              <a:rPr lang="fr-CA" sz="2800" dirty="0"/>
              <a:t>une bonne estime de soi, connaître ses forces et ses faiblesses, croire en son avenir et se fixer des buts sont des éléments qui, par leur présence dans la vie de quelqu’un, diminuent la probabilité de l’apparition d’un problème, que celui-ci soit lié à la consommation d’alcool ou de drogue, ou encore à la pratique de jeux de hasard et d’argent, notamment. </a:t>
            </a:r>
          </a:p>
          <a:p>
            <a:endParaRPr lang="fr-CA" dirty="0"/>
          </a:p>
        </p:txBody>
      </p:sp>
    </p:spTree>
    <p:extLst>
      <p:ext uri="{BB962C8B-B14F-4D97-AF65-F5344CB8AC3E}">
        <p14:creationId xmlns:p14="http://schemas.microsoft.com/office/powerpoint/2010/main" val="37883331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6" descr="Powepoint fond MSS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re 1"/>
          <p:cNvSpPr>
            <a:spLocks noGrp="1"/>
          </p:cNvSpPr>
          <p:nvPr>
            <p:ph type="title"/>
          </p:nvPr>
        </p:nvSpPr>
        <p:spPr/>
        <p:txBody>
          <a:bodyPr>
            <a:normAutofit fontScale="90000"/>
          </a:bodyPr>
          <a:lstStyle/>
          <a:p>
            <a:r>
              <a:rPr lang="fr-CA" dirty="0" smtClean="0"/>
              <a:t/>
            </a:r>
            <a:br>
              <a:rPr lang="fr-CA" dirty="0" smtClean="0"/>
            </a:br>
            <a:r>
              <a:rPr lang="fr-CA" dirty="0" smtClean="0"/>
              <a:t>Réponse</a:t>
            </a:r>
            <a:endParaRPr lang="fr-CA" dirty="0"/>
          </a:p>
        </p:txBody>
      </p:sp>
      <p:sp>
        <p:nvSpPr>
          <p:cNvPr id="3" name="Espace réservé du contenu 2"/>
          <p:cNvSpPr>
            <a:spLocks noGrp="1"/>
          </p:cNvSpPr>
          <p:nvPr>
            <p:ph idx="1"/>
          </p:nvPr>
        </p:nvSpPr>
        <p:spPr>
          <a:xfrm>
            <a:off x="457200" y="1600200"/>
            <a:ext cx="8229600" cy="4909782"/>
          </a:xfrm>
        </p:spPr>
        <p:txBody>
          <a:bodyPr>
            <a:normAutofit fontScale="92500" lnSpcReduction="20000"/>
          </a:bodyPr>
          <a:lstStyle/>
          <a:p>
            <a:pPr marL="0" indent="0">
              <a:buNone/>
            </a:pPr>
            <a:r>
              <a:rPr lang="fr-CA" sz="2800" b="1" dirty="0"/>
              <a:t>Réalité </a:t>
            </a:r>
            <a:endParaRPr lang="fr-CA" sz="2800" dirty="0"/>
          </a:p>
          <a:p>
            <a:pPr marL="0" indent="0">
              <a:buNone/>
            </a:pPr>
            <a:r>
              <a:rPr lang="fr-CA" sz="2800" dirty="0"/>
              <a:t>En effet, ce sont des éléments qui peuvent contribuer à notre mieux-être et qui, entre autres, réduisent le risque de développer des problèmes de consommation.</a:t>
            </a:r>
          </a:p>
          <a:p>
            <a:pPr marL="0" indent="0">
              <a:buNone/>
            </a:pPr>
            <a:r>
              <a:rPr lang="fr-CA" sz="2800" dirty="0"/>
              <a:t>En voici d’autres </a:t>
            </a:r>
            <a:r>
              <a:rPr lang="fr-CA" sz="2800" dirty="0" smtClean="0"/>
              <a:t>exemples :</a:t>
            </a:r>
            <a:endParaRPr lang="fr-CA" sz="2800" dirty="0"/>
          </a:p>
          <a:p>
            <a:r>
              <a:rPr lang="fr-CA" sz="2800" dirty="0" smtClean="0"/>
              <a:t>avoir </a:t>
            </a:r>
            <a:r>
              <a:rPr lang="fr-CA" sz="2800" dirty="0"/>
              <a:t>un cercle d’amis en qui on peut avoir confiance et avec qui on se sent </a:t>
            </a:r>
            <a:r>
              <a:rPr lang="fr-CA" sz="2800" dirty="0" smtClean="0"/>
              <a:t>bien;</a:t>
            </a:r>
            <a:endParaRPr lang="fr-CA" sz="2800" dirty="0"/>
          </a:p>
          <a:p>
            <a:r>
              <a:rPr lang="fr-CA" sz="2800" dirty="0" smtClean="0"/>
              <a:t>entretenir </a:t>
            </a:r>
            <a:r>
              <a:rPr lang="fr-CA" sz="2800" dirty="0"/>
              <a:t>de bonnes relations avec sa </a:t>
            </a:r>
            <a:r>
              <a:rPr lang="fr-CA" sz="2800" dirty="0" smtClean="0"/>
              <a:t>famille;</a:t>
            </a:r>
            <a:endParaRPr lang="fr-CA" sz="2800" dirty="0"/>
          </a:p>
          <a:p>
            <a:r>
              <a:rPr lang="fr-CA" sz="2800" dirty="0" smtClean="0"/>
              <a:t>s’engager </a:t>
            </a:r>
            <a:r>
              <a:rPr lang="fr-CA" sz="2800" dirty="0"/>
              <a:t>dans des projets, trouver une passion, pratiquer des sports ou des activités de loisirs de façon </a:t>
            </a:r>
            <a:r>
              <a:rPr lang="fr-CA" sz="2800" dirty="0" smtClean="0"/>
              <a:t>régulière;</a:t>
            </a:r>
            <a:endParaRPr lang="fr-CA" sz="2800" dirty="0"/>
          </a:p>
          <a:p>
            <a:r>
              <a:rPr lang="fr-CA" sz="2800" dirty="0" smtClean="0"/>
              <a:t>avoir </a:t>
            </a:r>
            <a:r>
              <a:rPr lang="fr-CA" sz="2800" dirty="0"/>
              <a:t>des habitudes de vie saines en ce qui concerne l’alimentation, le sommeil, la condition physique, etc.</a:t>
            </a:r>
          </a:p>
          <a:p>
            <a:endParaRPr lang="fr-CA" sz="2800" dirty="0"/>
          </a:p>
        </p:txBody>
      </p:sp>
    </p:spTree>
    <p:extLst>
      <p:ext uri="{BB962C8B-B14F-4D97-AF65-F5344CB8AC3E}">
        <p14:creationId xmlns:p14="http://schemas.microsoft.com/office/powerpoint/2010/main" val="21870588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Powepoint fond 13-16 3"/>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
        <p:nvSpPr>
          <p:cNvPr id="2" name="Titre 1"/>
          <p:cNvSpPr>
            <a:spLocks noGrp="1"/>
          </p:cNvSpPr>
          <p:nvPr>
            <p:ph type="title"/>
          </p:nvPr>
        </p:nvSpPr>
        <p:spPr/>
        <p:txBody>
          <a:bodyPr>
            <a:normAutofit fontScale="90000"/>
          </a:bodyPr>
          <a:lstStyle/>
          <a:p>
            <a:r>
              <a:rPr lang="fr-CA" dirty="0" smtClean="0"/>
              <a:t/>
            </a:r>
            <a:br>
              <a:rPr lang="fr-CA" dirty="0" smtClean="0"/>
            </a:br>
            <a:r>
              <a:rPr lang="fr-CA" dirty="0" smtClean="0"/>
              <a:t>Énoncé 1 </a:t>
            </a:r>
            <a:endParaRPr lang="fr-CA" dirty="0"/>
          </a:p>
        </p:txBody>
      </p:sp>
      <p:sp>
        <p:nvSpPr>
          <p:cNvPr id="3" name="Espace réservé du contenu 2"/>
          <p:cNvSpPr>
            <a:spLocks noGrp="1"/>
          </p:cNvSpPr>
          <p:nvPr>
            <p:ph idx="1"/>
          </p:nvPr>
        </p:nvSpPr>
        <p:spPr/>
        <p:txBody>
          <a:bodyPr/>
          <a:lstStyle/>
          <a:p>
            <a:endParaRPr lang="fr-CA" b="1" dirty="0" smtClean="0"/>
          </a:p>
          <a:p>
            <a:endParaRPr lang="fr-CA" b="1" dirty="0"/>
          </a:p>
          <a:p>
            <a:r>
              <a:rPr lang="fr-CA" b="1" dirty="0" smtClean="0"/>
              <a:t>Chaque </a:t>
            </a:r>
            <a:r>
              <a:rPr lang="fr-CA" b="1" dirty="0"/>
              <a:t>année</a:t>
            </a:r>
            <a:r>
              <a:rPr lang="fr-CA" dirty="0"/>
              <a:t>, au secondaire, </a:t>
            </a:r>
            <a:r>
              <a:rPr lang="fr-CA" b="1" dirty="0"/>
              <a:t>de plus en plus</a:t>
            </a:r>
            <a:r>
              <a:rPr lang="fr-CA" dirty="0"/>
              <a:t> de jeunes commencent à consommer de l’alcool. </a:t>
            </a:r>
          </a:p>
          <a:p>
            <a:endParaRPr lang="fr-CA" dirty="0"/>
          </a:p>
        </p:txBody>
      </p:sp>
    </p:spTree>
    <p:extLst>
      <p:ext uri="{BB962C8B-B14F-4D97-AF65-F5344CB8AC3E}">
        <p14:creationId xmlns:p14="http://schemas.microsoft.com/office/powerpoint/2010/main" val="12381267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6" descr="Powepoint fond MSS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re 1"/>
          <p:cNvSpPr>
            <a:spLocks noGrp="1"/>
          </p:cNvSpPr>
          <p:nvPr>
            <p:ph type="title"/>
          </p:nvPr>
        </p:nvSpPr>
        <p:spPr/>
        <p:txBody>
          <a:bodyPr>
            <a:normAutofit fontScale="90000"/>
          </a:bodyPr>
          <a:lstStyle/>
          <a:p>
            <a:r>
              <a:rPr lang="fr-CA" dirty="0" smtClean="0"/>
              <a:t/>
            </a:r>
            <a:br>
              <a:rPr lang="fr-CA" dirty="0" smtClean="0"/>
            </a:br>
            <a:r>
              <a:rPr lang="fr-CA" dirty="0" smtClean="0"/>
              <a:t>Réponse</a:t>
            </a:r>
            <a:endParaRPr lang="fr-CA" dirty="0"/>
          </a:p>
        </p:txBody>
      </p:sp>
      <p:sp>
        <p:nvSpPr>
          <p:cNvPr id="3" name="Espace réservé du contenu 2"/>
          <p:cNvSpPr>
            <a:spLocks noGrp="1"/>
          </p:cNvSpPr>
          <p:nvPr>
            <p:ph idx="1"/>
          </p:nvPr>
        </p:nvSpPr>
        <p:spPr>
          <a:xfrm>
            <a:off x="457200" y="1417638"/>
            <a:ext cx="8229600" cy="4708525"/>
          </a:xfrm>
        </p:spPr>
        <p:txBody>
          <a:bodyPr>
            <a:normAutofit fontScale="70000" lnSpcReduction="20000"/>
          </a:bodyPr>
          <a:lstStyle/>
          <a:p>
            <a:pPr marL="0" indent="0">
              <a:buNone/>
            </a:pPr>
            <a:r>
              <a:rPr lang="fr-CA" sz="3800" b="1" dirty="0"/>
              <a:t>Mythe</a:t>
            </a:r>
            <a:endParaRPr lang="fr-CA" sz="3800" dirty="0"/>
          </a:p>
          <a:p>
            <a:pPr lvl="0"/>
            <a:endParaRPr lang="fr-CA" dirty="0" smtClean="0"/>
          </a:p>
          <a:p>
            <a:pPr marL="0" lvl="0" indent="0">
              <a:buNone/>
            </a:pPr>
            <a:r>
              <a:rPr lang="fr-CA" dirty="0" smtClean="0"/>
              <a:t>De </a:t>
            </a:r>
            <a:r>
              <a:rPr lang="fr-CA" dirty="0"/>
              <a:t>façon générale, il y a une diminution de la consommation d’alcool chez l’ensemble des jeunes âgés de 12 à 17 ans qui fréquentent l’école secondaire. En l’espace de quelques </a:t>
            </a:r>
            <a:r>
              <a:rPr lang="fr-CA" dirty="0" smtClean="0"/>
              <a:t>années, le </a:t>
            </a:r>
            <a:r>
              <a:rPr lang="fr-CA" dirty="0"/>
              <a:t>pourcentage des jeunes qui ont déjà consommé de l’alcool est passé de 71 </a:t>
            </a:r>
            <a:r>
              <a:rPr lang="fr-CA" dirty="0" smtClean="0"/>
              <a:t>% à </a:t>
            </a:r>
            <a:r>
              <a:rPr lang="fr-CA" dirty="0"/>
              <a:t>60 </a:t>
            </a:r>
            <a:r>
              <a:rPr lang="fr-CA" dirty="0" smtClean="0"/>
              <a:t>%. </a:t>
            </a:r>
            <a:r>
              <a:rPr lang="fr-CA" dirty="0"/>
              <a:t>Chez l’ensemble des jeunes du secondaire, on trouve donc 40 % d’abstinents contre 29 % en 2000. </a:t>
            </a:r>
          </a:p>
          <a:p>
            <a:pPr lvl="0"/>
            <a:endParaRPr lang="fr-CA" dirty="0" smtClean="0"/>
          </a:p>
          <a:p>
            <a:pPr marL="0" lvl="0" indent="0">
              <a:buNone/>
            </a:pPr>
            <a:r>
              <a:rPr lang="fr-CA" dirty="0" smtClean="0"/>
              <a:t>Parmi </a:t>
            </a:r>
            <a:r>
              <a:rPr lang="fr-CA" dirty="0"/>
              <a:t>les 60 % de jeunes qui ont déjà consommé de l’alcool</a:t>
            </a:r>
            <a:r>
              <a:rPr lang="fr-CA" dirty="0" smtClean="0"/>
              <a:t>, 75</a:t>
            </a:r>
            <a:r>
              <a:rPr lang="fr-CA" dirty="0"/>
              <a:t> % l’ont fait une seule fois et n’y retoucheront plus alors que d’autres en consomment moins d’une fois par mois.</a:t>
            </a:r>
          </a:p>
          <a:p>
            <a:pPr marL="0" indent="0">
              <a:buNone/>
            </a:pPr>
            <a:r>
              <a:rPr lang="fr-CA" dirty="0"/>
              <a:t> </a:t>
            </a:r>
          </a:p>
          <a:p>
            <a:pPr marL="0" indent="0">
              <a:buNone/>
            </a:pPr>
            <a:r>
              <a:rPr lang="fr-CA" sz="2300" dirty="0"/>
              <a:t>(</a:t>
            </a:r>
            <a:r>
              <a:rPr lang="fr-CA" sz="2300" b="1" dirty="0"/>
              <a:t>Source :</a:t>
            </a:r>
            <a:r>
              <a:rPr lang="fr-CA" sz="2300" dirty="0"/>
              <a:t> Gaëtane Dubé et autres, </a:t>
            </a:r>
            <a:r>
              <a:rPr lang="fr-CA" sz="2300" i="1" dirty="0"/>
              <a:t>Enquête québécoise sur le tabac, l’alcool, la drogue et </a:t>
            </a:r>
            <a:r>
              <a:rPr lang="fr-CA" sz="2300" i="1" dirty="0" smtClean="0"/>
              <a:t>le</a:t>
            </a:r>
          </a:p>
          <a:p>
            <a:pPr marL="0" indent="0">
              <a:buNone/>
            </a:pPr>
            <a:r>
              <a:rPr lang="fr-CA" sz="2300" i="1" dirty="0" smtClean="0"/>
              <a:t>jeu </a:t>
            </a:r>
            <a:r>
              <a:rPr lang="fr-CA" sz="2300" i="1" dirty="0"/>
              <a:t>chez les élèves du secondaire, 2008</a:t>
            </a:r>
            <a:r>
              <a:rPr lang="fr-CA" sz="2300" dirty="0"/>
              <a:t>.)</a:t>
            </a:r>
          </a:p>
          <a:p>
            <a:endParaRPr lang="fr-CA" sz="2300" dirty="0"/>
          </a:p>
        </p:txBody>
      </p:sp>
    </p:spTree>
    <p:extLst>
      <p:ext uri="{BB962C8B-B14F-4D97-AF65-F5344CB8AC3E}">
        <p14:creationId xmlns:p14="http://schemas.microsoft.com/office/powerpoint/2010/main" val="39827977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Powepoint fond 13-16 3"/>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
        <p:nvSpPr>
          <p:cNvPr id="2" name="Titre 1"/>
          <p:cNvSpPr>
            <a:spLocks noGrp="1"/>
          </p:cNvSpPr>
          <p:nvPr>
            <p:ph type="title"/>
          </p:nvPr>
        </p:nvSpPr>
        <p:spPr/>
        <p:txBody>
          <a:bodyPr>
            <a:normAutofit fontScale="90000"/>
          </a:bodyPr>
          <a:lstStyle/>
          <a:p>
            <a:r>
              <a:rPr lang="fr-CA" dirty="0" smtClean="0"/>
              <a:t/>
            </a:r>
            <a:br>
              <a:rPr lang="fr-CA" dirty="0" smtClean="0"/>
            </a:br>
            <a:r>
              <a:rPr lang="fr-CA" dirty="0" smtClean="0"/>
              <a:t>Énoncé 2</a:t>
            </a:r>
            <a:endParaRPr lang="fr-CA" dirty="0"/>
          </a:p>
        </p:txBody>
      </p:sp>
      <p:sp>
        <p:nvSpPr>
          <p:cNvPr id="3" name="Espace réservé du contenu 2"/>
          <p:cNvSpPr>
            <a:spLocks noGrp="1"/>
          </p:cNvSpPr>
          <p:nvPr>
            <p:ph idx="1"/>
          </p:nvPr>
        </p:nvSpPr>
        <p:spPr/>
        <p:txBody>
          <a:bodyPr/>
          <a:lstStyle/>
          <a:p>
            <a:endParaRPr lang="fr-CA" dirty="0" smtClean="0"/>
          </a:p>
          <a:p>
            <a:endParaRPr lang="fr-CA" dirty="0"/>
          </a:p>
          <a:p>
            <a:r>
              <a:rPr lang="fr-CA" dirty="0" smtClean="0"/>
              <a:t>Être </a:t>
            </a:r>
            <a:r>
              <a:rPr lang="fr-CA" dirty="0"/>
              <a:t>sous l’effet de l’alcool me garantit d’être </a:t>
            </a:r>
            <a:r>
              <a:rPr lang="fr-CA" b="1" dirty="0"/>
              <a:t>moins gêné</a:t>
            </a:r>
            <a:r>
              <a:rPr lang="fr-CA" dirty="0"/>
              <a:t>, d’être plus </a:t>
            </a:r>
            <a:r>
              <a:rPr lang="fr-CA" b="1" dirty="0"/>
              <a:t>amusant </a:t>
            </a:r>
            <a:r>
              <a:rPr lang="fr-CA" dirty="0"/>
              <a:t>ou plus</a:t>
            </a:r>
            <a:r>
              <a:rPr lang="fr-CA" b="1" dirty="0"/>
              <a:t> intelligent</a:t>
            </a:r>
            <a:r>
              <a:rPr lang="fr-CA" dirty="0"/>
              <a:t>.</a:t>
            </a:r>
          </a:p>
          <a:p>
            <a:endParaRPr lang="fr-CA" dirty="0"/>
          </a:p>
        </p:txBody>
      </p:sp>
    </p:spTree>
    <p:extLst>
      <p:ext uri="{BB962C8B-B14F-4D97-AF65-F5344CB8AC3E}">
        <p14:creationId xmlns:p14="http://schemas.microsoft.com/office/powerpoint/2010/main" val="19192717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6" descr="Powepoint fond MSS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re 1"/>
          <p:cNvSpPr>
            <a:spLocks noGrp="1"/>
          </p:cNvSpPr>
          <p:nvPr>
            <p:ph type="title"/>
          </p:nvPr>
        </p:nvSpPr>
        <p:spPr/>
        <p:txBody>
          <a:bodyPr>
            <a:normAutofit fontScale="90000"/>
          </a:bodyPr>
          <a:lstStyle/>
          <a:p>
            <a:r>
              <a:rPr lang="fr-CA" dirty="0" smtClean="0"/>
              <a:t/>
            </a:r>
            <a:br>
              <a:rPr lang="fr-CA" dirty="0" smtClean="0"/>
            </a:br>
            <a:r>
              <a:rPr lang="fr-CA" dirty="0" smtClean="0"/>
              <a:t>Réponse</a:t>
            </a:r>
            <a:endParaRPr lang="fr-CA" dirty="0"/>
          </a:p>
        </p:txBody>
      </p:sp>
      <p:sp>
        <p:nvSpPr>
          <p:cNvPr id="3" name="Espace réservé du contenu 2"/>
          <p:cNvSpPr>
            <a:spLocks noGrp="1"/>
          </p:cNvSpPr>
          <p:nvPr>
            <p:ph idx="1"/>
          </p:nvPr>
        </p:nvSpPr>
        <p:spPr/>
        <p:txBody>
          <a:bodyPr>
            <a:normAutofit fontScale="85000" lnSpcReduction="10000"/>
          </a:bodyPr>
          <a:lstStyle/>
          <a:p>
            <a:pPr marL="0" indent="0">
              <a:buNone/>
            </a:pPr>
            <a:r>
              <a:rPr lang="fr-CA" b="1" dirty="0"/>
              <a:t>Mythe</a:t>
            </a:r>
            <a:r>
              <a:rPr lang="fr-CA" dirty="0"/>
              <a:t> </a:t>
            </a:r>
          </a:p>
          <a:p>
            <a:pPr marL="0" indent="0">
              <a:buNone/>
            </a:pPr>
            <a:r>
              <a:rPr lang="fr-CA" dirty="0"/>
              <a:t>Il ne va pas de soi que le comportement d’une personne qui a consommé de l’alcool est plus agréable ou plus amusant. L’alcool et les drogues </a:t>
            </a:r>
            <a:r>
              <a:rPr lang="fr-CA" b="1" dirty="0"/>
              <a:t>affectent le fonctionnement du cerveau</a:t>
            </a:r>
            <a:r>
              <a:rPr lang="fr-CA" dirty="0"/>
              <a:t>. Ces substances modifient les communications entre les cellules nerveuses et perturbent les sens, elles</a:t>
            </a:r>
            <a:r>
              <a:rPr lang="fr-CA" b="1" dirty="0"/>
              <a:t> faussent notre jugement, déséquilibrent notre comportement et diminuent la coordination de nos mouvements</a:t>
            </a:r>
            <a:r>
              <a:rPr lang="fr-CA" dirty="0"/>
              <a:t>. Elles nous font faire des choses que l’on ne ferait pas autrement, mais elles ne nous rendent sûrement pas </a:t>
            </a:r>
            <a:r>
              <a:rPr lang="fr-CA"/>
              <a:t>plus </a:t>
            </a:r>
            <a:r>
              <a:rPr lang="fr-CA" smtClean="0"/>
              <a:t>intelligents </a:t>
            </a:r>
            <a:r>
              <a:rPr lang="fr-CA"/>
              <a:t>ou </a:t>
            </a:r>
            <a:r>
              <a:rPr lang="fr-CA" smtClean="0"/>
              <a:t>amusants!</a:t>
            </a:r>
            <a:endParaRPr lang="fr-CA" dirty="0"/>
          </a:p>
          <a:p>
            <a:endParaRPr lang="fr-CA" dirty="0"/>
          </a:p>
        </p:txBody>
      </p:sp>
    </p:spTree>
    <p:extLst>
      <p:ext uri="{BB962C8B-B14F-4D97-AF65-F5344CB8AC3E}">
        <p14:creationId xmlns:p14="http://schemas.microsoft.com/office/powerpoint/2010/main" val="27988885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Powepoint fond 13-16 3"/>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
        <p:nvSpPr>
          <p:cNvPr id="2" name="Titre 1"/>
          <p:cNvSpPr>
            <a:spLocks noGrp="1"/>
          </p:cNvSpPr>
          <p:nvPr>
            <p:ph type="title"/>
          </p:nvPr>
        </p:nvSpPr>
        <p:spPr/>
        <p:txBody>
          <a:bodyPr>
            <a:normAutofit fontScale="90000"/>
          </a:bodyPr>
          <a:lstStyle/>
          <a:p>
            <a:r>
              <a:rPr lang="fr-CA" dirty="0" smtClean="0"/>
              <a:t/>
            </a:r>
            <a:br>
              <a:rPr lang="fr-CA" dirty="0" smtClean="0"/>
            </a:br>
            <a:r>
              <a:rPr lang="fr-CA" dirty="0" smtClean="0"/>
              <a:t>Énoncé 3</a:t>
            </a:r>
            <a:endParaRPr lang="fr-CA" dirty="0"/>
          </a:p>
        </p:txBody>
      </p:sp>
      <p:sp>
        <p:nvSpPr>
          <p:cNvPr id="3" name="Espace réservé du contenu 2"/>
          <p:cNvSpPr>
            <a:spLocks noGrp="1"/>
          </p:cNvSpPr>
          <p:nvPr>
            <p:ph idx="1"/>
          </p:nvPr>
        </p:nvSpPr>
        <p:spPr/>
        <p:txBody>
          <a:bodyPr/>
          <a:lstStyle/>
          <a:p>
            <a:endParaRPr lang="fr-CA" dirty="0" smtClean="0"/>
          </a:p>
          <a:p>
            <a:endParaRPr lang="fr-CA" sz="1200" dirty="0"/>
          </a:p>
          <a:p>
            <a:r>
              <a:rPr lang="fr-CA" dirty="0" smtClean="0"/>
              <a:t>Les </a:t>
            </a:r>
            <a:r>
              <a:rPr lang="fr-CA" b="1" dirty="0"/>
              <a:t>conséquences négatives</a:t>
            </a:r>
            <a:r>
              <a:rPr lang="fr-CA" dirty="0"/>
              <a:t> qui peuvent se produire lorsque je consomme de l’alcool ou une autre drogue ne touchent que moi, ma consommation ne concerne </a:t>
            </a:r>
            <a:r>
              <a:rPr lang="fr-CA" dirty="0" smtClean="0"/>
              <a:t>donc pas les autres</a:t>
            </a:r>
            <a:r>
              <a:rPr lang="fr-CA" dirty="0"/>
              <a:t> !</a:t>
            </a:r>
          </a:p>
          <a:p>
            <a:endParaRPr lang="fr-CA" dirty="0"/>
          </a:p>
        </p:txBody>
      </p:sp>
    </p:spTree>
    <p:extLst>
      <p:ext uri="{BB962C8B-B14F-4D97-AF65-F5344CB8AC3E}">
        <p14:creationId xmlns:p14="http://schemas.microsoft.com/office/powerpoint/2010/main" val="19987519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6" descr="Powepoint fond MSS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re 1"/>
          <p:cNvSpPr>
            <a:spLocks noGrp="1"/>
          </p:cNvSpPr>
          <p:nvPr>
            <p:ph type="title"/>
          </p:nvPr>
        </p:nvSpPr>
        <p:spPr>
          <a:xfrm>
            <a:off x="327545" y="110865"/>
            <a:ext cx="8229600" cy="1143000"/>
          </a:xfrm>
        </p:spPr>
        <p:txBody>
          <a:bodyPr>
            <a:normAutofit fontScale="90000"/>
          </a:bodyPr>
          <a:lstStyle/>
          <a:p>
            <a:r>
              <a:rPr lang="fr-CA" dirty="0" smtClean="0"/>
              <a:t/>
            </a:r>
            <a:br>
              <a:rPr lang="fr-CA" dirty="0" smtClean="0"/>
            </a:br>
            <a:r>
              <a:rPr lang="fr-CA" dirty="0" smtClean="0"/>
              <a:t>Réponse</a:t>
            </a:r>
            <a:endParaRPr lang="fr-CA" dirty="0"/>
          </a:p>
        </p:txBody>
      </p:sp>
      <p:sp>
        <p:nvSpPr>
          <p:cNvPr id="3" name="Espace réservé du contenu 2"/>
          <p:cNvSpPr>
            <a:spLocks noGrp="1"/>
          </p:cNvSpPr>
          <p:nvPr>
            <p:ph idx="1"/>
          </p:nvPr>
        </p:nvSpPr>
        <p:spPr>
          <a:xfrm>
            <a:off x="327545" y="1279430"/>
            <a:ext cx="8229600" cy="5578569"/>
          </a:xfrm>
        </p:spPr>
        <p:txBody>
          <a:bodyPr>
            <a:normAutofit fontScale="32500" lnSpcReduction="20000"/>
          </a:bodyPr>
          <a:lstStyle/>
          <a:p>
            <a:pPr marL="0" indent="0">
              <a:buNone/>
            </a:pPr>
            <a:r>
              <a:rPr lang="fr-CA" sz="7400" b="1" dirty="0" smtClean="0"/>
              <a:t>Mythe</a:t>
            </a:r>
          </a:p>
          <a:p>
            <a:pPr marL="0" indent="0">
              <a:buNone/>
            </a:pPr>
            <a:r>
              <a:rPr lang="fr-FR" sz="5500" dirty="0" smtClean="0"/>
              <a:t>Il </a:t>
            </a:r>
            <a:r>
              <a:rPr lang="fr-FR" sz="5500" dirty="0"/>
              <a:t>est vrai que, parmi les</a:t>
            </a:r>
            <a:r>
              <a:rPr lang="fr-FR" sz="5500" b="1" dirty="0"/>
              <a:t> conséquences négatives </a:t>
            </a:r>
            <a:r>
              <a:rPr lang="fr-FR" sz="5500" dirty="0"/>
              <a:t>qui découlent de </a:t>
            </a:r>
            <a:r>
              <a:rPr lang="fr-FR" sz="5500" dirty="0" smtClean="0"/>
              <a:t>la</a:t>
            </a:r>
          </a:p>
          <a:p>
            <a:pPr marL="0" indent="0">
              <a:buNone/>
            </a:pPr>
            <a:r>
              <a:rPr lang="fr-FR" sz="5500" dirty="0" smtClean="0"/>
              <a:t>consommation </a:t>
            </a:r>
            <a:r>
              <a:rPr lang="fr-FR" sz="5500" dirty="0"/>
              <a:t>d’alcool ou de </a:t>
            </a:r>
            <a:r>
              <a:rPr lang="fr-FR" sz="5500" dirty="0" smtClean="0"/>
              <a:t>drogue, </a:t>
            </a:r>
            <a:r>
              <a:rPr lang="fr-FR" sz="5500" dirty="0"/>
              <a:t>certaines affectent</a:t>
            </a:r>
            <a:r>
              <a:rPr lang="fr-FR" sz="5500" b="1" dirty="0"/>
              <a:t> directement le consommateur</a:t>
            </a:r>
            <a:r>
              <a:rPr lang="fr-FR" sz="5500" dirty="0"/>
              <a:t>, par exemple : </a:t>
            </a:r>
          </a:p>
          <a:p>
            <a:r>
              <a:rPr lang="fr-FR" sz="4900" dirty="0" smtClean="0"/>
              <a:t>des </a:t>
            </a:r>
            <a:r>
              <a:rPr lang="fr-FR" sz="4900" dirty="0"/>
              <a:t>blessures à la suite d’une bagarre ou d’un </a:t>
            </a:r>
            <a:r>
              <a:rPr lang="fr-FR" sz="4900" dirty="0" smtClean="0"/>
              <a:t>accident;</a:t>
            </a:r>
            <a:endParaRPr lang="fr-CA" sz="4900" dirty="0"/>
          </a:p>
          <a:p>
            <a:r>
              <a:rPr lang="fr-FR" sz="4900" dirty="0"/>
              <a:t>des problèmes de santé physique (maux de tête, troubles digestifs, manque d’énergie</a:t>
            </a:r>
            <a:r>
              <a:rPr lang="fr-FR" sz="4900" dirty="0" smtClean="0"/>
              <a:t>);</a:t>
            </a:r>
            <a:endParaRPr lang="fr-CA" sz="4900" dirty="0"/>
          </a:p>
          <a:p>
            <a:r>
              <a:rPr lang="fr-FR" sz="4900" dirty="0"/>
              <a:t>des problèmes psychologiques (manque d’attention à l’école, mauvaise humeur, irritabilité, anxiété, dépression, etc.).</a:t>
            </a:r>
            <a:endParaRPr lang="fr-CA" sz="4900" dirty="0"/>
          </a:p>
          <a:p>
            <a:pPr marL="0" indent="0">
              <a:buNone/>
            </a:pPr>
            <a:r>
              <a:rPr lang="fr-FR" dirty="0"/>
              <a:t> </a:t>
            </a:r>
            <a:endParaRPr lang="fr-CA" dirty="0"/>
          </a:p>
          <a:p>
            <a:pPr marL="0" indent="0">
              <a:buNone/>
            </a:pPr>
            <a:r>
              <a:rPr lang="fr-FR" sz="5500" dirty="0"/>
              <a:t>Mais </a:t>
            </a:r>
            <a:r>
              <a:rPr lang="fr-FR" sz="5500" b="1" dirty="0"/>
              <a:t>c’est aussi toute la famille, les amis et les proches</a:t>
            </a:r>
            <a:r>
              <a:rPr lang="fr-FR" sz="5500" dirty="0"/>
              <a:t> qui seront touchés </a:t>
            </a:r>
            <a:r>
              <a:rPr lang="fr-FR" sz="5500" dirty="0" smtClean="0"/>
              <a:t>:</a:t>
            </a:r>
            <a:r>
              <a:rPr lang="fr-FR" dirty="0"/>
              <a:t> </a:t>
            </a:r>
            <a:endParaRPr lang="fr-CA" dirty="0" smtClean="0"/>
          </a:p>
          <a:p>
            <a:r>
              <a:rPr lang="fr-FR" sz="4900" dirty="0" smtClean="0"/>
              <a:t>par des problèmes relationnels (disputes importantes lorsque le consommateur est sous l’effet de l’alcool ou d’une drogue, mésententes au sujet de la consommation de ces produits, etc.);</a:t>
            </a:r>
            <a:endParaRPr lang="fr-CA" sz="4900" dirty="0" smtClean="0"/>
          </a:p>
          <a:p>
            <a:r>
              <a:rPr lang="fr-FR" sz="4900" dirty="0" smtClean="0"/>
              <a:t>par </a:t>
            </a:r>
            <a:r>
              <a:rPr lang="fr-FR" sz="4900" dirty="0"/>
              <a:t>une relation sexuelle non protégée pouvant causer une infection transmissible sexuellement ou une grossesse non désirée et leurs répercussions, sur les plans affectif et relationnel.</a:t>
            </a:r>
            <a:endParaRPr lang="fr-CA" sz="4900" dirty="0"/>
          </a:p>
          <a:p>
            <a:pPr marL="0" indent="0">
              <a:buNone/>
            </a:pPr>
            <a:r>
              <a:rPr lang="fr-FR" dirty="0"/>
              <a:t> </a:t>
            </a:r>
            <a:endParaRPr lang="fr-CA" dirty="0"/>
          </a:p>
          <a:p>
            <a:pPr marL="0" indent="0">
              <a:buNone/>
            </a:pPr>
            <a:r>
              <a:rPr lang="fr-FR" sz="4900" dirty="0"/>
              <a:t>Sans compter des accidents de voiture reliés à la conduite après avoir consommé dont sont parfois victimes de parfaits inconnus et qui ont des effets à court, à moyen et, parfois, à long terme dans leur vie. </a:t>
            </a:r>
            <a:endParaRPr lang="fr-CA" sz="4900" dirty="0"/>
          </a:p>
          <a:p>
            <a:pPr marL="0" indent="0">
              <a:buNone/>
            </a:pPr>
            <a:endParaRPr lang="fr-FR" sz="5500" b="1" dirty="0" smtClean="0"/>
          </a:p>
          <a:p>
            <a:pPr marL="0" indent="0">
              <a:buNone/>
            </a:pPr>
            <a:r>
              <a:rPr lang="fr-FR" sz="5500" b="1" dirty="0" smtClean="0"/>
              <a:t>Vous </a:t>
            </a:r>
            <a:r>
              <a:rPr lang="fr-FR" sz="5500" b="1" dirty="0"/>
              <a:t>avez d’autres suggestions d’effets sur les autres </a:t>
            </a:r>
            <a:r>
              <a:rPr lang="fr-FR" sz="5500" b="1" dirty="0" smtClean="0"/>
              <a:t>?</a:t>
            </a:r>
            <a:endParaRPr lang="fr-CA" sz="5500" dirty="0"/>
          </a:p>
        </p:txBody>
      </p:sp>
    </p:spTree>
    <p:extLst>
      <p:ext uri="{BB962C8B-B14F-4D97-AF65-F5344CB8AC3E}">
        <p14:creationId xmlns:p14="http://schemas.microsoft.com/office/powerpoint/2010/main" val="17141469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Powepoint fond 13-16 3"/>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
        <p:nvSpPr>
          <p:cNvPr id="2" name="Titre 1"/>
          <p:cNvSpPr>
            <a:spLocks noGrp="1"/>
          </p:cNvSpPr>
          <p:nvPr>
            <p:ph type="title"/>
          </p:nvPr>
        </p:nvSpPr>
        <p:spPr/>
        <p:txBody>
          <a:bodyPr>
            <a:normAutofit fontScale="90000"/>
          </a:bodyPr>
          <a:lstStyle/>
          <a:p>
            <a:r>
              <a:rPr lang="fr-CA" dirty="0"/>
              <a:t/>
            </a:r>
            <a:br>
              <a:rPr lang="fr-CA" dirty="0"/>
            </a:br>
            <a:r>
              <a:rPr lang="fr-CA" dirty="0" smtClean="0"/>
              <a:t>Énoncé 4</a:t>
            </a:r>
            <a:endParaRPr lang="fr-CA" dirty="0"/>
          </a:p>
        </p:txBody>
      </p:sp>
      <p:sp>
        <p:nvSpPr>
          <p:cNvPr id="3" name="Espace réservé du contenu 2"/>
          <p:cNvSpPr>
            <a:spLocks noGrp="1"/>
          </p:cNvSpPr>
          <p:nvPr>
            <p:ph idx="1"/>
          </p:nvPr>
        </p:nvSpPr>
        <p:spPr/>
        <p:txBody>
          <a:bodyPr/>
          <a:lstStyle/>
          <a:p>
            <a:endParaRPr lang="fr-CA" dirty="0" smtClean="0"/>
          </a:p>
          <a:p>
            <a:endParaRPr lang="fr-CA" dirty="0"/>
          </a:p>
          <a:p>
            <a:r>
              <a:rPr lang="fr-CA" dirty="0" smtClean="0"/>
              <a:t>Une </a:t>
            </a:r>
            <a:r>
              <a:rPr lang="fr-CA" dirty="0"/>
              <a:t>des raisons données pour expliquer la consommation d’alcool ou de drogues est de vouloir </a:t>
            </a:r>
            <a:r>
              <a:rPr lang="fr-CA" b="1" dirty="0"/>
              <a:t>faire comme les autres</a:t>
            </a:r>
            <a:r>
              <a:rPr lang="fr-CA" dirty="0"/>
              <a:t>.</a:t>
            </a:r>
          </a:p>
          <a:p>
            <a:endParaRPr lang="fr-CA" dirty="0"/>
          </a:p>
        </p:txBody>
      </p:sp>
    </p:spTree>
    <p:extLst>
      <p:ext uri="{BB962C8B-B14F-4D97-AF65-F5344CB8AC3E}">
        <p14:creationId xmlns:p14="http://schemas.microsoft.com/office/powerpoint/2010/main" val="29961564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6" descr="Powepoint fond MSS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re 1"/>
          <p:cNvSpPr>
            <a:spLocks noGrp="1"/>
          </p:cNvSpPr>
          <p:nvPr>
            <p:ph type="title"/>
          </p:nvPr>
        </p:nvSpPr>
        <p:spPr/>
        <p:txBody>
          <a:bodyPr>
            <a:normAutofit fontScale="90000"/>
          </a:bodyPr>
          <a:lstStyle/>
          <a:p>
            <a:r>
              <a:rPr lang="fr-CA" dirty="0" smtClean="0"/>
              <a:t/>
            </a:r>
            <a:br>
              <a:rPr lang="fr-CA" dirty="0" smtClean="0"/>
            </a:br>
            <a:r>
              <a:rPr lang="fr-CA" dirty="0" smtClean="0"/>
              <a:t>Réponse </a:t>
            </a:r>
            <a:endParaRPr lang="fr-CA" dirty="0"/>
          </a:p>
        </p:txBody>
      </p:sp>
      <p:sp>
        <p:nvSpPr>
          <p:cNvPr id="3" name="Espace réservé du contenu 2"/>
          <p:cNvSpPr>
            <a:spLocks noGrp="1"/>
          </p:cNvSpPr>
          <p:nvPr>
            <p:ph idx="1"/>
          </p:nvPr>
        </p:nvSpPr>
        <p:spPr/>
        <p:txBody>
          <a:bodyPr>
            <a:normAutofit fontScale="32500" lnSpcReduction="20000"/>
          </a:bodyPr>
          <a:lstStyle/>
          <a:p>
            <a:pPr marL="0" indent="0">
              <a:buNone/>
            </a:pPr>
            <a:r>
              <a:rPr lang="fr-CA" sz="8600" b="1" dirty="0" smtClean="0"/>
              <a:t>Réalité</a:t>
            </a:r>
          </a:p>
          <a:p>
            <a:pPr marL="0" indent="0">
              <a:buNone/>
            </a:pPr>
            <a:endParaRPr lang="fr-CA" sz="5500" dirty="0"/>
          </a:p>
          <a:p>
            <a:pPr marL="0" indent="0">
              <a:buNone/>
            </a:pPr>
            <a:r>
              <a:rPr lang="fr-CA" sz="7400" dirty="0"/>
              <a:t>L’influence et la pression de tes amis et de ton entourage peuvent parfois être fortes. Tu peux te sentir obligé de consommer de l’alcool ou de la drogue pour faire comme eux, par peur d’être rejeté ou parce que tu crois que tout le monde autour de toi le fait. </a:t>
            </a:r>
          </a:p>
          <a:p>
            <a:pPr marL="0" indent="0">
              <a:buNone/>
            </a:pPr>
            <a:r>
              <a:rPr lang="fr-CA" sz="7400" dirty="0"/>
              <a:t> </a:t>
            </a:r>
          </a:p>
          <a:p>
            <a:pPr marL="0" indent="0">
              <a:buNone/>
            </a:pPr>
            <a:r>
              <a:rPr lang="fr-CA" sz="7400" dirty="0"/>
              <a:t>Dans un premier temps, sache que les jeunes de ton âge ont, en règle générale, substantiellement diminué leur consommation d’alcool, de cannabis et d’autres drogues depuis l’an 2000. </a:t>
            </a:r>
          </a:p>
          <a:p>
            <a:pPr marL="0" indent="0">
              <a:buNone/>
            </a:pPr>
            <a:r>
              <a:rPr lang="fr-CA" sz="7400" dirty="0"/>
              <a:t> </a:t>
            </a:r>
            <a:endParaRPr lang="fr-CA" sz="7400" dirty="0" smtClean="0"/>
          </a:p>
          <a:p>
            <a:pPr marL="0" indent="0">
              <a:buNone/>
            </a:pPr>
            <a:r>
              <a:rPr lang="fr-CA" sz="7400" dirty="0" smtClean="0"/>
              <a:t>Suite…</a:t>
            </a:r>
            <a:endParaRPr lang="fr-CA" sz="7400" dirty="0"/>
          </a:p>
        </p:txBody>
      </p:sp>
    </p:spTree>
    <p:extLst>
      <p:ext uri="{BB962C8B-B14F-4D97-AF65-F5344CB8AC3E}">
        <p14:creationId xmlns:p14="http://schemas.microsoft.com/office/powerpoint/2010/main" val="35430144"/>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164</TotalTime>
  <Words>656</Words>
  <Application>Microsoft Office PowerPoint</Application>
  <PresentationFormat>Affichage à l'écran (4:3)</PresentationFormat>
  <Paragraphs>93</Paragraphs>
  <Slides>16</Slides>
  <Notes>0</Notes>
  <HiddenSlides>0</HiddenSlides>
  <MMClips>0</MMClips>
  <ScaleCrop>false</ScaleCrop>
  <HeadingPairs>
    <vt:vector size="4" baseType="variant">
      <vt:variant>
        <vt:lpstr>Thème</vt:lpstr>
      </vt:variant>
      <vt:variant>
        <vt:i4>1</vt:i4>
      </vt:variant>
      <vt:variant>
        <vt:lpstr>Titres des diapositives</vt:lpstr>
      </vt:variant>
      <vt:variant>
        <vt:i4>16</vt:i4>
      </vt:variant>
    </vt:vector>
  </HeadingPairs>
  <TitlesOfParts>
    <vt:vector size="17" baseType="lpstr">
      <vt:lpstr>Thème Office</vt:lpstr>
      <vt:lpstr> </vt:lpstr>
      <vt:lpstr> Énoncé 1 </vt:lpstr>
      <vt:lpstr> Réponse</vt:lpstr>
      <vt:lpstr> Énoncé 2</vt:lpstr>
      <vt:lpstr> Réponse</vt:lpstr>
      <vt:lpstr> Énoncé 3</vt:lpstr>
      <vt:lpstr> Réponse</vt:lpstr>
      <vt:lpstr> Énoncé 4</vt:lpstr>
      <vt:lpstr> Réponse </vt:lpstr>
      <vt:lpstr> Réponse (suite)</vt:lpstr>
      <vt:lpstr> Énoncé 5</vt:lpstr>
      <vt:lpstr> Réponse</vt:lpstr>
      <vt:lpstr> Énoncé 6</vt:lpstr>
      <vt:lpstr> Réponse</vt:lpstr>
      <vt:lpstr> Énoncé 7</vt:lpstr>
      <vt:lpstr> Réponse</vt:lpstr>
    </vt:vector>
  </TitlesOfParts>
  <Company>Agence Cartier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 .</dc:creator>
  <cp:lastModifiedBy>Sonia Morin</cp:lastModifiedBy>
  <cp:revision>22</cp:revision>
  <dcterms:created xsi:type="dcterms:W3CDTF">2011-11-04T15:49:01Z</dcterms:created>
  <dcterms:modified xsi:type="dcterms:W3CDTF">2011-11-09T20:24:01Z</dcterms:modified>
</cp:coreProperties>
</file>