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60"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9144000" cy="6858000" type="screen4x3"/>
  <p:notesSz cx="6858000" cy="9144000"/>
  <p:embeddedFontLst>
    <p:embeddedFont>
      <p:font typeface="Barlow" panose="00000500000000000000" pitchFamily="2" charset="0"/>
      <p:regular r:id="rId36"/>
      <p:bold r:id="rId37"/>
      <p:italic r:id="rId38"/>
      <p:boldItalic r:id="rId39"/>
    </p:embeddedFont>
    <p:embeddedFont>
      <p:font typeface="Barlow Medium" panose="00000600000000000000" pitchFamily="2" charset="0"/>
      <p:regular r:id="rId40"/>
      <p:italic r:id="rId41"/>
    </p:embeddedFont>
    <p:embeddedFont>
      <p:font typeface="Barlow SemiBold" panose="00000700000000000000" pitchFamily="2"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700"/>
    <a:srgbClr val="D77439"/>
    <a:srgbClr val="E94D95"/>
    <a:srgbClr val="41B6E6"/>
    <a:srgbClr val="11A84B"/>
    <a:srgbClr val="8246AF"/>
    <a:srgbClr val="2E6AB4"/>
    <a:srgbClr val="58656E"/>
    <a:srgbClr val="D6E5BA"/>
    <a:srgbClr val="B8D7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AAAAFF-95B3-41E9-A23E-600D9C8D8586}" v="12" dt="2021-11-01T19:52:37.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p:restoredTop sz="83107"/>
  </p:normalViewPr>
  <p:slideViewPr>
    <p:cSldViewPr snapToGrid="0" snapToObjects="1">
      <p:cViewPr>
        <p:scale>
          <a:sx n="100" d="100"/>
          <a:sy n="100" d="100"/>
        </p:scale>
        <p:origin x="300" y="-1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4E56F-D7E2-FF49-A512-A30C02060809}" type="datetimeFigureOut">
              <a:rPr lang="en-US" smtClean="0"/>
              <a:t>11/3/2021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AF880-2C0B-F34E-BCA8-EE4966680AD9}" type="slidenum">
              <a:rPr lang="en-US" smtClean="0"/>
              <a:t>‹N°›</a:t>
            </a:fld>
            <a:endParaRPr lang="en-US"/>
          </a:p>
        </p:txBody>
      </p:sp>
    </p:spTree>
    <p:extLst>
      <p:ext uri="{BB962C8B-B14F-4D97-AF65-F5344CB8AC3E}">
        <p14:creationId xmlns:p14="http://schemas.microsoft.com/office/powerpoint/2010/main" val="2804369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quebec.ca/en/education/preschool-elementary-and-secondary-schools/young-people-health-wellbeing/ekip-health-well-being-and-educational-success-of-young-peopl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cs typeface="Calibri"/>
              </a:rPr>
              <a:t>Définition d'actions intégrées: </a:t>
            </a:r>
            <a:r>
              <a:rPr lang="fr-CA"/>
              <a:t>Ensemble d’actions favorisant la santé, le bien-être et la réussite éducative des jeunes en misant sur le développement de leurs compétences tout au long de leur cheminement scolaire. Ces actions visent les facteurs clés du développement du jeune, sont intégrées dans les pratiques de l’école, permettent une utilisation optimale des ressources et sont déployées dans les différents milieux de vie des jeunes. </a:t>
            </a:r>
            <a:endParaRPr lang="fr-CA">
              <a:cs typeface="Calibri"/>
            </a:endParaRPr>
          </a:p>
          <a:p>
            <a:endParaRPr lang="fr-CA">
              <a:cs typeface="Calibri"/>
            </a:endParaRPr>
          </a:p>
          <a:p>
            <a:endParaRPr lang="fr-CA">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1</a:t>
            </a:fld>
            <a:endParaRPr lang="en-US"/>
          </a:p>
        </p:txBody>
      </p:sp>
    </p:spTree>
    <p:extLst>
      <p:ext uri="{BB962C8B-B14F-4D97-AF65-F5344CB8AC3E}">
        <p14:creationId xmlns:p14="http://schemas.microsoft.com/office/powerpoint/2010/main" val="2563402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fr-CA"/>
              <a:t>C'est une approche qui:</a:t>
            </a:r>
            <a:endParaRPr lang="fr-CA">
              <a:cs typeface="Calibri"/>
            </a:endParaRPr>
          </a:p>
          <a:p>
            <a:r>
              <a:rPr lang="fr-CA"/>
              <a:t>- convie les deux réseaux à travailler ensemble avec tous les partenaires concernés par la santé, le bien-être et la réussite éducative des jeunes (direction, personnel enseignant et non enseignant de l’école, jeunes, parents, professionnels du réseau de la santé et des services sociaux, partenaires de la communauté</a:t>
            </a:r>
            <a:r>
              <a:rPr lang="fr-CA" u="sng"/>
              <a:t>, etc.</a:t>
            </a:r>
            <a:r>
              <a:rPr lang="fr-CA"/>
              <a:t>).</a:t>
            </a:r>
            <a:endParaRPr lang="fr-CA">
              <a:cs typeface="Calibri"/>
            </a:endParaRPr>
          </a:p>
          <a:p>
            <a:r>
              <a:rPr lang="fr-CA"/>
              <a:t>- vise la planification globale d'interventions éducatives et environnementales</a:t>
            </a:r>
            <a:endParaRPr lang="fr-CA">
              <a:cs typeface="Calibri"/>
            </a:endParaRPr>
          </a:p>
          <a:p>
            <a:r>
              <a:rPr lang="fr-CA"/>
              <a:t>- constitue une base théorique permettant de faire des choix judicieux de bonnes pratiques en PP</a:t>
            </a:r>
            <a:endParaRPr lang="fr-CA">
              <a:cs typeface="Calibri"/>
            </a:endParaRPr>
          </a:p>
          <a:p>
            <a:endParaRPr lang="fr-CA">
              <a:cs typeface="Calibri"/>
            </a:endParaRPr>
          </a:p>
          <a:p>
            <a:pPr>
              <a:spcBef>
                <a:spcPct val="20000"/>
              </a:spcBef>
            </a:pPr>
            <a:endParaRPr lang="fr-CA">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10</a:t>
            </a:fld>
            <a:endParaRPr lang="en-US"/>
          </a:p>
        </p:txBody>
      </p:sp>
    </p:spTree>
    <p:extLst>
      <p:ext uri="{BB962C8B-B14F-4D97-AF65-F5344CB8AC3E}">
        <p14:creationId xmlns:p14="http://schemas.microsoft.com/office/powerpoint/2010/main" val="3998944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Les actions sont planifiées de façon concertée </a:t>
            </a:r>
            <a:endParaRPr lang="fr-FR">
              <a:cs typeface="Calibri"/>
            </a:endParaRPr>
          </a:p>
          <a:p>
            <a:pPr marL="285750" indent="-285750">
              <a:buFont typeface="Arial"/>
              <a:buChar char="•"/>
            </a:pPr>
            <a:r>
              <a:rPr lang="en-US" err="1"/>
              <a:t>Elles</a:t>
            </a:r>
            <a:r>
              <a:rPr lang="en-US"/>
              <a:t> </a:t>
            </a:r>
            <a:r>
              <a:rPr lang="en-US" err="1"/>
              <a:t>sont</a:t>
            </a:r>
            <a:r>
              <a:rPr lang="en-US"/>
              <a:t> </a:t>
            </a:r>
            <a:r>
              <a:rPr lang="en-US" err="1"/>
              <a:t>construites</a:t>
            </a:r>
            <a:r>
              <a:rPr lang="en-US"/>
              <a:t> </a:t>
            </a:r>
            <a:r>
              <a:rPr lang="en-US" err="1"/>
              <a:t>à</a:t>
            </a:r>
            <a:r>
              <a:rPr lang="en-US"/>
              <a:t> </a:t>
            </a:r>
            <a:r>
              <a:rPr lang="en-US" err="1"/>
              <a:t>partir</a:t>
            </a:r>
            <a:r>
              <a:rPr lang="en-US"/>
              <a:t> </a:t>
            </a:r>
            <a:r>
              <a:rPr lang="en-US" err="1"/>
              <a:t>d'objectifs</a:t>
            </a:r>
            <a:r>
              <a:rPr lang="en-US"/>
              <a:t> </a:t>
            </a:r>
            <a:r>
              <a:rPr lang="en-US" err="1"/>
              <a:t>clairs</a:t>
            </a:r>
            <a:r>
              <a:rPr lang="en-US"/>
              <a:t>.</a:t>
            </a:r>
            <a:endParaRPr lang="fr-FR"/>
          </a:p>
          <a:p>
            <a:pPr marL="285750" indent="-285750">
              <a:buFont typeface="Arial"/>
              <a:buChar char="•"/>
            </a:pPr>
            <a:r>
              <a:rPr lang="en-US" err="1"/>
              <a:t>Elles</a:t>
            </a:r>
            <a:r>
              <a:rPr lang="en-US"/>
              <a:t> </a:t>
            </a:r>
            <a:r>
              <a:rPr lang="en-US" err="1"/>
              <a:t>répondent</a:t>
            </a:r>
            <a:r>
              <a:rPr lang="en-US"/>
              <a:t> </a:t>
            </a:r>
            <a:r>
              <a:rPr lang="en-US" err="1"/>
              <a:t>à</a:t>
            </a:r>
            <a:r>
              <a:rPr lang="en-US"/>
              <a:t> des </a:t>
            </a:r>
            <a:r>
              <a:rPr lang="en-US" err="1"/>
              <a:t>besoins</a:t>
            </a:r>
            <a:r>
              <a:rPr lang="en-US"/>
              <a:t> </a:t>
            </a:r>
            <a:r>
              <a:rPr lang="en-US" err="1"/>
              <a:t>réels</a:t>
            </a:r>
            <a:r>
              <a:rPr lang="en-US"/>
              <a:t>, qui </a:t>
            </a:r>
            <a:r>
              <a:rPr lang="en-US" err="1"/>
              <a:t>sont</a:t>
            </a:r>
            <a:r>
              <a:rPr lang="en-US"/>
              <a:t> </a:t>
            </a:r>
            <a:r>
              <a:rPr lang="en-US" err="1"/>
              <a:t>en</a:t>
            </a:r>
            <a:r>
              <a:rPr lang="en-US"/>
              <a:t> </a:t>
            </a:r>
            <a:r>
              <a:rPr lang="en-US" err="1"/>
              <a:t>fonction</a:t>
            </a:r>
            <a:r>
              <a:rPr lang="en-US"/>
              <a:t> des forces et </a:t>
            </a:r>
            <a:r>
              <a:rPr lang="en-US" err="1"/>
              <a:t>vulnérabilités</a:t>
            </a:r>
            <a:r>
              <a:rPr lang="en-US"/>
              <a:t> du milieu, et qui </a:t>
            </a:r>
            <a:r>
              <a:rPr lang="en-US" err="1"/>
              <a:t>sont</a:t>
            </a:r>
            <a:r>
              <a:rPr lang="en-US"/>
              <a:t> </a:t>
            </a:r>
            <a:r>
              <a:rPr lang="en-US" err="1"/>
              <a:t>déterminés</a:t>
            </a:r>
            <a:r>
              <a:rPr lang="en-US"/>
              <a:t> </a:t>
            </a:r>
            <a:r>
              <a:rPr lang="en-US" err="1"/>
              <a:t>en</a:t>
            </a:r>
            <a:r>
              <a:rPr lang="en-US"/>
              <a:t> </a:t>
            </a:r>
            <a:r>
              <a:rPr lang="en-US" err="1"/>
              <a:t>fonction</a:t>
            </a:r>
            <a:r>
              <a:rPr lang="en-US"/>
              <a:t> des </a:t>
            </a:r>
            <a:r>
              <a:rPr lang="en-US" err="1"/>
              <a:t>priorités</a:t>
            </a:r>
            <a:r>
              <a:rPr lang="en-US"/>
              <a:t> de </a:t>
            </a:r>
            <a:r>
              <a:rPr lang="en-US" err="1"/>
              <a:t>l'école</a:t>
            </a:r>
            <a:r>
              <a:rPr lang="en-US"/>
              <a:t> </a:t>
            </a:r>
            <a:r>
              <a:rPr lang="en-US" err="1"/>
              <a:t>en</a:t>
            </a:r>
            <a:r>
              <a:rPr lang="en-US"/>
              <a:t> matière de </a:t>
            </a:r>
            <a:r>
              <a:rPr lang="en-US" err="1"/>
              <a:t>santé</a:t>
            </a:r>
            <a:r>
              <a:rPr lang="en-US"/>
              <a:t>, de bien-</a:t>
            </a:r>
            <a:r>
              <a:rPr lang="en-US" err="1"/>
              <a:t>être</a:t>
            </a:r>
            <a:r>
              <a:rPr lang="en-US"/>
              <a:t> et de </a:t>
            </a:r>
            <a:r>
              <a:rPr lang="en-US" err="1"/>
              <a:t>réussite</a:t>
            </a:r>
            <a:r>
              <a:rPr lang="en-US"/>
              <a:t> educative (</a:t>
            </a:r>
            <a:r>
              <a:rPr lang="fr-CA"/>
              <a:t>en lien avec le projet éducatif de l'école et le Plan d'engagement vers la réussite</a:t>
            </a:r>
            <a:r>
              <a:rPr lang="en-US"/>
              <a:t>).</a:t>
            </a:r>
            <a:endParaRPr lang="fr-FR"/>
          </a:p>
          <a:p>
            <a:pPr marL="285750" indent="-285750">
              <a:buFont typeface="Arial"/>
              <a:buChar char="•"/>
            </a:pPr>
            <a:r>
              <a:rPr lang="en-US" err="1"/>
              <a:t>Elles</a:t>
            </a:r>
            <a:r>
              <a:rPr lang="en-US"/>
              <a:t> </a:t>
            </a:r>
            <a:r>
              <a:rPr lang="en-US" err="1"/>
              <a:t>reposent</a:t>
            </a:r>
            <a:r>
              <a:rPr lang="en-US"/>
              <a:t> sur le </a:t>
            </a:r>
            <a:r>
              <a:rPr lang="en-US" err="1"/>
              <a:t>choix</a:t>
            </a:r>
            <a:r>
              <a:rPr lang="en-US"/>
              <a:t> de </a:t>
            </a:r>
            <a:r>
              <a:rPr lang="en-US" err="1"/>
              <a:t>moyens</a:t>
            </a:r>
            <a:r>
              <a:rPr lang="en-US"/>
              <a:t> qui </a:t>
            </a:r>
            <a:r>
              <a:rPr lang="en-US" err="1"/>
              <a:t>permettent</a:t>
            </a:r>
            <a:r>
              <a:rPr lang="en-US"/>
              <a:t> </a:t>
            </a:r>
            <a:r>
              <a:rPr lang="en-US" err="1"/>
              <a:t>l'atteinte</a:t>
            </a:r>
            <a:r>
              <a:rPr lang="en-US"/>
              <a:t> des </a:t>
            </a:r>
            <a:r>
              <a:rPr lang="en-US" err="1"/>
              <a:t>objectifs</a:t>
            </a:r>
            <a:r>
              <a:rPr lang="en-US"/>
              <a:t>.</a:t>
            </a:r>
            <a:endParaRPr lang="fr-FR"/>
          </a:p>
          <a:p>
            <a:pPr marL="285750" indent="-285750">
              <a:buFont typeface="Arial"/>
              <a:buChar char="•"/>
            </a:pPr>
            <a:r>
              <a:rPr lang="en-US" err="1"/>
              <a:t>Elles</a:t>
            </a:r>
            <a:r>
              <a:rPr lang="en-US"/>
              <a:t> </a:t>
            </a:r>
            <a:r>
              <a:rPr lang="en-US" err="1"/>
              <a:t>sont</a:t>
            </a:r>
            <a:r>
              <a:rPr lang="en-US"/>
              <a:t> issues </a:t>
            </a:r>
            <a:r>
              <a:rPr lang="en-US" err="1"/>
              <a:t>d'une</a:t>
            </a:r>
            <a:r>
              <a:rPr lang="en-US"/>
              <a:t> concertation entre le personnel </a:t>
            </a:r>
            <a:r>
              <a:rPr lang="en-US" err="1"/>
              <a:t>scolaire</a:t>
            </a:r>
            <a:r>
              <a:rPr lang="en-US"/>
              <a:t>, la </a:t>
            </a:r>
            <a:r>
              <a:rPr lang="en-US" err="1"/>
              <a:t>famille</a:t>
            </a:r>
            <a:r>
              <a:rPr lang="en-US"/>
              <a:t> et les </a:t>
            </a:r>
            <a:r>
              <a:rPr lang="en-US" err="1"/>
              <a:t>partenaires</a:t>
            </a:r>
            <a:r>
              <a:rPr lang="en-US"/>
              <a:t> de la </a:t>
            </a:r>
            <a:r>
              <a:rPr lang="en-US" err="1"/>
              <a:t>communauté</a:t>
            </a:r>
            <a:r>
              <a:rPr lang="en-US"/>
              <a:t> (l</a:t>
            </a:r>
            <a:r>
              <a:rPr lang="fr-CA"/>
              <a:t>’implication de plusieurs acteurs dans la planification et la réalisation des actions permet de répartir la charge de travail, d’aller chercher plusieurs expertises et compétences</a:t>
            </a:r>
            <a:r>
              <a:rPr lang="en-US"/>
              <a:t>).</a:t>
            </a:r>
            <a:endParaRPr lang="fr-FR">
              <a:cs typeface="Calibri"/>
            </a:endParaRPr>
          </a:p>
          <a:p>
            <a:pPr marL="285750" indent="-285750">
              <a:buFont typeface="Arial"/>
              <a:buChar char="•"/>
            </a:pPr>
            <a:endParaRPr lang="en-US">
              <a:cs typeface="Calibri"/>
            </a:endParaRPr>
          </a:p>
          <a:p>
            <a:r>
              <a:rPr lang="fr-CA"/>
              <a:t>La planification sert à assurer une continuité et une intensité des interventions (faciles à réaliser (selon la réalité du milieu) et sans effets pervers).</a:t>
            </a:r>
            <a:endParaRPr lang="en-US">
              <a:cs typeface="Calibri"/>
            </a:endParaRPr>
          </a:p>
          <a:p>
            <a:endParaRPr lang="en-US"/>
          </a:p>
          <a:p>
            <a:r>
              <a:rPr lang="en-US" b="1"/>
              <a:t>Les actions </a:t>
            </a:r>
            <a:r>
              <a:rPr lang="en-US" b="1" err="1"/>
              <a:t>sont</a:t>
            </a:r>
            <a:r>
              <a:rPr lang="en-US" b="1"/>
              <a:t> </a:t>
            </a:r>
            <a:r>
              <a:rPr lang="en-US" b="1" err="1"/>
              <a:t>globales</a:t>
            </a:r>
            <a:endParaRPr lang="en-US"/>
          </a:p>
          <a:p>
            <a:pPr marL="171450" indent="-171450">
              <a:buFont typeface="Arial"/>
              <a:buChar char="•"/>
            </a:pPr>
            <a:r>
              <a:rPr lang="en-US" err="1"/>
              <a:t>Elles</a:t>
            </a:r>
            <a:r>
              <a:rPr lang="en-US"/>
              <a:t> </a:t>
            </a:r>
            <a:r>
              <a:rPr lang="en-US" err="1"/>
              <a:t>agissent</a:t>
            </a:r>
            <a:r>
              <a:rPr lang="en-US"/>
              <a:t> </a:t>
            </a:r>
            <a:r>
              <a:rPr lang="en-US" err="1"/>
              <a:t>simultanément</a:t>
            </a:r>
            <a:r>
              <a:rPr lang="en-US"/>
              <a:t> sur </a:t>
            </a:r>
            <a:r>
              <a:rPr lang="en-US" err="1"/>
              <a:t>plusieurs</a:t>
            </a:r>
            <a:r>
              <a:rPr lang="en-US"/>
              <a:t> plans : le </a:t>
            </a:r>
            <a:r>
              <a:rPr lang="en-US" err="1"/>
              <a:t>jeune</a:t>
            </a:r>
            <a:r>
              <a:rPr lang="en-US"/>
              <a:t>, </a:t>
            </a:r>
            <a:r>
              <a:rPr lang="en-US" err="1"/>
              <a:t>l'école</a:t>
            </a:r>
            <a:r>
              <a:rPr lang="en-US"/>
              <a:t>, la </a:t>
            </a:r>
            <a:r>
              <a:rPr lang="en-US" err="1"/>
              <a:t>famille</a:t>
            </a:r>
            <a:r>
              <a:rPr lang="en-US"/>
              <a:t>, la </a:t>
            </a:r>
            <a:r>
              <a:rPr lang="en-US" err="1"/>
              <a:t>communauté</a:t>
            </a:r>
            <a:r>
              <a:rPr lang="en-US"/>
              <a:t>.</a:t>
            </a:r>
            <a:endParaRPr lang="en-US">
              <a:cs typeface="Calibri"/>
            </a:endParaRPr>
          </a:p>
          <a:p>
            <a:pPr marL="171450" indent="-171450">
              <a:buFont typeface="Arial"/>
              <a:buChar char="•"/>
            </a:pPr>
            <a:r>
              <a:rPr lang="en-US" err="1"/>
              <a:t>Elles</a:t>
            </a:r>
            <a:r>
              <a:rPr lang="en-US"/>
              <a:t> </a:t>
            </a:r>
            <a:r>
              <a:rPr lang="en-US" err="1"/>
              <a:t>visent</a:t>
            </a:r>
            <a:r>
              <a:rPr lang="en-US"/>
              <a:t> </a:t>
            </a:r>
            <a:r>
              <a:rPr lang="en-US" err="1"/>
              <a:t>plusieurs</a:t>
            </a:r>
            <a:r>
              <a:rPr lang="en-US"/>
              <a:t> </a:t>
            </a:r>
            <a:r>
              <a:rPr lang="en-US" err="1"/>
              <a:t>facteurs-clés</a:t>
            </a:r>
            <a:r>
              <a:rPr lang="en-US"/>
              <a:t> du </a:t>
            </a:r>
            <a:r>
              <a:rPr lang="en-US" err="1"/>
              <a:t>développement</a:t>
            </a:r>
            <a:r>
              <a:rPr lang="en-US"/>
              <a:t> des </a:t>
            </a:r>
            <a:r>
              <a:rPr lang="en-US" err="1"/>
              <a:t>jeunes</a:t>
            </a:r>
            <a:r>
              <a:rPr lang="en-US"/>
              <a:t> : </a:t>
            </a:r>
            <a:r>
              <a:rPr lang="en-US" err="1"/>
              <a:t>estime</a:t>
            </a:r>
            <a:r>
              <a:rPr lang="en-US"/>
              <a:t> de </a:t>
            </a:r>
            <a:r>
              <a:rPr lang="en-US" err="1"/>
              <a:t>soi</a:t>
            </a:r>
            <a:r>
              <a:rPr lang="en-US"/>
              <a:t>, </a:t>
            </a:r>
            <a:r>
              <a:rPr lang="en-US" err="1"/>
              <a:t>habiletés</a:t>
            </a:r>
            <a:r>
              <a:rPr lang="en-US"/>
              <a:t> </a:t>
            </a:r>
            <a:r>
              <a:rPr lang="en-US" err="1"/>
              <a:t>sociales</a:t>
            </a:r>
            <a:r>
              <a:rPr lang="en-US"/>
              <a:t>, habitudes de vie, </a:t>
            </a:r>
            <a:r>
              <a:rPr lang="en-US" err="1"/>
              <a:t>comportements</a:t>
            </a:r>
            <a:r>
              <a:rPr lang="en-US"/>
              <a:t> </a:t>
            </a:r>
            <a:r>
              <a:rPr lang="en-US" err="1"/>
              <a:t>sécuritaires</a:t>
            </a:r>
            <a:r>
              <a:rPr lang="en-US"/>
              <a:t>, </a:t>
            </a:r>
            <a:r>
              <a:rPr lang="en-US" err="1"/>
              <a:t>environnements</a:t>
            </a:r>
            <a:r>
              <a:rPr lang="en-US"/>
              <a:t> </a:t>
            </a:r>
            <a:r>
              <a:rPr lang="en-US" err="1"/>
              <a:t>favorables</a:t>
            </a:r>
            <a:r>
              <a:rPr lang="en-US"/>
              <a:t> et services </a:t>
            </a:r>
            <a:r>
              <a:rPr lang="en-US" err="1"/>
              <a:t>préventifs</a:t>
            </a:r>
            <a:r>
              <a:rPr lang="en-US"/>
              <a:t>.</a:t>
            </a:r>
            <a:endParaRPr lang="en-US">
              <a:cs typeface="Calibri"/>
            </a:endParaRPr>
          </a:p>
          <a:p>
            <a:endParaRPr lang="en-US"/>
          </a:p>
          <a:p>
            <a:r>
              <a:rPr lang="en-US" b="1"/>
              <a:t>Les actions </a:t>
            </a:r>
            <a:r>
              <a:rPr lang="en-US" b="1" err="1"/>
              <a:t>proposent</a:t>
            </a:r>
            <a:r>
              <a:rPr lang="en-US" b="1"/>
              <a:t> un </a:t>
            </a:r>
            <a:r>
              <a:rPr lang="en-US" b="1" err="1"/>
              <a:t>contenu</a:t>
            </a:r>
            <a:r>
              <a:rPr lang="en-US" b="1"/>
              <a:t> </a:t>
            </a:r>
            <a:r>
              <a:rPr lang="en-US" b="1" err="1"/>
              <a:t>approprié</a:t>
            </a:r>
            <a:r>
              <a:rPr lang="en-US" b="1"/>
              <a:t> et </a:t>
            </a:r>
            <a:r>
              <a:rPr lang="en-US" b="1" err="1"/>
              <a:t>adapté</a:t>
            </a:r>
            <a:endParaRPr lang="en-US"/>
          </a:p>
          <a:p>
            <a:pPr marL="171450" indent="-171450">
              <a:buFont typeface="Arial"/>
              <a:buChar char="•"/>
            </a:pPr>
            <a:r>
              <a:rPr lang="en-US" err="1"/>
              <a:t>Elles</a:t>
            </a:r>
            <a:r>
              <a:rPr lang="en-US"/>
              <a:t> </a:t>
            </a:r>
            <a:r>
              <a:rPr lang="en-US" err="1"/>
              <a:t>sont</a:t>
            </a:r>
            <a:r>
              <a:rPr lang="en-US"/>
              <a:t> </a:t>
            </a:r>
            <a:r>
              <a:rPr lang="en-US" err="1"/>
              <a:t>déployées</a:t>
            </a:r>
            <a:r>
              <a:rPr lang="en-US"/>
              <a:t> au moment </a:t>
            </a:r>
            <a:r>
              <a:rPr lang="en-US" err="1"/>
              <a:t>opportun</a:t>
            </a:r>
            <a:r>
              <a:rPr lang="en-US"/>
              <a:t> </a:t>
            </a:r>
            <a:r>
              <a:rPr lang="en-US" err="1"/>
              <a:t>en</a:t>
            </a:r>
            <a:r>
              <a:rPr lang="en-US"/>
              <a:t> </a:t>
            </a:r>
            <a:r>
              <a:rPr lang="en-US" err="1"/>
              <a:t>fonction</a:t>
            </a:r>
            <a:r>
              <a:rPr lang="en-US"/>
              <a:t> du </a:t>
            </a:r>
            <a:r>
              <a:rPr lang="en-US" err="1"/>
              <a:t>développement</a:t>
            </a:r>
            <a:r>
              <a:rPr lang="en-US"/>
              <a:t> des </a:t>
            </a:r>
            <a:r>
              <a:rPr lang="en-US" err="1"/>
              <a:t>jeunes</a:t>
            </a:r>
            <a:r>
              <a:rPr lang="en-US"/>
              <a:t> et </a:t>
            </a:r>
            <a:r>
              <a:rPr lang="en-US" err="1"/>
              <a:t>tiennent</a:t>
            </a:r>
            <a:r>
              <a:rPr lang="en-US"/>
              <a:t> </a:t>
            </a:r>
            <a:r>
              <a:rPr lang="en-US" err="1"/>
              <a:t>compte</a:t>
            </a:r>
            <a:r>
              <a:rPr lang="en-US"/>
              <a:t> des </a:t>
            </a:r>
            <a:r>
              <a:rPr lang="en-US" err="1"/>
              <a:t>références</a:t>
            </a:r>
            <a:r>
              <a:rPr lang="en-US"/>
              <a:t> </a:t>
            </a:r>
            <a:r>
              <a:rPr lang="en-US" err="1"/>
              <a:t>sociales</a:t>
            </a:r>
            <a:r>
              <a:rPr lang="en-US"/>
              <a:t> et </a:t>
            </a:r>
            <a:r>
              <a:rPr lang="en-US" err="1"/>
              <a:t>culturelles</a:t>
            </a:r>
            <a:r>
              <a:rPr lang="en-US"/>
              <a:t>.</a:t>
            </a:r>
            <a:endParaRPr lang="en-US">
              <a:cs typeface="Calibri"/>
            </a:endParaRPr>
          </a:p>
          <a:p>
            <a:pPr marL="171450" indent="-171450">
              <a:buFont typeface="Arial"/>
              <a:buChar char="•"/>
            </a:pPr>
            <a:r>
              <a:rPr lang="en-US" err="1"/>
              <a:t>Elles</a:t>
            </a:r>
            <a:r>
              <a:rPr lang="en-US"/>
              <a:t> </a:t>
            </a:r>
            <a:r>
              <a:rPr lang="en-US" err="1"/>
              <a:t>sont</a:t>
            </a:r>
            <a:r>
              <a:rPr lang="en-US"/>
              <a:t> </a:t>
            </a:r>
            <a:r>
              <a:rPr lang="en-US" err="1"/>
              <a:t>exemptes</a:t>
            </a:r>
            <a:r>
              <a:rPr lang="en-US"/>
              <a:t> </a:t>
            </a:r>
            <a:r>
              <a:rPr lang="en-US" err="1"/>
              <a:t>d'effets</a:t>
            </a:r>
            <a:r>
              <a:rPr lang="en-US"/>
              <a:t> </a:t>
            </a:r>
            <a:r>
              <a:rPr lang="en-US" err="1"/>
              <a:t>contraires</a:t>
            </a:r>
            <a:r>
              <a:rPr lang="en-US"/>
              <a:t> </a:t>
            </a:r>
            <a:r>
              <a:rPr lang="en-US" err="1"/>
              <a:t>à</a:t>
            </a:r>
            <a:r>
              <a:rPr lang="en-US"/>
              <a:t> </a:t>
            </a:r>
            <a:r>
              <a:rPr lang="en-US" err="1"/>
              <a:t>ceux</a:t>
            </a:r>
            <a:r>
              <a:rPr lang="en-US"/>
              <a:t> </a:t>
            </a:r>
            <a:r>
              <a:rPr lang="en-US" err="1"/>
              <a:t>souhaités</a:t>
            </a:r>
            <a:r>
              <a:rPr lang="en-US"/>
              <a:t>.</a:t>
            </a:r>
            <a:endParaRPr lang="en-US">
              <a:cs typeface="Calibri"/>
            </a:endParaRPr>
          </a:p>
          <a:p>
            <a:endParaRPr lang="en-US">
              <a:cs typeface="Calibri"/>
            </a:endParaRPr>
          </a:p>
          <a:p>
            <a:r>
              <a:rPr lang="en-US" b="1"/>
              <a:t>Les actions </a:t>
            </a:r>
            <a:r>
              <a:rPr lang="en-US" b="1" err="1"/>
              <a:t>favorisent</a:t>
            </a:r>
            <a:r>
              <a:rPr lang="en-US" b="1"/>
              <a:t> </a:t>
            </a:r>
            <a:r>
              <a:rPr lang="en-US" b="1" err="1"/>
              <a:t>l'engagement</a:t>
            </a:r>
            <a:r>
              <a:rPr lang="en-US" b="1"/>
              <a:t> </a:t>
            </a:r>
            <a:r>
              <a:rPr lang="en-US" b="1" err="1"/>
              <a:t>actif</a:t>
            </a:r>
            <a:r>
              <a:rPr lang="en-US" b="1"/>
              <a:t> des </a:t>
            </a:r>
            <a:r>
              <a:rPr lang="en-US" b="1" err="1"/>
              <a:t>jeunes</a:t>
            </a:r>
            <a:endParaRPr lang="en-US"/>
          </a:p>
          <a:p>
            <a:pPr marL="171450" indent="-171450">
              <a:buFont typeface="Arial"/>
              <a:buChar char="•"/>
            </a:pPr>
            <a:r>
              <a:rPr lang="en-US" err="1"/>
              <a:t>En</a:t>
            </a:r>
            <a:r>
              <a:rPr lang="en-US"/>
              <a:t> </a:t>
            </a:r>
            <a:r>
              <a:rPr lang="en-US" err="1"/>
              <a:t>classe</a:t>
            </a:r>
            <a:r>
              <a:rPr lang="en-US"/>
              <a:t> </a:t>
            </a:r>
            <a:r>
              <a:rPr lang="en-US" err="1"/>
              <a:t>ou</a:t>
            </a:r>
            <a:r>
              <a:rPr lang="en-US"/>
              <a:t> hors </a:t>
            </a:r>
            <a:r>
              <a:rPr lang="en-US" err="1"/>
              <a:t>classe</a:t>
            </a:r>
            <a:r>
              <a:rPr lang="en-US"/>
              <a:t>, </a:t>
            </a:r>
            <a:r>
              <a:rPr lang="en-US" err="1"/>
              <a:t>elles</a:t>
            </a:r>
            <a:r>
              <a:rPr lang="en-US"/>
              <a:t> ne se </a:t>
            </a:r>
            <a:r>
              <a:rPr lang="en-US" err="1"/>
              <a:t>limitent</a:t>
            </a:r>
            <a:r>
              <a:rPr lang="en-US"/>
              <a:t> pas </a:t>
            </a:r>
            <a:r>
              <a:rPr lang="en-US" err="1"/>
              <a:t>à</a:t>
            </a:r>
            <a:r>
              <a:rPr lang="en-US"/>
              <a:t> la transmission </a:t>
            </a:r>
            <a:r>
              <a:rPr lang="en-US" err="1"/>
              <a:t>d'information</a:t>
            </a:r>
            <a:r>
              <a:rPr lang="en-US"/>
              <a:t>.</a:t>
            </a:r>
            <a:endParaRPr lang="en-US">
              <a:cs typeface="Calibri"/>
            </a:endParaRPr>
          </a:p>
          <a:p>
            <a:pPr marL="171450" indent="-171450">
              <a:buFont typeface="Arial"/>
              <a:buChar char="•"/>
            </a:pPr>
            <a:r>
              <a:rPr lang="en-US" err="1"/>
              <a:t>Elles</a:t>
            </a:r>
            <a:r>
              <a:rPr lang="en-US"/>
              <a:t> </a:t>
            </a:r>
            <a:r>
              <a:rPr lang="en-US" err="1"/>
              <a:t>sont</a:t>
            </a:r>
            <a:r>
              <a:rPr lang="en-US"/>
              <a:t> </a:t>
            </a:r>
            <a:r>
              <a:rPr lang="en-US" err="1"/>
              <a:t>signifiantes</a:t>
            </a:r>
            <a:r>
              <a:rPr lang="en-US"/>
              <a:t> pour les </a:t>
            </a:r>
            <a:r>
              <a:rPr lang="en-US" err="1"/>
              <a:t>jeunes</a:t>
            </a:r>
            <a:r>
              <a:rPr lang="en-US"/>
              <a:t> et </a:t>
            </a:r>
            <a:r>
              <a:rPr lang="en-US" err="1"/>
              <a:t>tiennent</a:t>
            </a:r>
            <a:r>
              <a:rPr lang="en-US"/>
              <a:t> </a:t>
            </a:r>
            <a:r>
              <a:rPr lang="en-US" err="1"/>
              <a:t>compte</a:t>
            </a:r>
            <a:r>
              <a:rPr lang="en-US"/>
              <a:t> de </a:t>
            </a:r>
            <a:r>
              <a:rPr lang="en-US" err="1"/>
              <a:t>leurs</a:t>
            </a:r>
            <a:r>
              <a:rPr lang="en-US"/>
              <a:t> </a:t>
            </a:r>
            <a:r>
              <a:rPr lang="en-US" err="1"/>
              <a:t>préférences</a:t>
            </a:r>
            <a:r>
              <a:rPr lang="en-US"/>
              <a:t> et de </a:t>
            </a:r>
            <a:r>
              <a:rPr lang="en-US" err="1"/>
              <a:t>leurs</a:t>
            </a:r>
            <a:r>
              <a:rPr lang="en-US"/>
              <a:t> </a:t>
            </a:r>
            <a:r>
              <a:rPr lang="en-US" err="1"/>
              <a:t>préoccupations</a:t>
            </a:r>
            <a:r>
              <a:rPr lang="en-US"/>
              <a:t>.</a:t>
            </a:r>
            <a:endParaRPr lang="en-US">
              <a:cs typeface="Calibri"/>
            </a:endParaRPr>
          </a:p>
          <a:p>
            <a:pPr marL="171450" indent="-171450">
              <a:buFont typeface="Arial"/>
              <a:buChar char="•"/>
            </a:pPr>
            <a:r>
              <a:rPr lang="en-US" err="1"/>
              <a:t>Elles</a:t>
            </a:r>
            <a:r>
              <a:rPr lang="en-US"/>
              <a:t> </a:t>
            </a:r>
            <a:r>
              <a:rPr lang="en-US" err="1"/>
              <a:t>amènent</a:t>
            </a:r>
            <a:r>
              <a:rPr lang="en-US"/>
              <a:t> les </a:t>
            </a:r>
            <a:r>
              <a:rPr lang="en-US" err="1"/>
              <a:t>jeunes</a:t>
            </a:r>
            <a:r>
              <a:rPr lang="en-US"/>
              <a:t> </a:t>
            </a:r>
            <a:r>
              <a:rPr lang="en-US" err="1"/>
              <a:t>à</a:t>
            </a:r>
            <a:r>
              <a:rPr lang="en-US"/>
              <a:t> :</a:t>
            </a:r>
            <a:endParaRPr lang="en-US">
              <a:cs typeface="Calibri"/>
            </a:endParaRPr>
          </a:p>
          <a:p>
            <a:pPr marL="628650" lvl="1" indent="-171450">
              <a:buFont typeface="Arial"/>
              <a:buChar char="•"/>
            </a:pPr>
            <a:r>
              <a:rPr lang="en-US"/>
              <a:t>faire des </a:t>
            </a:r>
            <a:r>
              <a:rPr lang="en-US" err="1"/>
              <a:t>choix</a:t>
            </a:r>
            <a:r>
              <a:rPr lang="en-US"/>
              <a:t>;</a:t>
            </a:r>
            <a:endParaRPr lang="en-US">
              <a:cs typeface="Calibri"/>
            </a:endParaRPr>
          </a:p>
          <a:p>
            <a:pPr marL="628650" lvl="1" indent="-171450">
              <a:buFont typeface="Arial"/>
              <a:buChar char="•"/>
            </a:pPr>
            <a:r>
              <a:rPr lang="en-US"/>
              <a:t>prendre des </a:t>
            </a:r>
            <a:r>
              <a:rPr lang="en-US" err="1"/>
              <a:t>responsabilités</a:t>
            </a:r>
            <a:r>
              <a:rPr lang="en-US"/>
              <a:t>;</a:t>
            </a:r>
            <a:endParaRPr lang="en-US">
              <a:cs typeface="Calibri"/>
            </a:endParaRPr>
          </a:p>
          <a:p>
            <a:pPr marL="628650" lvl="1" indent="-171450">
              <a:buFont typeface="Arial"/>
              <a:buChar char="•"/>
            </a:pPr>
            <a:r>
              <a:rPr lang="en-US" err="1"/>
              <a:t>participer</a:t>
            </a:r>
            <a:r>
              <a:rPr lang="en-US"/>
              <a:t> </a:t>
            </a:r>
            <a:r>
              <a:rPr lang="en-US" err="1"/>
              <a:t>à</a:t>
            </a:r>
            <a:r>
              <a:rPr lang="en-US"/>
              <a:t> </a:t>
            </a:r>
            <a:r>
              <a:rPr lang="en-US" err="1"/>
              <a:t>l'élaboration</a:t>
            </a:r>
            <a:r>
              <a:rPr lang="en-US"/>
              <a:t> de </a:t>
            </a:r>
            <a:r>
              <a:rPr lang="en-US" err="1"/>
              <a:t>projets</a:t>
            </a:r>
            <a:r>
              <a:rPr lang="en-US"/>
              <a:t>;</a:t>
            </a:r>
            <a:endParaRPr lang="en-US">
              <a:cs typeface="Calibri"/>
            </a:endParaRPr>
          </a:p>
          <a:p>
            <a:pPr marL="628650" lvl="1" indent="-171450">
              <a:buFont typeface="Arial"/>
              <a:buChar char="•"/>
            </a:pPr>
            <a:r>
              <a:rPr lang="en-US" err="1"/>
              <a:t>utiliser</a:t>
            </a:r>
            <a:r>
              <a:rPr lang="en-US"/>
              <a:t> </a:t>
            </a:r>
            <a:r>
              <a:rPr lang="en-US" err="1"/>
              <a:t>leur</a:t>
            </a:r>
            <a:r>
              <a:rPr lang="en-US"/>
              <a:t> </a:t>
            </a:r>
            <a:r>
              <a:rPr lang="en-US" err="1"/>
              <a:t>créativité</a:t>
            </a:r>
            <a:r>
              <a:rPr lang="en-US"/>
              <a:t>;</a:t>
            </a:r>
            <a:endParaRPr lang="en-US">
              <a:cs typeface="Calibri"/>
            </a:endParaRPr>
          </a:p>
          <a:p>
            <a:pPr marL="628650" lvl="1" indent="-171450">
              <a:buFont typeface="Arial"/>
              <a:buChar char="•"/>
            </a:pPr>
            <a:r>
              <a:rPr lang="en-US" err="1"/>
              <a:t>développer</a:t>
            </a:r>
            <a:r>
              <a:rPr lang="en-US"/>
              <a:t> </a:t>
            </a:r>
            <a:r>
              <a:rPr lang="en-US" err="1"/>
              <a:t>leur</a:t>
            </a:r>
            <a:r>
              <a:rPr lang="en-US"/>
              <a:t> initiative;</a:t>
            </a:r>
            <a:endParaRPr lang="en-US">
              <a:cs typeface="Calibri"/>
            </a:endParaRPr>
          </a:p>
          <a:p>
            <a:pPr marL="628650" lvl="1" indent="-171450">
              <a:buFont typeface="Arial"/>
              <a:buChar char="•"/>
            </a:pPr>
            <a:r>
              <a:rPr lang="en-US"/>
              <a:t>se questioner;</a:t>
            </a:r>
            <a:endParaRPr lang="en-US">
              <a:cs typeface="Calibri"/>
            </a:endParaRPr>
          </a:p>
          <a:p>
            <a:pPr marL="628650" lvl="1" indent="-171450">
              <a:buFont typeface="Arial"/>
              <a:buChar char="•"/>
            </a:pPr>
            <a:r>
              <a:rPr lang="en-US" err="1"/>
              <a:t>s'autoévaluer</a:t>
            </a:r>
            <a:r>
              <a:rPr lang="en-US"/>
              <a:t>.</a:t>
            </a:r>
            <a:endParaRPr lang="en-US">
              <a:cs typeface="Calibri"/>
            </a:endParaRPr>
          </a:p>
          <a:p>
            <a:endParaRPr lang="en-US">
              <a:cs typeface="Calibri"/>
            </a:endParaRPr>
          </a:p>
          <a:p>
            <a:r>
              <a:rPr lang="en-US" b="1"/>
              <a:t>Les actions </a:t>
            </a:r>
            <a:r>
              <a:rPr lang="en-US" b="1" err="1"/>
              <a:t>sont</a:t>
            </a:r>
            <a:r>
              <a:rPr lang="en-US" b="1"/>
              <a:t> </a:t>
            </a:r>
            <a:r>
              <a:rPr lang="en-US" b="1" err="1"/>
              <a:t>intenses</a:t>
            </a:r>
            <a:r>
              <a:rPr lang="en-US" b="1"/>
              <a:t> et continues</a:t>
            </a:r>
            <a:endParaRPr lang="en-US"/>
          </a:p>
          <a:p>
            <a:pPr marL="171450" indent="-171450">
              <a:buFont typeface="Arial"/>
              <a:buChar char="•"/>
            </a:pPr>
            <a:r>
              <a:rPr lang="en-US" err="1"/>
              <a:t>Elles</a:t>
            </a:r>
            <a:r>
              <a:rPr lang="en-US"/>
              <a:t> </a:t>
            </a:r>
            <a:r>
              <a:rPr lang="en-US" err="1"/>
              <a:t>sont</a:t>
            </a:r>
            <a:r>
              <a:rPr lang="en-US"/>
              <a:t> </a:t>
            </a:r>
            <a:r>
              <a:rPr lang="en-US" err="1"/>
              <a:t>offertes</a:t>
            </a:r>
            <a:r>
              <a:rPr lang="en-US"/>
              <a:t> par divers </a:t>
            </a:r>
            <a:r>
              <a:rPr lang="en-US" err="1"/>
              <a:t>acteurs</a:t>
            </a:r>
            <a:r>
              <a:rPr lang="en-US"/>
              <a:t> et </a:t>
            </a:r>
            <a:r>
              <a:rPr lang="en-US" err="1"/>
              <a:t>déployées</a:t>
            </a:r>
            <a:r>
              <a:rPr lang="en-US"/>
              <a:t> avec </a:t>
            </a:r>
            <a:r>
              <a:rPr lang="en-US" err="1"/>
              <a:t>suffisamment</a:t>
            </a:r>
            <a:r>
              <a:rPr lang="en-US"/>
              <a:t> </a:t>
            </a:r>
            <a:r>
              <a:rPr lang="en-US" err="1"/>
              <a:t>d'intensité</a:t>
            </a:r>
            <a:r>
              <a:rPr lang="en-US"/>
              <a:t> et de </a:t>
            </a:r>
            <a:r>
              <a:rPr lang="en-US" err="1"/>
              <a:t>continuité</a:t>
            </a:r>
            <a:r>
              <a:rPr lang="en-US"/>
              <a:t>.</a:t>
            </a:r>
            <a:endParaRPr lang="en-US">
              <a:cs typeface="Calibri"/>
            </a:endParaRPr>
          </a:p>
          <a:p>
            <a:pPr marL="171450" indent="-171450">
              <a:buFont typeface="Arial"/>
              <a:buChar char="•"/>
            </a:pPr>
            <a:r>
              <a:rPr lang="en-US" err="1"/>
              <a:t>Elles</a:t>
            </a:r>
            <a:r>
              <a:rPr lang="en-US"/>
              <a:t> ne se </a:t>
            </a:r>
            <a:r>
              <a:rPr lang="en-US" err="1"/>
              <a:t>limitent</a:t>
            </a:r>
            <a:r>
              <a:rPr lang="en-US"/>
              <a:t> pas </a:t>
            </a:r>
            <a:r>
              <a:rPr lang="en-US" err="1"/>
              <a:t>à</a:t>
            </a:r>
            <a:r>
              <a:rPr lang="en-US"/>
              <a:t> </a:t>
            </a:r>
            <a:r>
              <a:rPr lang="en-US" err="1"/>
              <a:t>une</a:t>
            </a:r>
            <a:r>
              <a:rPr lang="en-US"/>
              <a:t> </a:t>
            </a:r>
            <a:r>
              <a:rPr lang="en-US" err="1"/>
              <a:t>activité</a:t>
            </a:r>
            <a:r>
              <a:rPr lang="en-US"/>
              <a:t> </a:t>
            </a:r>
            <a:r>
              <a:rPr lang="en-US" err="1"/>
              <a:t>ponctuelle</a:t>
            </a:r>
            <a:r>
              <a:rPr lang="en-US"/>
              <a:t> et </a:t>
            </a:r>
            <a:r>
              <a:rPr lang="en-US" err="1"/>
              <a:t>sont</a:t>
            </a:r>
            <a:r>
              <a:rPr lang="en-US"/>
              <a:t> </a:t>
            </a:r>
            <a:r>
              <a:rPr lang="en-US" err="1"/>
              <a:t>offertes</a:t>
            </a:r>
            <a:r>
              <a:rPr lang="en-US"/>
              <a:t> tout au long du </a:t>
            </a:r>
            <a:r>
              <a:rPr lang="en-US" err="1"/>
              <a:t>cheminement</a:t>
            </a:r>
            <a:r>
              <a:rPr lang="en-US"/>
              <a:t> </a:t>
            </a:r>
            <a:r>
              <a:rPr lang="en-US" err="1"/>
              <a:t>scolaire</a:t>
            </a:r>
            <a:r>
              <a:rPr lang="en-US"/>
              <a:t> des </a:t>
            </a:r>
            <a:r>
              <a:rPr lang="en-US" err="1"/>
              <a:t>jeunes</a:t>
            </a:r>
            <a:r>
              <a:rPr lang="en-US"/>
              <a:t>.</a:t>
            </a:r>
            <a:endParaRPr lang="en-US">
              <a:cs typeface="Calibri"/>
            </a:endParaRPr>
          </a:p>
          <a:p>
            <a:pPr marL="171450" indent="-171450">
              <a:buFont typeface="Arial"/>
              <a:buChar char="•"/>
            </a:pPr>
            <a:r>
              <a:rPr lang="en-US" err="1"/>
              <a:t>Elles</a:t>
            </a:r>
            <a:r>
              <a:rPr lang="en-US"/>
              <a:t> </a:t>
            </a:r>
            <a:r>
              <a:rPr lang="en-US" err="1"/>
              <a:t>sont</a:t>
            </a:r>
            <a:r>
              <a:rPr lang="en-US"/>
              <a:t> </a:t>
            </a:r>
            <a:r>
              <a:rPr lang="en-US" err="1"/>
              <a:t>faciles</a:t>
            </a:r>
            <a:r>
              <a:rPr lang="en-US"/>
              <a:t> </a:t>
            </a:r>
            <a:r>
              <a:rPr lang="en-US" err="1"/>
              <a:t>à</a:t>
            </a:r>
            <a:r>
              <a:rPr lang="en-US"/>
              <a:t> </a:t>
            </a:r>
            <a:r>
              <a:rPr lang="en-US" err="1"/>
              <a:t>réaliser</a:t>
            </a:r>
            <a:r>
              <a:rPr lang="en-US"/>
              <a:t> dans </a:t>
            </a:r>
            <a:r>
              <a:rPr lang="en-US" err="1"/>
              <a:t>différents</a:t>
            </a:r>
            <a:r>
              <a:rPr lang="en-US"/>
              <a:t> </a:t>
            </a:r>
            <a:r>
              <a:rPr lang="en-US" err="1"/>
              <a:t>contextes</a:t>
            </a:r>
            <a:r>
              <a:rPr lang="en-US"/>
              <a:t>.</a:t>
            </a:r>
            <a:endParaRPr lang="en-US">
              <a:cs typeface="Calibri"/>
            </a:endParaRPr>
          </a:p>
          <a:p>
            <a:pPr marL="171450" indent="-171450">
              <a:buFont typeface="Arial"/>
              <a:buChar char="•"/>
            </a:pPr>
            <a:r>
              <a:rPr lang="en-US" err="1"/>
              <a:t>Elles</a:t>
            </a:r>
            <a:r>
              <a:rPr lang="en-US"/>
              <a:t> </a:t>
            </a:r>
            <a:r>
              <a:rPr lang="en-US" err="1"/>
              <a:t>ont</a:t>
            </a:r>
            <a:r>
              <a:rPr lang="en-US"/>
              <a:t> des </a:t>
            </a:r>
            <a:r>
              <a:rPr lang="en-US" err="1"/>
              <a:t>caractéristiques</a:t>
            </a:r>
            <a:r>
              <a:rPr lang="en-US"/>
              <a:t> qui </a:t>
            </a:r>
            <a:r>
              <a:rPr lang="en-US" err="1"/>
              <a:t>facilitent</a:t>
            </a:r>
            <a:r>
              <a:rPr lang="en-US"/>
              <a:t> </a:t>
            </a:r>
            <a:r>
              <a:rPr lang="en-US" err="1"/>
              <a:t>leur</a:t>
            </a:r>
            <a:r>
              <a:rPr lang="en-US"/>
              <a:t> implantation </a:t>
            </a:r>
            <a:r>
              <a:rPr lang="en-US" err="1"/>
              <a:t>en</a:t>
            </a:r>
            <a:r>
              <a:rPr lang="en-US"/>
              <a:t> milieu </a:t>
            </a:r>
            <a:r>
              <a:rPr lang="en-US" err="1"/>
              <a:t>scolaire</a:t>
            </a:r>
            <a:r>
              <a:rPr lang="en-US"/>
              <a:t>: </a:t>
            </a:r>
            <a:endParaRPr lang="en-US">
              <a:cs typeface="Calibri"/>
            </a:endParaRPr>
          </a:p>
          <a:p>
            <a:pPr marL="628650" lvl="1" indent="-171450">
              <a:buFont typeface="Arial"/>
              <a:buChar char="•"/>
            </a:pPr>
            <a:r>
              <a:rPr lang="en-US" err="1"/>
              <a:t>souplesse</a:t>
            </a:r>
            <a:r>
              <a:rPr lang="en-US"/>
              <a:t> (</a:t>
            </a:r>
            <a:r>
              <a:rPr lang="en-US" err="1"/>
              <a:t>possibilité</a:t>
            </a:r>
            <a:r>
              <a:rPr lang="en-US"/>
              <a:t> de les </a:t>
            </a:r>
            <a:r>
              <a:rPr lang="en-US" err="1"/>
              <a:t>reproduire</a:t>
            </a:r>
            <a:r>
              <a:rPr lang="en-US"/>
              <a:t> dans </a:t>
            </a:r>
            <a:r>
              <a:rPr lang="en-US" err="1"/>
              <a:t>différents</a:t>
            </a:r>
            <a:r>
              <a:rPr lang="en-US"/>
              <a:t> </a:t>
            </a:r>
            <a:r>
              <a:rPr lang="en-US" err="1"/>
              <a:t>contextes</a:t>
            </a:r>
            <a:r>
              <a:rPr lang="en-US"/>
              <a:t>);</a:t>
            </a:r>
            <a:endParaRPr lang="en-US">
              <a:cs typeface="Calibri"/>
            </a:endParaRPr>
          </a:p>
          <a:p>
            <a:pPr marL="628650" lvl="1" indent="-171450">
              <a:buFont typeface="Arial"/>
              <a:buChar char="•"/>
            </a:pPr>
            <a:r>
              <a:rPr lang="en-US" err="1"/>
              <a:t>accessibilité</a:t>
            </a:r>
            <a:r>
              <a:rPr lang="en-US"/>
              <a:t> (</a:t>
            </a:r>
            <a:r>
              <a:rPr lang="en-US" err="1"/>
              <a:t>facilité</a:t>
            </a:r>
            <a:r>
              <a:rPr lang="en-US"/>
              <a:t> </a:t>
            </a:r>
            <a:r>
              <a:rPr lang="en-US" err="1"/>
              <a:t>d'utilisation</a:t>
            </a:r>
            <a:r>
              <a:rPr lang="en-US"/>
              <a:t>);</a:t>
            </a:r>
            <a:endParaRPr lang="en-US">
              <a:cs typeface="Calibri"/>
            </a:endParaRPr>
          </a:p>
          <a:p>
            <a:pPr marL="628650" lvl="1" indent="-171450">
              <a:buFont typeface="Arial"/>
              <a:buChar char="•"/>
            </a:pPr>
            <a:r>
              <a:rPr lang="en-US" err="1"/>
              <a:t>faisabilité</a:t>
            </a:r>
            <a:r>
              <a:rPr lang="en-US"/>
              <a:t> (</a:t>
            </a:r>
            <a:r>
              <a:rPr lang="en-US" err="1"/>
              <a:t>adaptabilité</a:t>
            </a:r>
            <a:r>
              <a:rPr lang="en-US"/>
              <a:t> </a:t>
            </a:r>
            <a:r>
              <a:rPr lang="en-US" err="1"/>
              <a:t>à</a:t>
            </a:r>
            <a:r>
              <a:rPr lang="en-US"/>
              <a:t> la </a:t>
            </a:r>
            <a:r>
              <a:rPr lang="en-US" err="1"/>
              <a:t>réalité</a:t>
            </a:r>
            <a:r>
              <a:rPr lang="en-US"/>
              <a:t> de </a:t>
            </a:r>
            <a:r>
              <a:rPr lang="en-US" err="1"/>
              <a:t>l'école</a:t>
            </a:r>
            <a:r>
              <a:rPr lang="en-US"/>
              <a:t>, </a:t>
            </a:r>
            <a:r>
              <a:rPr lang="en-US" err="1"/>
              <a:t>pérennité</a:t>
            </a:r>
            <a:r>
              <a:rPr lang="en-US"/>
              <a:t>).</a:t>
            </a:r>
            <a:endParaRPr lang="en-US">
              <a:cs typeface="Calibri"/>
            </a:endParaRPr>
          </a:p>
          <a:p>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11</a:t>
            </a:fld>
            <a:endParaRPr lang="en-US"/>
          </a:p>
        </p:txBody>
      </p:sp>
    </p:spTree>
    <p:extLst>
      <p:ext uri="{BB962C8B-B14F-4D97-AF65-F5344CB8AC3E}">
        <p14:creationId xmlns:p14="http://schemas.microsoft.com/office/powerpoint/2010/main" val="631213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12</a:t>
            </a:fld>
            <a:endParaRPr lang="en-US"/>
          </a:p>
        </p:txBody>
      </p:sp>
    </p:spTree>
    <p:extLst>
      <p:ext uri="{BB962C8B-B14F-4D97-AF65-F5344CB8AC3E}">
        <p14:creationId xmlns:p14="http://schemas.microsoft.com/office/powerpoint/2010/main" val="92498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Ces axes d’intervention sont considérés de manière </a:t>
            </a:r>
            <a:r>
              <a:rPr lang="fr-CA" kern="1200">
                <a:effectLst/>
              </a:rPr>
              <a:t>continue </a:t>
            </a:r>
            <a:r>
              <a:rPr lang="fr-CA"/>
              <a:t>et non chronologique, </a:t>
            </a:r>
            <a:r>
              <a:rPr lang="fr-CA" kern="1200">
                <a:effectLst/>
              </a:rPr>
              <a:t>dans la mise en œuvre d’actions en promotion de la santé et prévention en contexte scolaire</a:t>
            </a:r>
            <a:r>
              <a:rPr lang="fr-CA"/>
              <a:t>. Ils sont en interaction de façon dynamique et complémentaire.</a:t>
            </a:r>
          </a:p>
          <a:p>
            <a:endParaRPr lang="fr-CA"/>
          </a:p>
          <a:p>
            <a:pPr marL="0" marR="0" lvl="0" indent="0" algn="l" defTabSz="914400" rtl="0" eaLnBrk="1" fontAlgn="auto" latinLnBrk="0" hangingPunct="1">
              <a:lnSpc>
                <a:spcPct val="100000"/>
              </a:lnSpc>
              <a:spcBef>
                <a:spcPts val="0"/>
              </a:spcBef>
              <a:spcAft>
                <a:spcPts val="0"/>
              </a:spcAft>
              <a:buClrTx/>
              <a:buSzTx/>
              <a:buFontTx/>
              <a:buNone/>
              <a:tabLst/>
              <a:defRPr/>
            </a:pPr>
            <a:r>
              <a:rPr lang="fr-CA"/>
              <a:t>(Lorsque le mot « acteurs » est utilisé, on fait référence à tout individu, groupe ou institution qui entre en jeu dans la PP en contexte scolaire</a:t>
            </a:r>
            <a:r>
              <a:rPr lang="fr-FR"/>
              <a:t>)</a:t>
            </a:r>
            <a:endParaRPr lang="fr-CA"/>
          </a:p>
          <a:p>
            <a:endParaRPr lang="fr-FR" b="1"/>
          </a:p>
          <a:p>
            <a:endParaRPr lang="fr-FR" b="1">
              <a:cs typeface="Calibri"/>
            </a:endParaRPr>
          </a:p>
          <a:p>
            <a:r>
              <a:rPr lang="fr-FR" b="1">
                <a:cs typeface="Calibri"/>
              </a:rPr>
              <a:t>Mobilisation et concertation:</a:t>
            </a:r>
            <a:r>
              <a:rPr lang="fr-FR">
                <a:cs typeface="Calibri"/>
              </a:rPr>
              <a:t> </a:t>
            </a:r>
          </a:p>
          <a:p>
            <a:r>
              <a:rPr lang="fr-FR">
                <a:cs typeface="Calibri"/>
              </a:rPr>
              <a:t>- </a:t>
            </a:r>
            <a:r>
              <a:rPr lang="fr-FR"/>
              <a:t>Réunir les décideurs et acteurs intéressés par la santé, le bien-être et la réussite éducative des jeunes pour mettre à profit leur expertise et leurs ressources autour d'une vision commune de la promotion de la santé et de la prévention en milieu scolaire</a:t>
            </a:r>
            <a:endParaRPr lang="fr-FR">
              <a:cs typeface="Calibri"/>
            </a:endParaRPr>
          </a:p>
          <a:p>
            <a:endParaRPr lang="fr-FR">
              <a:cs typeface="Calibri"/>
            </a:endParaRPr>
          </a:p>
          <a:p>
            <a:r>
              <a:rPr lang="fr-FR" b="1">
                <a:cs typeface="Calibri"/>
              </a:rPr>
              <a:t>Sensibilisation: </a:t>
            </a:r>
          </a:p>
          <a:p>
            <a:pPr marL="171450" indent="-171450">
              <a:buFontTx/>
              <a:buChar char="-"/>
            </a:pPr>
            <a:r>
              <a:rPr lang="fr-FR"/>
              <a:t>Élargir le nombre d'acteurs intéressés et les sensibiliser aux enjeux et impacts associés à la santé, au bien-être et à la réussite éducative des jeunes</a:t>
            </a:r>
          </a:p>
          <a:p>
            <a:pPr marL="171450" indent="-171450">
              <a:buFontTx/>
              <a:buChar char="-"/>
            </a:pPr>
            <a:r>
              <a:rPr lang="fr-FR"/>
              <a:t>Positionner l'importance de développer une approche positive de la santé auprès du personnel scolaire, des parents et des acteurs de la communauté et le déploiement d'actions porteuses auprès des jeunes selon leur stade de développement et dans leurs milieux de vies</a:t>
            </a:r>
            <a:endParaRPr lang="fr-FR">
              <a:cs typeface="Calibri"/>
            </a:endParaRPr>
          </a:p>
          <a:p>
            <a:endParaRPr lang="fr-FR">
              <a:cs typeface="Calibri"/>
            </a:endParaRPr>
          </a:p>
          <a:p>
            <a:r>
              <a:rPr lang="fr-FR" b="1">
                <a:cs typeface="Calibri"/>
              </a:rPr>
              <a:t>Transfert de connaissances et développement des compétences des acteurs au sujet: </a:t>
            </a:r>
            <a:endParaRPr lang="fr-FR"/>
          </a:p>
          <a:p>
            <a:pPr marL="171450" indent="-171450">
              <a:buFontTx/>
              <a:buChar char="-"/>
            </a:pPr>
            <a:r>
              <a:rPr lang="fr-CA"/>
              <a:t>Mettre en place des mécanismes d'interaction favorisant la diffusion, l'adoption et l'appropriation de nouvelles connaissances</a:t>
            </a:r>
          </a:p>
          <a:p>
            <a:pPr marL="171450" indent="-171450">
              <a:buFontTx/>
              <a:buChar char="-"/>
            </a:pPr>
            <a:r>
              <a:rPr lang="fr-CA"/>
              <a:t>Favoriser le développement de connaissances relatives aux actions efficaces et aux pratiques probantes de promotion de la santé et de prévention en milieu scolaire</a:t>
            </a:r>
          </a:p>
          <a:p>
            <a:pPr marL="0" indent="0">
              <a:buFontTx/>
              <a:buNone/>
            </a:pPr>
            <a:endParaRPr lang="fr-FR">
              <a:cs typeface="Calibri"/>
            </a:endParaRPr>
          </a:p>
          <a:p>
            <a:r>
              <a:rPr lang="fr-FR" b="1">
                <a:cs typeface="Calibri"/>
              </a:rPr>
              <a:t>Accompagnement : </a:t>
            </a:r>
          </a:p>
          <a:p>
            <a:r>
              <a:rPr lang="fr-CA"/>
              <a:t>- Fournir du soutien et des mesures de suivi aux acteurs œuvrant en PP en contexte scolaire, adaptés à leurs besoins, en fonction de leur réalité et de celle de leur milieu</a:t>
            </a:r>
            <a:endParaRPr lang="fr-FR" b="1">
              <a:cs typeface="Calibri"/>
            </a:endParaRPr>
          </a:p>
          <a:p>
            <a:endParaRPr lang="fr-FR" b="1"/>
          </a:p>
          <a:p>
            <a:r>
              <a:rPr lang="fr-FR" b="1"/>
              <a:t>Planification:</a:t>
            </a:r>
            <a:endParaRPr lang="fr-FR">
              <a:cs typeface="Calibri"/>
            </a:endParaRPr>
          </a:p>
          <a:p>
            <a:pPr marL="171450" indent="-171450">
              <a:buFontTx/>
              <a:buChar char="-"/>
            </a:pPr>
            <a:r>
              <a:rPr lang="fr-CA"/>
              <a:t>Organiser les actions intégrées dans une démarche structurée, permettant l’identification des actions efficaces et reconnues, notamment en ce qui a trait au développement de compétences et la mise en place d’actions dans les milieux de vie des jeunes</a:t>
            </a:r>
          </a:p>
          <a:p>
            <a:pPr marL="0" indent="0">
              <a:buFontTx/>
              <a:buNone/>
            </a:pPr>
            <a:endParaRPr lang="fr-FR">
              <a:cs typeface="Calibri"/>
            </a:endParaRPr>
          </a:p>
          <a:p>
            <a:r>
              <a:rPr lang="fr-FR" b="1">
                <a:cs typeface="Calibri"/>
              </a:rPr>
              <a:t>Suivi et évaluation: </a:t>
            </a:r>
          </a:p>
          <a:p>
            <a:r>
              <a:rPr lang="fr-FR">
                <a:cs typeface="Calibri"/>
              </a:rPr>
              <a:t>- </a:t>
            </a:r>
            <a:r>
              <a:rPr lang="fr-CA"/>
              <a:t>Mettre en place des moyens permettant de poser un regard sur les actions, de les valider, les ajuster, et les adapter au besoin</a:t>
            </a:r>
            <a:endParaRPr lang="fr-FR">
              <a:cs typeface="Calibri"/>
            </a:endParaRPr>
          </a:p>
          <a:p>
            <a:endParaRPr lang="fr-FR">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13</a:t>
            </a:fld>
            <a:endParaRPr lang="en-US"/>
          </a:p>
        </p:txBody>
      </p:sp>
    </p:spTree>
    <p:extLst>
      <p:ext uri="{BB962C8B-B14F-4D97-AF65-F5344CB8AC3E}">
        <p14:creationId xmlns:p14="http://schemas.microsoft.com/office/powerpoint/2010/main" val="2207520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Le </a:t>
            </a:r>
            <a:r>
              <a:rPr lang="en-CA" err="1"/>
              <a:t>référent</a:t>
            </a:r>
            <a:r>
              <a:rPr lang="en-CA"/>
              <a:t> ÉKIP </a:t>
            </a:r>
            <a:r>
              <a:rPr lang="en-CA" err="1"/>
              <a:t>est</a:t>
            </a:r>
            <a:r>
              <a:rPr lang="en-CA"/>
              <a:t> le </a:t>
            </a:r>
            <a:r>
              <a:rPr lang="en-CA" err="1"/>
              <a:t>résultat</a:t>
            </a:r>
            <a:r>
              <a:rPr lang="en-CA"/>
              <a:t> </a:t>
            </a:r>
            <a:r>
              <a:rPr lang="en-CA" err="1"/>
              <a:t>d’une</a:t>
            </a:r>
            <a:r>
              <a:rPr lang="en-CA"/>
              <a:t> démarche </a:t>
            </a:r>
            <a:r>
              <a:rPr lang="en-CA" err="1"/>
              <a:t>rigoureuse</a:t>
            </a:r>
            <a:r>
              <a:rPr lang="en-CA"/>
              <a:t> </a:t>
            </a:r>
            <a:r>
              <a:rPr lang="en-CA" err="1"/>
              <a:t>menée</a:t>
            </a:r>
            <a:r>
              <a:rPr lang="en-CA"/>
              <a:t> </a:t>
            </a:r>
            <a:r>
              <a:rPr lang="en-CA" err="1"/>
              <a:t>en</a:t>
            </a:r>
            <a:r>
              <a:rPr lang="en-CA"/>
              <a:t> </a:t>
            </a:r>
            <a:r>
              <a:rPr lang="en-CA" err="1"/>
              <a:t>partenariat</a:t>
            </a:r>
            <a:r>
              <a:rPr lang="en-CA"/>
              <a:t> par le </a:t>
            </a:r>
            <a:r>
              <a:rPr lang="en-CA" err="1"/>
              <a:t>ministère</a:t>
            </a:r>
            <a:r>
              <a:rPr lang="en-CA"/>
              <a:t> de la </a:t>
            </a:r>
            <a:r>
              <a:rPr lang="en-CA" err="1"/>
              <a:t>Santé</a:t>
            </a:r>
            <a:r>
              <a:rPr lang="en-CA"/>
              <a:t> et des Services </a:t>
            </a:r>
            <a:r>
              <a:rPr lang="en-CA" err="1"/>
              <a:t>sociaux</a:t>
            </a:r>
            <a:r>
              <a:rPr lang="en-CA"/>
              <a:t> (MSSS), le </a:t>
            </a:r>
            <a:r>
              <a:rPr lang="en-CA" err="1"/>
              <a:t>ministère</a:t>
            </a:r>
            <a:r>
              <a:rPr lang="en-CA"/>
              <a:t> de </a:t>
            </a:r>
            <a:r>
              <a:rPr lang="en-CA" err="1"/>
              <a:t>l’Éducation</a:t>
            </a:r>
            <a:r>
              <a:rPr lang="en-CA"/>
              <a:t> (MEQ) et </a:t>
            </a:r>
            <a:r>
              <a:rPr lang="en-CA" err="1"/>
              <a:t>l’Institut</a:t>
            </a:r>
            <a:r>
              <a:rPr lang="en-CA"/>
              <a:t> national de </a:t>
            </a:r>
            <a:r>
              <a:rPr lang="en-CA" err="1"/>
              <a:t>santé</a:t>
            </a:r>
            <a:r>
              <a:rPr lang="en-CA"/>
              <a:t> </a:t>
            </a:r>
            <a:r>
              <a:rPr lang="en-CA" err="1"/>
              <a:t>publique</a:t>
            </a:r>
            <a:r>
              <a:rPr lang="en-CA"/>
              <a:t> du Québec (INSPQ).</a:t>
            </a:r>
            <a:endParaRPr lang="en-CA">
              <a:cs typeface="Calibri"/>
            </a:endParaRPr>
          </a:p>
          <a:p>
            <a:endParaRPr lang="en-US">
              <a:cs typeface="+mn-lt"/>
            </a:endParaRPr>
          </a:p>
          <a:p>
            <a:r>
              <a:rPr lang="en-CA"/>
              <a:t>La perspective </a:t>
            </a:r>
            <a:r>
              <a:rPr lang="en-CA" err="1"/>
              <a:t>d’intervention</a:t>
            </a:r>
            <a:r>
              <a:rPr lang="en-CA"/>
              <a:t> </a:t>
            </a:r>
            <a:r>
              <a:rPr lang="en-CA" err="1"/>
              <a:t>en</a:t>
            </a:r>
            <a:r>
              <a:rPr lang="en-CA"/>
              <a:t> promotion et </a:t>
            </a:r>
            <a:r>
              <a:rPr lang="en-CA" err="1"/>
              <a:t>en</a:t>
            </a:r>
            <a:r>
              <a:rPr lang="en-CA"/>
              <a:t> </a:t>
            </a:r>
            <a:r>
              <a:rPr lang="en-CA" err="1"/>
              <a:t>prévention</a:t>
            </a:r>
            <a:r>
              <a:rPr lang="en-CA"/>
              <a:t> de la </a:t>
            </a:r>
            <a:r>
              <a:rPr lang="en-CA" err="1"/>
              <a:t>santé</a:t>
            </a:r>
            <a:r>
              <a:rPr lang="en-CA"/>
              <a:t> </a:t>
            </a:r>
            <a:r>
              <a:rPr lang="en-CA" err="1"/>
              <a:t>en</a:t>
            </a:r>
            <a:r>
              <a:rPr lang="en-CA"/>
              <a:t> </a:t>
            </a:r>
            <a:r>
              <a:rPr lang="en-CA" err="1"/>
              <a:t>contexte</a:t>
            </a:r>
            <a:r>
              <a:rPr lang="en-CA"/>
              <a:t> </a:t>
            </a:r>
            <a:r>
              <a:rPr lang="en-CA" err="1"/>
              <a:t>scolaire</a:t>
            </a:r>
            <a:r>
              <a:rPr lang="en-CA"/>
              <a:t> :</a:t>
            </a:r>
            <a:endParaRPr lang="en-CA">
              <a:cs typeface="+mn-lt"/>
            </a:endParaRPr>
          </a:p>
          <a:p>
            <a:r>
              <a:rPr lang="en-CA"/>
              <a:t>1) </a:t>
            </a:r>
            <a:r>
              <a:rPr lang="en-CA" err="1"/>
              <a:t>agir</a:t>
            </a:r>
            <a:r>
              <a:rPr lang="en-CA"/>
              <a:t> </a:t>
            </a:r>
            <a:r>
              <a:rPr lang="en-CA" err="1"/>
              <a:t>selon</a:t>
            </a:r>
            <a:r>
              <a:rPr lang="en-CA"/>
              <a:t> </a:t>
            </a:r>
            <a:r>
              <a:rPr lang="en-CA" err="1"/>
              <a:t>une</a:t>
            </a:r>
            <a:r>
              <a:rPr lang="en-CA"/>
              <a:t> vision positive et continue du </a:t>
            </a:r>
            <a:r>
              <a:rPr lang="en-CA" err="1"/>
              <a:t>développement</a:t>
            </a:r>
            <a:endParaRPr lang="fr-FR"/>
          </a:p>
          <a:p>
            <a:r>
              <a:rPr lang="en-CA"/>
              <a:t>2) miser sur des </a:t>
            </a:r>
            <a:r>
              <a:rPr lang="en-CA" err="1"/>
              <a:t>stratégies</a:t>
            </a:r>
            <a:r>
              <a:rPr lang="en-CA"/>
              <a:t> </a:t>
            </a:r>
            <a:r>
              <a:rPr lang="en-CA" err="1"/>
              <a:t>d’actions</a:t>
            </a:r>
            <a:r>
              <a:rPr lang="en-CA"/>
              <a:t> </a:t>
            </a:r>
            <a:r>
              <a:rPr lang="en-CA" err="1"/>
              <a:t>basées</a:t>
            </a:r>
            <a:r>
              <a:rPr lang="en-CA"/>
              <a:t> sur le </a:t>
            </a:r>
            <a:r>
              <a:rPr lang="en-CA" err="1"/>
              <a:t>développement</a:t>
            </a:r>
            <a:r>
              <a:rPr lang="en-CA"/>
              <a:t> de </a:t>
            </a:r>
            <a:r>
              <a:rPr lang="en-CA" err="1"/>
              <a:t>compétences</a:t>
            </a:r>
            <a:r>
              <a:rPr lang="en-CA"/>
              <a:t> </a:t>
            </a:r>
            <a:r>
              <a:rPr lang="en-CA" err="1"/>
              <a:t>personnelles</a:t>
            </a:r>
            <a:r>
              <a:rPr lang="en-CA"/>
              <a:t> et </a:t>
            </a:r>
            <a:r>
              <a:rPr lang="en-CA" err="1"/>
              <a:t>sociales</a:t>
            </a:r>
            <a:r>
              <a:rPr lang="en-CA"/>
              <a:t> communes </a:t>
            </a:r>
            <a:r>
              <a:rPr lang="en-CA" err="1"/>
              <a:t>à</a:t>
            </a:r>
            <a:r>
              <a:rPr lang="en-CA"/>
              <a:t> </a:t>
            </a:r>
            <a:r>
              <a:rPr lang="en-CA" err="1"/>
              <a:t>plusieurs</a:t>
            </a:r>
            <a:r>
              <a:rPr lang="en-CA"/>
              <a:t> </a:t>
            </a:r>
            <a:r>
              <a:rPr lang="en-CA" err="1"/>
              <a:t>sujets</a:t>
            </a:r>
            <a:r>
              <a:rPr lang="en-CA"/>
              <a:t> de </a:t>
            </a:r>
            <a:r>
              <a:rPr lang="en-CA" err="1"/>
              <a:t>santé</a:t>
            </a:r>
            <a:r>
              <a:rPr lang="en-CA"/>
              <a:t>  </a:t>
            </a:r>
            <a:endParaRPr lang="fr-FR"/>
          </a:p>
          <a:p>
            <a:r>
              <a:rPr lang="en-CA"/>
              <a:t>3) </a:t>
            </a:r>
            <a:r>
              <a:rPr lang="en-CA" err="1"/>
              <a:t>privilégier</a:t>
            </a:r>
            <a:r>
              <a:rPr lang="en-CA"/>
              <a:t> </a:t>
            </a:r>
            <a:r>
              <a:rPr lang="en-CA" err="1"/>
              <a:t>une</a:t>
            </a:r>
            <a:r>
              <a:rPr lang="en-CA"/>
              <a:t> démarche </a:t>
            </a:r>
            <a:r>
              <a:rPr lang="en-CA" err="1"/>
              <a:t>globale</a:t>
            </a:r>
            <a:r>
              <a:rPr lang="en-CA"/>
              <a:t> </a:t>
            </a:r>
            <a:r>
              <a:rPr lang="en-CA" err="1"/>
              <a:t>d’intervention</a:t>
            </a:r>
            <a:endParaRPr lang="en-US"/>
          </a:p>
          <a:p>
            <a:endParaRPr lang="en-US">
              <a:cs typeface="+mn-lt"/>
            </a:endParaRPr>
          </a:p>
          <a:p>
            <a:br>
              <a:rPr lang="en-US">
                <a:cs typeface="+mn-lt"/>
              </a:rPr>
            </a:br>
            <a:endParaRPr lang="en-US">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15</a:t>
            </a:fld>
            <a:endParaRPr lang="en-US"/>
          </a:p>
        </p:txBody>
      </p:sp>
    </p:spTree>
    <p:extLst>
      <p:ext uri="{BB962C8B-B14F-4D97-AF65-F5344CB8AC3E}">
        <p14:creationId xmlns:p14="http://schemas.microsoft.com/office/powerpoint/2010/main" val="1328567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a:cs typeface="Calibri"/>
              </a:rPr>
              <a:t>(cliquer sur les images, </a:t>
            </a:r>
            <a:r>
              <a:rPr lang="fr-CA"/>
              <a:t>en maintenant le bouton Ctrl enfoncé,</a:t>
            </a:r>
            <a:r>
              <a:rPr lang="fr-CA" b="0">
                <a:cs typeface="Calibri"/>
              </a:rPr>
              <a:t> pour accéder aux liens)</a:t>
            </a:r>
          </a:p>
          <a:p>
            <a:endParaRPr lang="fr-CA" b="1">
              <a:cs typeface="Calibri"/>
            </a:endParaRPr>
          </a:p>
          <a:p>
            <a:r>
              <a:rPr lang="fr-CA" b="1">
                <a:cs typeface="Calibri"/>
              </a:rPr>
              <a:t>Actions intégrées:</a:t>
            </a:r>
            <a:r>
              <a:rPr lang="fr-CA">
                <a:cs typeface="Calibri"/>
              </a:rPr>
              <a:t> Ensemble d'actions favorisant la santé, le bien-être et la réussite éducative des jeunes en misant sur le développement de leurs compétences tout au long de leur cheminement scolaire. Ces actions visent les facteurs clés du développement du jeune, sont intégrées dans les pratiques de l'école, permettent une utilisation optimale des ressources et sont déployées dans  les différents milieux de vie des jeunes.</a:t>
            </a:r>
          </a:p>
          <a:p>
            <a:endParaRPr lang="fr-CA" u="sng">
              <a:cs typeface="Calibri"/>
            </a:endParaRPr>
          </a:p>
          <a:p>
            <a:r>
              <a:rPr lang="fr-CA" b="1">
                <a:cs typeface="Calibri"/>
              </a:rPr>
              <a:t>Portrait du jeune:</a:t>
            </a:r>
            <a:r>
              <a:rPr lang="fr-CA">
                <a:cs typeface="Calibri"/>
              </a:rPr>
              <a:t> </a:t>
            </a:r>
            <a:r>
              <a:rPr lang="fr-CA"/>
              <a:t>Cette section présente un portrait sommaire du développement des jeunes, en fonction du cycle d’enseignement. On peut s’y renseigner sur :</a:t>
            </a:r>
            <a:endParaRPr lang="fr-CA">
              <a:cs typeface="Calibri"/>
            </a:endParaRPr>
          </a:p>
          <a:p>
            <a:pPr marL="171450" indent="-171450">
              <a:buFont typeface="Arial"/>
              <a:buChar char="•"/>
            </a:pPr>
            <a:r>
              <a:rPr lang="fr-CA"/>
              <a:t>la manière dont le jeune se développe sur les plans cognitif, </a:t>
            </a:r>
            <a:r>
              <a:rPr lang="fr-CA" err="1"/>
              <a:t>socioémotionnel</a:t>
            </a:r>
            <a:r>
              <a:rPr lang="fr-CA"/>
              <a:t> et physique</a:t>
            </a:r>
            <a:endParaRPr lang="fr-CA">
              <a:cs typeface="Calibri"/>
            </a:endParaRPr>
          </a:p>
          <a:p>
            <a:pPr marL="171450" indent="-171450">
              <a:buFont typeface="Arial"/>
              <a:buChar char="•"/>
            </a:pPr>
            <a:r>
              <a:rPr lang="fr-CA"/>
              <a:t>comment le jeune se voit confronté à diverses situations qui peuvent influencer sa santé, son bien-être et sa réussite scolaire</a:t>
            </a:r>
          </a:p>
          <a:p>
            <a:pPr marL="171450" indent="-171450">
              <a:buFont typeface="Arial"/>
              <a:buChar char="•"/>
            </a:pPr>
            <a:endParaRPr lang="fr-CA">
              <a:cs typeface="Calibri"/>
            </a:endParaRPr>
          </a:p>
          <a:p>
            <a:r>
              <a:rPr lang="fr-CA"/>
              <a:t>En avoir connaissance permet de privilégier au bon moment les bonnes actions, en lien avec le vécu du jeune.</a:t>
            </a:r>
            <a:endParaRPr lang="fr-CA">
              <a:cs typeface="Calibri"/>
            </a:endParaRPr>
          </a:p>
          <a:p>
            <a:endParaRPr lang="fr-CA" u="sng">
              <a:cs typeface="Calibri"/>
            </a:endParaRPr>
          </a:p>
          <a:p>
            <a:r>
              <a:rPr lang="fr-CA" b="1">
                <a:cs typeface="Calibri"/>
              </a:rPr>
              <a:t>Compétences à développer:</a:t>
            </a:r>
            <a:r>
              <a:rPr lang="fr-CA">
                <a:cs typeface="Calibri"/>
              </a:rPr>
              <a:t> Savoirs-agir fondés sur la mobilisation et l'utilisation efficaces d'un ensemble de ressources (savoirs, savoir-faire, savoir-être et réseaux de ressources). Le référent ÉKIP propose sept compétences personnelles et sociales.   </a:t>
            </a:r>
          </a:p>
          <a:p>
            <a:endParaRPr lang="fr-CA" u="sng">
              <a:cs typeface="Calibri"/>
            </a:endParaRPr>
          </a:p>
          <a:p>
            <a:r>
              <a:rPr lang="fr-CA" b="1">
                <a:cs typeface="Calibri"/>
              </a:rPr>
              <a:t>Interventions (Conseils généraux et spécifiques par thématique de santé):</a:t>
            </a:r>
            <a:r>
              <a:rPr lang="fr-CA">
                <a:cs typeface="Calibri"/>
              </a:rPr>
              <a:t> </a:t>
            </a:r>
            <a:r>
              <a:rPr lang="fr-CA"/>
              <a:t>Des conseils visant à guider l’intervention ont été élaborés pour soutenir le travail des acteurs qui planifient et mettent en œuvre des actions de promotion et de prévention. </a:t>
            </a:r>
            <a:endParaRPr lang="fr-CA">
              <a:cs typeface="Calibri"/>
            </a:endParaRPr>
          </a:p>
          <a:p>
            <a:endParaRPr lang="fr-CA" u="sng">
              <a:solidFill>
                <a:schemeClr val="tx2">
                  <a:lumMod val="60000"/>
                  <a:lumOff val="40000"/>
                </a:schemeClr>
              </a:solidFill>
              <a:cs typeface="Calibri"/>
            </a:endParaRPr>
          </a:p>
          <a:p>
            <a:r>
              <a:rPr lang="fr-CA" b="1">
                <a:cs typeface="Calibri"/>
              </a:rPr>
              <a:t>Actions dans les milieux de vie des jeunes: </a:t>
            </a:r>
            <a:r>
              <a:rPr lang="fr-CA">
                <a:cs typeface="Calibri"/>
              </a:rPr>
              <a:t>Actions devant être mises en place au sein de l'école, dans la famille et dans la communauté afin d'offrir aux jeunes des milieux sains, bienveillants et sécuritaires, favorables au développement de leurs compétences personnelles et sociales.</a:t>
            </a:r>
          </a:p>
          <a:p>
            <a:endParaRPr lang="fr-CA" u="sng">
              <a:solidFill>
                <a:schemeClr val="tx2">
                  <a:lumMod val="60000"/>
                  <a:lumOff val="40000"/>
                </a:schemeClr>
              </a:solidFill>
              <a:cs typeface="Calibri"/>
            </a:endParaRPr>
          </a:p>
          <a:p>
            <a:r>
              <a:rPr lang="fr-CA" b="1">
                <a:cs typeface="Calibri"/>
              </a:rPr>
              <a:t>Ressources (Grilles des savoirs et infolettres):</a:t>
            </a:r>
            <a:r>
              <a:rPr lang="fr-CA">
                <a:cs typeface="Calibri"/>
              </a:rPr>
              <a:t>  </a:t>
            </a:r>
          </a:p>
          <a:p>
            <a:pPr marL="171450" indent="-171450">
              <a:buFontTx/>
              <a:buChar char="-"/>
            </a:pPr>
            <a:r>
              <a:rPr lang="fr-CA">
                <a:cs typeface="Calibri"/>
              </a:rPr>
              <a:t>Grilles des savoirs qui contiennent l'ensemble des savoirs (plus de 50 au primaire et plus de 25 au secondaire) à développer selon les stades de développement du jeune. </a:t>
            </a:r>
          </a:p>
          <a:p>
            <a:pPr marL="171450" indent="-171450">
              <a:buFontTx/>
              <a:buChar char="-"/>
            </a:pPr>
            <a:r>
              <a:rPr lang="fr-CA" sz="1200" b="0" i="0" kern="1200">
                <a:solidFill>
                  <a:schemeClr val="tx1"/>
                </a:solidFill>
                <a:effectLst/>
                <a:latin typeface="+mn-lt"/>
                <a:ea typeface="+mn-ea"/>
                <a:cs typeface="+mn-cs"/>
              </a:rPr>
              <a:t>Infolettres présentant des contenus visuels exclusifs et attrayants pour se familiariser avec le référent ÉKIP</a:t>
            </a:r>
            <a:endParaRPr lang="fr-CA">
              <a:cs typeface="Calibri"/>
            </a:endParaRPr>
          </a:p>
          <a:p>
            <a:endParaRPr lang="fr-CA">
              <a:cs typeface="Calibri"/>
            </a:endParaRPr>
          </a:p>
          <a:p>
            <a:endParaRPr lang="fr-CA">
              <a:highlight>
                <a:srgbClr val="0000FF"/>
              </a:highlight>
              <a:cs typeface="Calibri"/>
            </a:endParaRPr>
          </a:p>
          <a:p>
            <a:endParaRPr lang="fr-CA">
              <a:highlight>
                <a:srgbClr val="0000FF"/>
              </a:highlight>
              <a:cs typeface="Calibri"/>
            </a:endParaRPr>
          </a:p>
          <a:p>
            <a:endParaRPr lang="fr-CA">
              <a:highlight>
                <a:srgbClr val="0000FF"/>
              </a:highlight>
              <a:cs typeface="Calibri"/>
            </a:endParaRPr>
          </a:p>
          <a:p>
            <a:endParaRPr lang="fr-CA" u="sng">
              <a:solidFill>
                <a:schemeClr val="tx2">
                  <a:lumMod val="60000"/>
                  <a:lumOff val="40000"/>
                </a:schemeClr>
              </a:solidFill>
              <a:highlight>
                <a:srgbClr val="0000FF"/>
              </a:highlight>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17</a:t>
            </a:fld>
            <a:endParaRPr lang="en-US"/>
          </a:p>
        </p:txBody>
      </p:sp>
    </p:spTree>
    <p:extLst>
      <p:ext uri="{BB962C8B-B14F-4D97-AF65-F5344CB8AC3E}">
        <p14:creationId xmlns:p14="http://schemas.microsoft.com/office/powerpoint/2010/main" val="303537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Le référent ÉKIP mise sur le développement de compétences communes qui sont utiles dans plusieurs situations de vie, pour ainsi viser plusieurs sujets de santé pour une même action spécifique tout en évitant le morcellement des actions ou leur déploiement de façon compartimentée.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a:cs typeface="Calibri"/>
              </a:rPr>
              <a:t>(cliquer sur l’image, </a:t>
            </a:r>
            <a:r>
              <a:rPr lang="fr-CA"/>
              <a:t>en maintenant le bouton Ctrl enfoncé, </a:t>
            </a:r>
            <a:r>
              <a:rPr lang="fr-CA">
                <a:cs typeface="Calibri"/>
              </a:rPr>
              <a:t>pour accéder à l’infolettre présentant l’infographie sur l’approche par compétences)</a:t>
            </a:r>
          </a:p>
          <a:p>
            <a:endParaRPr lang="fr-CA">
              <a:cs typeface="Calibri"/>
            </a:endParaRPr>
          </a:p>
          <a:p>
            <a:endParaRPr lang="fr-CA">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18</a:t>
            </a:fld>
            <a:endParaRPr lang="en-US"/>
          </a:p>
        </p:txBody>
      </p:sp>
    </p:spTree>
    <p:extLst>
      <p:ext uri="{BB962C8B-B14F-4D97-AF65-F5344CB8AC3E}">
        <p14:creationId xmlns:p14="http://schemas.microsoft.com/office/powerpoint/2010/main" val="336702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a:effectLst/>
                <a:latin typeface="Calibri" panose="020F0502020204030204" pitchFamily="34" charset="0"/>
              </a:rPr>
              <a:t>(suite: </a:t>
            </a:r>
            <a:r>
              <a:rPr lang="fr-CA" sz="1200">
                <a:cs typeface="Calibri"/>
              </a:rPr>
              <a:t>cliquer sur l’image, </a:t>
            </a:r>
            <a:r>
              <a:rPr lang="fr-CA" sz="1200"/>
              <a:t>en maintenant le bouton Ctrl enfoncé, </a:t>
            </a:r>
            <a:r>
              <a:rPr lang="fr-CA" sz="1200">
                <a:cs typeface="Calibri"/>
              </a:rPr>
              <a:t>pour accéder à l’infolettre présentant l’infographie sur l’approche par compétences)</a:t>
            </a:r>
          </a:p>
          <a:p>
            <a:pPr algn="l"/>
            <a:endParaRPr lang="fr-CA" sz="1200" b="0" i="0">
              <a:effectLst/>
              <a:latin typeface="Calibri" panose="020F0502020204030204" pitchFamily="34" charset="0"/>
            </a:endParaRPr>
          </a:p>
          <a:p>
            <a:pPr algn="l"/>
            <a:endParaRPr lang="fr-CA" sz="1200" b="1" i="0">
              <a:effectLst/>
              <a:latin typeface="Calibri" panose="020F0502020204030204" pitchFamily="34" charset="0"/>
            </a:endParaRPr>
          </a:p>
          <a:p>
            <a:pPr algn="l"/>
            <a:r>
              <a:rPr lang="fr-CA" sz="1200" b="1" i="0">
                <a:effectLst/>
                <a:latin typeface="Calibri" panose="020F0502020204030204" pitchFamily="34" charset="0"/>
              </a:rPr>
              <a:t>Note à l’attention des acteurs du réseau de l’éducation :</a:t>
            </a:r>
            <a:r>
              <a:rPr lang="fr-CA" sz="1200" b="0" i="0">
                <a:effectLst/>
                <a:latin typeface="Calibri" panose="020F0502020204030204" pitchFamily="34" charset="0"/>
              </a:rPr>
              <a:t> Les grilles des savoirs du référent ÉKIP proposent une progression des apprentissages qui permet de soutenir la planification de l’enseignement. Ces apprentissages peuvent notamment être intégrés à diverses disciplines du Programme de formation de l’école québécoise.</a:t>
            </a:r>
          </a:p>
          <a:p>
            <a:endParaRPr lang="fr-CA"/>
          </a:p>
          <a:p>
            <a:endParaRPr lang="fr-CA">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19</a:t>
            </a:fld>
            <a:endParaRPr lang="en-US"/>
          </a:p>
        </p:txBody>
      </p:sp>
    </p:spTree>
    <p:extLst>
      <p:ext uri="{BB962C8B-B14F-4D97-AF65-F5344CB8AC3E}">
        <p14:creationId xmlns:p14="http://schemas.microsoft.com/office/powerpoint/2010/main" val="3009675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Rappel : Pour que les jeunes puissent développer leurs compétences personnelles et sociales, les actions éducatives qui favorisent l’acquisition de savoirs ne sont pas suffisantes. En effet, l’aménagement d’environnements sains, bienveillants et sécuritaires, à l’école, auprès de la famille et dans la communauté, doit également être favorable au développement de compétences. </a:t>
            </a:r>
            <a:endParaRPr lang="fr-FR">
              <a:cs typeface="Calibri"/>
            </a:endParaRPr>
          </a:p>
          <a:p>
            <a:endParaRPr lang="fr-CA">
              <a:cs typeface="Calibri"/>
            </a:endParaRPr>
          </a:p>
          <a:p>
            <a:r>
              <a:rPr lang="fr-CA">
                <a:cs typeface="Calibri"/>
              </a:rPr>
              <a:t>Agir en PP dans les milieux de vie:</a:t>
            </a:r>
          </a:p>
          <a:p>
            <a:pPr marL="171450" indent="-171450">
              <a:spcBef>
                <a:spcPct val="20000"/>
              </a:spcBef>
              <a:buFont typeface="Arial"/>
              <a:buChar char="•"/>
            </a:pPr>
            <a:r>
              <a:rPr lang="fr-FR"/>
              <a:t>contribue à ce qu'ils se sentent bien et en sécurité</a:t>
            </a:r>
          </a:p>
          <a:p>
            <a:pPr marL="171450" indent="-171450">
              <a:spcBef>
                <a:spcPct val="20000"/>
              </a:spcBef>
              <a:buFont typeface="Arial"/>
              <a:buChar char="•"/>
            </a:pPr>
            <a:r>
              <a:rPr lang="fr-FR"/>
              <a:t>concourt à ce qu'ils se développent sur tous les plans : cognitif, physique et </a:t>
            </a:r>
            <a:r>
              <a:rPr lang="fr-FR" err="1"/>
              <a:t>socioémotionnel</a:t>
            </a:r>
            <a:endParaRPr lang="fr-FR">
              <a:cs typeface="Calibri"/>
            </a:endParaRPr>
          </a:p>
          <a:p>
            <a:pPr marL="171450" indent="-171450">
              <a:spcBef>
                <a:spcPct val="20000"/>
              </a:spcBef>
              <a:buFont typeface="Arial"/>
              <a:buChar char="•"/>
            </a:pPr>
            <a:r>
              <a:rPr lang="fr-FR"/>
              <a:t>les dispose à apprendre dans des environnements qui leur offrent toutes les conditions favorables</a:t>
            </a:r>
            <a:endParaRPr lang="fr-FR">
              <a:cs typeface="Calibri"/>
            </a:endParaRPr>
          </a:p>
          <a:p>
            <a:pPr marL="171450" indent="-171450">
              <a:spcBef>
                <a:spcPct val="20000"/>
              </a:spcBef>
              <a:buFont typeface="Arial"/>
              <a:buChar char="•"/>
            </a:pPr>
            <a:r>
              <a:rPr lang="fr-FR"/>
              <a:t>favorise la cohérence (les jeunes ne reçoivent pas de messages contradictoires)</a:t>
            </a:r>
          </a:p>
          <a:p>
            <a:pPr marL="171450" indent="-171450">
              <a:spcBef>
                <a:spcPct val="20000"/>
              </a:spcBef>
              <a:buFont typeface="Arial"/>
              <a:buChar char="•"/>
            </a:pPr>
            <a:r>
              <a:rPr lang="fr-FR"/>
              <a:t>évite le dédoublement des actions, ce qui permet d'utiliser les ressources de manière optimale</a:t>
            </a:r>
          </a:p>
          <a:p>
            <a:pPr marL="171450" indent="-171450">
              <a:spcBef>
                <a:spcPct val="20000"/>
              </a:spcBef>
              <a:buFont typeface="Arial"/>
              <a:buChar char="•"/>
            </a:pPr>
            <a:endParaRPr lang="fr-FR"/>
          </a:p>
          <a:p>
            <a:pPr fontAlgn="base"/>
            <a:r>
              <a:rPr lang="fr-CA" sz="1200" kern="1200">
                <a:solidFill>
                  <a:schemeClr val="tx1"/>
                </a:solidFill>
                <a:effectLst/>
                <a:latin typeface="+mn-lt"/>
                <a:ea typeface="+mn-ea"/>
                <a:cs typeface="+mn-cs"/>
              </a:rPr>
              <a:t>Les actions dans les milieux (à l’école, auprès des familles et dans la communauté) visent à offrir aux jeunes des </a:t>
            </a:r>
            <a:r>
              <a:rPr lang="fr-CA" sz="1200" b="1" kern="1200">
                <a:solidFill>
                  <a:schemeClr val="tx1"/>
                </a:solidFill>
                <a:effectLst/>
                <a:latin typeface="+mn-lt"/>
                <a:ea typeface="+mn-ea"/>
                <a:cs typeface="+mn-cs"/>
              </a:rPr>
              <a:t>milieux sains, bienveillants et sécuritaires</a:t>
            </a:r>
            <a:r>
              <a:rPr lang="fr-CA" sz="1200" kern="1200">
                <a:solidFill>
                  <a:schemeClr val="tx1"/>
                </a:solidFill>
                <a:effectLst/>
                <a:latin typeface="+mn-lt"/>
                <a:ea typeface="+mn-ea"/>
                <a:cs typeface="+mn-cs"/>
              </a:rPr>
              <a:t> qui favorisent :   </a:t>
            </a:r>
          </a:p>
          <a:p>
            <a:pPr lvl="0" fontAlgn="base"/>
            <a:r>
              <a:rPr lang="fr-CA" sz="1200" kern="1200">
                <a:solidFill>
                  <a:schemeClr val="tx1"/>
                </a:solidFill>
                <a:effectLst/>
                <a:latin typeface="+mn-lt"/>
                <a:ea typeface="+mn-ea"/>
                <a:cs typeface="+mn-cs"/>
              </a:rPr>
              <a:t>- un sentiment de sécurité physique et émotionnelle</a:t>
            </a:r>
          </a:p>
          <a:p>
            <a:pPr lvl="0" fontAlgn="base"/>
            <a:r>
              <a:rPr lang="fr-CA" sz="1200" kern="1200">
                <a:solidFill>
                  <a:schemeClr val="tx1"/>
                </a:solidFill>
                <a:effectLst/>
                <a:latin typeface="+mn-lt"/>
                <a:ea typeface="+mn-ea"/>
                <a:cs typeface="+mn-cs"/>
              </a:rPr>
              <a:t>- un sentiment d'appartenance</a:t>
            </a:r>
          </a:p>
          <a:p>
            <a:pPr lvl="0" fontAlgn="base"/>
            <a:r>
              <a:rPr lang="fr-CA" sz="1200" kern="1200">
                <a:solidFill>
                  <a:schemeClr val="tx1"/>
                </a:solidFill>
                <a:effectLst/>
                <a:latin typeface="+mn-lt"/>
                <a:ea typeface="+mn-ea"/>
                <a:cs typeface="+mn-cs"/>
              </a:rPr>
              <a:t>- un sentiment de compétence</a:t>
            </a:r>
          </a:p>
          <a:p>
            <a:pPr lvl="0" fontAlgn="base"/>
            <a:r>
              <a:rPr lang="fr-CA" sz="1200" kern="1200">
                <a:solidFill>
                  <a:schemeClr val="tx1"/>
                </a:solidFill>
                <a:effectLst/>
                <a:latin typeface="+mn-lt"/>
                <a:ea typeface="+mn-ea"/>
                <a:cs typeface="+mn-cs"/>
              </a:rPr>
              <a:t>- l'autonomie, l'engagement social et le sens des responsabilités</a:t>
            </a:r>
          </a:p>
          <a:p>
            <a:pPr lvl="0" fontAlgn="base"/>
            <a:r>
              <a:rPr lang="fr-CA" sz="1200" kern="1200">
                <a:solidFill>
                  <a:schemeClr val="tx1"/>
                </a:solidFill>
                <a:effectLst/>
                <a:latin typeface="+mn-lt"/>
                <a:ea typeface="+mn-ea"/>
                <a:cs typeface="+mn-cs"/>
              </a:rPr>
              <a:t>- des habitudes de vie favorables à la santé, au bien-être et à la réussite éducative</a:t>
            </a: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20</a:t>
            </a:fld>
            <a:endParaRPr lang="en-US"/>
          </a:p>
        </p:txBody>
      </p:sp>
    </p:spTree>
    <p:extLst>
      <p:ext uri="{BB962C8B-B14F-4D97-AF65-F5344CB8AC3E}">
        <p14:creationId xmlns:p14="http://schemas.microsoft.com/office/powerpoint/2010/main" val="195304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fr-FR">
                <a:cs typeface="Calibri"/>
              </a:rPr>
              <a:t>(cliquer sur chaque action, </a:t>
            </a:r>
            <a:r>
              <a:rPr lang="fr-CA"/>
              <a:t>en maintenant le bouton Ctrl enfoncé, </a:t>
            </a:r>
            <a:r>
              <a:rPr lang="fr-FR">
                <a:cs typeface="Calibri"/>
              </a:rPr>
              <a:t>pour obtenir des exemples)</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21</a:t>
            </a:fld>
            <a:endParaRPr lang="en-US"/>
          </a:p>
        </p:txBody>
      </p:sp>
    </p:spTree>
    <p:extLst>
      <p:ext uri="{BB962C8B-B14F-4D97-AF65-F5344CB8AC3E}">
        <p14:creationId xmlns:p14="http://schemas.microsoft.com/office/powerpoint/2010/main" val="300134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p:txBody>
      </p:sp>
      <p:sp>
        <p:nvSpPr>
          <p:cNvPr id="4" name="Slide Number Placeholder 3"/>
          <p:cNvSpPr>
            <a:spLocks noGrp="1"/>
          </p:cNvSpPr>
          <p:nvPr>
            <p:ph type="sldNum" sz="quarter" idx="5"/>
          </p:nvPr>
        </p:nvSpPr>
        <p:spPr/>
        <p:txBody>
          <a:bodyPr/>
          <a:lstStyle/>
          <a:p>
            <a:fld id="{271AF880-2C0B-F34E-BCA8-EE4966680AD9}" type="slidenum">
              <a:rPr lang="en-US" smtClean="0"/>
              <a:t>2</a:t>
            </a:fld>
            <a:endParaRPr lang="en-US"/>
          </a:p>
        </p:txBody>
      </p:sp>
    </p:spTree>
    <p:extLst>
      <p:ext uri="{BB962C8B-B14F-4D97-AF65-F5344CB8AC3E}">
        <p14:creationId xmlns:p14="http://schemas.microsoft.com/office/powerpoint/2010/main" val="2261538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cs typeface="Calibri"/>
              </a:rPr>
              <a:t>(cliquer sur l’image, </a:t>
            </a:r>
            <a:r>
              <a:rPr lang="fr-CA"/>
              <a:t>en maintenant le bouton Ctrl enfoncé, </a:t>
            </a:r>
            <a:r>
              <a:rPr lang="fr-CA">
                <a:cs typeface="Calibri"/>
              </a:rPr>
              <a:t>pour accéder à l’infolettre présentant l’infographie portant sur les actions dans les milieux de vie) </a:t>
            </a:r>
            <a:endParaRPr lang="en-US"/>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22</a:t>
            </a:fld>
            <a:endParaRPr lang="en-US"/>
          </a:p>
        </p:txBody>
      </p:sp>
    </p:spTree>
    <p:extLst>
      <p:ext uri="{BB962C8B-B14F-4D97-AF65-F5344CB8AC3E}">
        <p14:creationId xmlns:p14="http://schemas.microsoft.com/office/powerpoint/2010/main" val="2958092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cs typeface="Calibri"/>
              </a:rPr>
              <a:t>(cliquer sur chaque action, </a:t>
            </a:r>
            <a:r>
              <a:rPr lang="fr-CA"/>
              <a:t>en maintenant le bouton Ctrl enfoncé, </a:t>
            </a:r>
            <a:r>
              <a:rPr lang="fr-FR">
                <a:cs typeface="Calibri"/>
              </a:rPr>
              <a:t>pour obtenir des exemples)</a:t>
            </a: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23</a:t>
            </a:fld>
            <a:endParaRPr lang="en-US"/>
          </a:p>
        </p:txBody>
      </p:sp>
    </p:spTree>
    <p:extLst>
      <p:ext uri="{BB962C8B-B14F-4D97-AF65-F5344CB8AC3E}">
        <p14:creationId xmlns:p14="http://schemas.microsoft.com/office/powerpoint/2010/main" val="3721836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cs typeface="Calibri"/>
              </a:rPr>
              <a:t>(cliquer sur l’image, </a:t>
            </a:r>
            <a:r>
              <a:rPr lang="fr-CA"/>
              <a:t>en maintenant le bouton Ctrl enfoncé, </a:t>
            </a:r>
            <a:r>
              <a:rPr lang="fr-CA">
                <a:cs typeface="Calibri"/>
              </a:rPr>
              <a:t>pour accéder à l’infolettre présentant l’infographie portant sur les actions dans les milieux de vie) </a:t>
            </a:r>
            <a:endParaRPr lang="en-US"/>
          </a:p>
          <a:p>
            <a:endParaRPr lang="fr-F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24</a:t>
            </a:fld>
            <a:endParaRPr lang="en-US"/>
          </a:p>
        </p:txBody>
      </p:sp>
    </p:spTree>
    <p:extLst>
      <p:ext uri="{BB962C8B-B14F-4D97-AF65-F5344CB8AC3E}">
        <p14:creationId xmlns:p14="http://schemas.microsoft.com/office/powerpoint/2010/main" val="3956692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cs typeface="Calibri"/>
              </a:rPr>
              <a:t>(cliquer sur chaque action, </a:t>
            </a:r>
            <a:r>
              <a:rPr lang="fr-CA"/>
              <a:t>en maintenant le bouton Ctrl enfoncé, </a:t>
            </a:r>
            <a:r>
              <a:rPr lang="fr-FR">
                <a:cs typeface="Calibri"/>
              </a:rPr>
              <a:t>pour obtenir des exemples</a:t>
            </a: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25</a:t>
            </a:fld>
            <a:endParaRPr lang="en-US"/>
          </a:p>
        </p:txBody>
      </p:sp>
    </p:spTree>
    <p:extLst>
      <p:ext uri="{BB962C8B-B14F-4D97-AF65-F5344CB8AC3E}">
        <p14:creationId xmlns:p14="http://schemas.microsoft.com/office/powerpoint/2010/main" val="3949899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cs typeface="Calibri"/>
              </a:rPr>
              <a:t>(cliquer sur l’image, </a:t>
            </a:r>
            <a:r>
              <a:rPr lang="fr-CA"/>
              <a:t>en maintenant le bouton Ctrl enfoncé, </a:t>
            </a:r>
            <a:r>
              <a:rPr lang="fr-CA">
                <a:cs typeface="Calibri"/>
              </a:rPr>
              <a:t>pour accéder à l’infolettre présentant l’infographie portant sur les actions dans les milieux de vie) </a:t>
            </a:r>
            <a:endParaRPr lang="en-US"/>
          </a:p>
          <a:p>
            <a:endParaRPr lang="fr-F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26</a:t>
            </a:fld>
            <a:endParaRPr lang="en-US"/>
          </a:p>
        </p:txBody>
      </p:sp>
    </p:spTree>
    <p:extLst>
      <p:ext uri="{BB962C8B-B14F-4D97-AF65-F5344CB8AC3E}">
        <p14:creationId xmlns:p14="http://schemas.microsoft.com/office/powerpoint/2010/main" val="707115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a:t>Autour du jeune : </a:t>
            </a:r>
            <a:r>
              <a:rPr lang="fr-CA"/>
              <a:t>Ce sont les 12 thématiques de santé et bien-être pour lesquels le référent ÉKIP proposent des conseils généraux et spécifiques. </a:t>
            </a:r>
          </a:p>
          <a:p>
            <a:endParaRPr lang="fr-CA">
              <a:cs typeface="Calibri"/>
            </a:endParaRPr>
          </a:p>
          <a:p>
            <a:r>
              <a:rPr lang="fr-CA" b="1">
                <a:cs typeface="Calibri"/>
              </a:rPr>
              <a:t>En bleu :</a:t>
            </a:r>
            <a:r>
              <a:rPr lang="fr-CA">
                <a:cs typeface="Calibri"/>
              </a:rPr>
              <a:t>  </a:t>
            </a:r>
            <a:r>
              <a:rPr lang="fr-CA"/>
              <a:t>Ce sont les sept compétences personnelles et sociales à développer</a:t>
            </a:r>
          </a:p>
          <a:p>
            <a:endParaRPr lang="fr-CA">
              <a:cs typeface="Calibri"/>
            </a:endParaRPr>
          </a:p>
          <a:p>
            <a:pPr>
              <a:spcBef>
                <a:spcPct val="20000"/>
              </a:spcBef>
            </a:pPr>
            <a:r>
              <a:rPr lang="fr-CA" b="1"/>
              <a:t>En</a:t>
            </a:r>
            <a:r>
              <a:rPr lang="fr-CA" b="1">
                <a:cs typeface="Calibri"/>
              </a:rPr>
              <a:t> vert :</a:t>
            </a:r>
            <a:r>
              <a:rPr lang="fr-CA">
                <a:cs typeface="Calibri"/>
              </a:rPr>
              <a:t> Ce sont des objectifs visés par la mise en place d'actions dans les milieux de vie des jeunes (à l’école, auprès des familles et dans la communauté) </a:t>
            </a:r>
          </a:p>
          <a:p>
            <a:endParaRPr lang="fr-CA" b="1"/>
          </a:p>
          <a:p>
            <a:r>
              <a:rPr lang="fr-CA" b="1">
                <a:cs typeface="Calibri"/>
              </a:rPr>
              <a:t>En orange :</a:t>
            </a:r>
            <a:r>
              <a:rPr lang="fr-CA">
                <a:cs typeface="Calibri"/>
              </a:rPr>
              <a:t> Ce sont les conditions organisationnelles qui favorisent</a:t>
            </a:r>
            <a:r>
              <a:rPr lang="fr-CA" sz="1200" b="0" i="0" kern="1200">
                <a:solidFill>
                  <a:schemeClr val="tx1"/>
                </a:solidFill>
                <a:effectLst/>
                <a:latin typeface="+mn-lt"/>
                <a:ea typeface="+mn-ea"/>
                <a:cs typeface="+mn-cs"/>
              </a:rPr>
              <a:t> la planification et la mise en œuvre d'actions intégrées</a:t>
            </a:r>
            <a:endParaRPr lang="fr-CA">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27</a:t>
            </a:fld>
            <a:endParaRPr lang="en-US"/>
          </a:p>
        </p:txBody>
      </p:sp>
    </p:spTree>
    <p:extLst>
      <p:ext uri="{BB962C8B-B14F-4D97-AF65-F5344CB8AC3E}">
        <p14:creationId xmlns:p14="http://schemas.microsoft.com/office/powerpoint/2010/main" val="2896226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La</a:t>
            </a:r>
            <a:r>
              <a:rPr lang="fr-CA" baseline="0"/>
              <a:t> planification concertée nous permet </a:t>
            </a:r>
            <a:r>
              <a:rPr lang="fr-CA"/>
              <a:t>:</a:t>
            </a:r>
            <a:endParaRPr lang="fr-CA" baseline="0">
              <a:cs typeface="Calibri"/>
            </a:endParaRPr>
          </a:p>
          <a:p>
            <a:r>
              <a:rPr lang="fr-CA" baseline="0"/>
              <a:t>1- d</a:t>
            </a:r>
            <a:r>
              <a:rPr lang="fr-CA"/>
              <a:t>'identifier un objectif</a:t>
            </a:r>
            <a:r>
              <a:rPr lang="fr-CA" baseline="0"/>
              <a:t> de changement</a:t>
            </a:r>
            <a:r>
              <a:rPr lang="fr-CA"/>
              <a:t> ou une intention claire</a:t>
            </a:r>
            <a:r>
              <a:rPr lang="fr-CA" baseline="0"/>
              <a:t> (ex. améliorer le climat dans l’école ou augmenter le nombre </a:t>
            </a:r>
            <a:r>
              <a:rPr lang="fr-CA"/>
              <a:t>d’opportunités</a:t>
            </a:r>
            <a:r>
              <a:rPr lang="fr-CA" baseline="0"/>
              <a:t> de bouger pour les jeunes)</a:t>
            </a:r>
            <a:endParaRPr lang="fr-CA" baseline="0">
              <a:cs typeface="Calibri"/>
            </a:endParaRPr>
          </a:p>
          <a:p>
            <a:r>
              <a:rPr lang="fr-CA" baseline="0"/>
              <a:t>2- d</a:t>
            </a:r>
            <a:r>
              <a:rPr lang="fr-CA"/>
              <a:t>e choisir des </a:t>
            </a:r>
            <a:r>
              <a:rPr lang="fr-CA" baseline="0"/>
              <a:t>actions </a:t>
            </a:r>
            <a:r>
              <a:rPr lang="fr-CA"/>
              <a:t>appropriées et liées</a:t>
            </a:r>
            <a:r>
              <a:rPr lang="fr-CA" baseline="0"/>
              <a:t> au développement de compétences personnelles et sociales et à la mise en place d’environnements favorables</a:t>
            </a:r>
            <a:endParaRPr lang="fr-CA" baseline="0">
              <a:cs typeface="Calibri"/>
            </a:endParaRPr>
          </a:p>
          <a:p>
            <a:r>
              <a:rPr lang="fr-CA"/>
              <a:t>3- de planifier leur</a:t>
            </a:r>
            <a:r>
              <a:rPr lang="fr-CA" baseline="0"/>
              <a:t> mise en œuvre </a:t>
            </a:r>
            <a:r>
              <a:rPr lang="fr-CA"/>
              <a:t>de façon cohérente et continue sur le parcours scolaire du jeune</a:t>
            </a:r>
            <a:endParaRPr lang="fr-CA" baseline="0">
              <a:cs typeface="Calibri"/>
            </a:endParaRPr>
          </a:p>
          <a:p>
            <a:r>
              <a:rPr lang="fr-CA" baseline="0"/>
              <a:t>4- d</a:t>
            </a:r>
            <a:r>
              <a:rPr lang="fr-CA"/>
              <a:t>'évaluer et d'effectuer un suivi</a:t>
            </a:r>
            <a:r>
              <a:rPr lang="fr-CA" baseline="0"/>
              <a:t> de la démarche</a:t>
            </a:r>
            <a:endParaRPr lang="fr-CA" baseline="0">
              <a:cs typeface="Calibri"/>
            </a:endParaRPr>
          </a:p>
          <a:p>
            <a:endParaRPr lang="fr-CA" i="1" baseline="0"/>
          </a:p>
          <a:p>
            <a:endParaRPr lang="fr-CA">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28</a:t>
            </a:fld>
            <a:endParaRPr lang="en-US"/>
          </a:p>
        </p:txBody>
      </p:sp>
    </p:spTree>
    <p:extLst>
      <p:ext uri="{BB962C8B-B14F-4D97-AF65-F5344CB8AC3E}">
        <p14:creationId xmlns:p14="http://schemas.microsoft.com/office/powerpoint/2010/main" val="1472405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Des outils sont disponibles pour s’approprier le référent ÉKIP (liens vers la formation et les infolettres à la prochaine diapositive)</a:t>
            </a:r>
            <a:endParaRPr lang="fr-FR">
              <a:cs typeface="Calibri"/>
            </a:endParaRPr>
          </a:p>
          <a:p>
            <a:endParaRPr lang="fr-CA">
              <a:cs typeface="Calibri"/>
            </a:endParaRPr>
          </a:p>
          <a:p>
            <a:r>
              <a:rPr lang="en-US"/>
              <a:t>Le </a:t>
            </a:r>
            <a:r>
              <a:rPr lang="en-US" err="1"/>
              <a:t>référent</a:t>
            </a:r>
            <a:r>
              <a:rPr lang="en-US"/>
              <a:t> ÉKIP, </a:t>
            </a:r>
            <a:r>
              <a:rPr lang="en-US" err="1"/>
              <a:t>ainsi</a:t>
            </a:r>
            <a:r>
              <a:rPr lang="en-US"/>
              <a:t> que </a:t>
            </a:r>
            <a:r>
              <a:rPr lang="en-US" err="1"/>
              <a:t>différents</a:t>
            </a:r>
            <a:r>
              <a:rPr lang="en-US"/>
              <a:t> </a:t>
            </a:r>
            <a:r>
              <a:rPr lang="en-US" err="1"/>
              <a:t>outils</a:t>
            </a:r>
            <a:r>
              <a:rPr lang="en-US"/>
              <a:t>, </a:t>
            </a:r>
            <a:r>
              <a:rPr lang="en-US" err="1"/>
              <a:t>sont</a:t>
            </a:r>
            <a:r>
              <a:rPr lang="en-US"/>
              <a:t> </a:t>
            </a:r>
            <a:r>
              <a:rPr lang="en-US" err="1"/>
              <a:t>aussi</a:t>
            </a:r>
            <a:r>
              <a:rPr lang="en-US"/>
              <a:t> </a:t>
            </a:r>
            <a:r>
              <a:rPr lang="en-US" err="1"/>
              <a:t>disponibles</a:t>
            </a:r>
            <a:r>
              <a:rPr lang="en-US"/>
              <a:t> </a:t>
            </a:r>
            <a:r>
              <a:rPr lang="en-US" err="1"/>
              <a:t>en</a:t>
            </a:r>
            <a:r>
              <a:rPr lang="en-US"/>
              <a:t> version anglaise : </a:t>
            </a:r>
            <a:r>
              <a:rPr lang="fr-CA" sz="1200" b="0" i="0" u="none" strike="noStrike" kern="1200">
                <a:solidFill>
                  <a:schemeClr val="tx1"/>
                </a:solidFill>
                <a:effectLst/>
                <a:latin typeface="+mn-lt"/>
                <a:ea typeface="+mn-ea"/>
                <a:cs typeface="+mn-cs"/>
                <a:hlinkClick r:id="rId3" tooltip="https://www.quebec.ca/en/education/preschool-elementary-and-secondary-schools/young-people-health-wellbeing/ekip-health-well-being-and-educational-success-of-young-people"/>
              </a:rPr>
              <a:t>https://www.quebec.ca/en/education/preschool-elementary-and-secondary-schools/young-people-health-wellbeing/ekip-health-well-being-and-educational-success-of-young-people</a:t>
            </a:r>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29</a:t>
            </a:fld>
            <a:endParaRPr lang="en-US"/>
          </a:p>
        </p:txBody>
      </p:sp>
    </p:spTree>
    <p:extLst>
      <p:ext uri="{BB962C8B-B14F-4D97-AF65-F5344CB8AC3E}">
        <p14:creationId xmlns:p14="http://schemas.microsoft.com/office/powerpoint/2010/main" val="112238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CA" sz="1200" i="0" kern="1200">
                <a:solidFill>
                  <a:schemeClr val="tx1"/>
                </a:solidFill>
                <a:effectLst/>
                <a:latin typeface="+mn-lt"/>
                <a:ea typeface="+mn-ea"/>
                <a:cs typeface="+mn-cs"/>
              </a:rPr>
              <a:t>Nous pouvons influencer la santé, le bien-être et la réussite éducative en travaillant en amont des problématiques, en déployant des actions de promotion de la santé et de prévention (PP) auprès de tous les jeunes et en posant des actions préventives pour diminuer les risques de développer des problèmes potentiels pour certains d’entre eux. </a:t>
            </a:r>
            <a:r>
              <a:rPr lang="en-US" sz="1200" i="0" kern="1200">
                <a:solidFill>
                  <a:schemeClr val="tx1"/>
                </a:solidFill>
                <a:effectLst/>
                <a:latin typeface="+mn-lt"/>
                <a:ea typeface="+mn-ea"/>
                <a:cs typeface="+mn-cs"/>
              </a:rPr>
              <a:t>​</a:t>
            </a:r>
            <a:endParaRPr lang="fr-CA" sz="1200" i="0" kern="1200">
              <a:solidFill>
                <a:schemeClr val="tx1"/>
              </a:solidFill>
              <a:effectLst/>
              <a:latin typeface="+mn-lt"/>
              <a:ea typeface="+mn-ea"/>
              <a:cs typeface="+mn-cs"/>
            </a:endParaRPr>
          </a:p>
          <a:p>
            <a:pPr fontAlgn="base"/>
            <a:r>
              <a:rPr lang="fr-CA" sz="1200" i="0" kern="1200">
                <a:solidFill>
                  <a:schemeClr val="tx1"/>
                </a:solidFill>
                <a:effectLst/>
                <a:latin typeface="+mn-lt"/>
                <a:ea typeface="+mn-ea"/>
                <a:cs typeface="+mn-cs"/>
              </a:rPr>
              <a:t>​</a:t>
            </a:r>
          </a:p>
          <a:p>
            <a:r>
              <a:rPr lang="fr-CA" sz="1200" i="0" kern="1200">
                <a:solidFill>
                  <a:schemeClr val="tx1"/>
                </a:solidFill>
                <a:effectLst/>
                <a:latin typeface="+mn-lt"/>
                <a:ea typeface="+mn-ea"/>
                <a:cs typeface="+mn-cs"/>
              </a:rPr>
              <a:t>La PP ciblent tous les jeunes, incluant ceux qui requièrent des services plus spécifiques ou spécialisés. Plusieurs acteurs mettent en œuvre des actions à ce niveau, d’où l’importance de développer une vision commune de la PP en contexte scolaire.</a:t>
            </a:r>
            <a:endParaRPr lang="fr-CA" i="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mn-lt"/>
              <a:ea typeface="+mn-ea"/>
              <a:cs typeface="Calibri"/>
            </a:endParaRPr>
          </a:p>
        </p:txBody>
      </p:sp>
      <p:sp>
        <p:nvSpPr>
          <p:cNvPr id="4" name="Slide Number Placeholder 3"/>
          <p:cNvSpPr>
            <a:spLocks noGrp="1"/>
          </p:cNvSpPr>
          <p:nvPr>
            <p:ph type="sldNum" sz="quarter" idx="5"/>
          </p:nvPr>
        </p:nvSpPr>
        <p:spPr/>
        <p:txBody>
          <a:bodyPr/>
          <a:lstStyle/>
          <a:p>
            <a:fld id="{271AF880-2C0B-F34E-BCA8-EE4966680AD9}" type="slidenum">
              <a:rPr lang="en-US" smtClean="0"/>
              <a:t>3</a:t>
            </a:fld>
            <a:endParaRPr lang="en-US"/>
          </a:p>
        </p:txBody>
      </p:sp>
    </p:spTree>
    <p:extLst>
      <p:ext uri="{BB962C8B-B14F-4D97-AF65-F5344CB8AC3E}">
        <p14:creationId xmlns:p14="http://schemas.microsoft.com/office/powerpoint/2010/main" val="1151986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a:t>La promotion de la santé: </a:t>
            </a:r>
            <a:endParaRPr lang="fr-CA" b="1">
              <a:cs typeface="Calibri"/>
            </a:endParaRPr>
          </a:p>
          <a:p>
            <a:r>
              <a:rPr lang="fr-CA"/>
              <a:t>Influencer positivement les déterminants de la santé, de façon à permettre aux individus, aux groupes et aux communautés d’avoir une plus grande emprise sur leur santé, par l’amélioration de leurs conditions et de leurs modes de vie. </a:t>
            </a:r>
          </a:p>
          <a:p>
            <a:endParaRPr lang="fr-CA"/>
          </a:p>
          <a:p>
            <a:r>
              <a:rPr lang="fr-CA"/>
              <a:t>La promotion de la santé en contexte scolaire comporte deux volets, qui doivent être travaillés de façon simultanée: </a:t>
            </a:r>
          </a:p>
          <a:p>
            <a:r>
              <a:rPr lang="fr-CA" sz="1200" kern="1200">
                <a:solidFill>
                  <a:schemeClr val="tx1"/>
                </a:solidFill>
                <a:effectLst/>
                <a:latin typeface="+mn-lt"/>
                <a:ea typeface="+mn-ea"/>
                <a:cs typeface="+mn-cs"/>
              </a:rPr>
              <a:t>1) La mise en place d’environnements favorables (ou de milieux sains, bienveillants et sécuritaires)</a:t>
            </a:r>
          </a:p>
          <a:p>
            <a:r>
              <a:rPr lang="fr-CA" sz="1200" kern="1200">
                <a:solidFill>
                  <a:schemeClr val="tx1"/>
                </a:solidFill>
                <a:effectLst/>
                <a:latin typeface="+mn-lt"/>
                <a:ea typeface="+mn-ea"/>
                <a:cs typeface="+mn-cs"/>
              </a:rPr>
              <a:t>2) Le développement de compétences personnelles et sociales des jeunes pour leur permettre d’avoir plus de pouvoir d’agir sur leur qualité de vie</a:t>
            </a:r>
          </a:p>
          <a:p>
            <a:endParaRPr lang="fr-CA" sz="1200" kern="1200">
              <a:solidFill>
                <a:schemeClr val="tx1"/>
              </a:solidFill>
              <a:effectLst/>
              <a:latin typeface="+mn-lt"/>
              <a:ea typeface="+mn-ea"/>
              <a:cs typeface="+mn-cs"/>
            </a:endParaRPr>
          </a:p>
          <a:p>
            <a:pPr fontAlgn="base"/>
            <a:r>
              <a:rPr lang="fr-CA" sz="1200" kern="1200">
                <a:solidFill>
                  <a:schemeClr val="tx1"/>
                </a:solidFill>
                <a:effectLst/>
                <a:latin typeface="+mn-lt"/>
                <a:ea typeface="+mn-ea"/>
                <a:cs typeface="+mn-cs"/>
              </a:rPr>
              <a:t>Mettre en place des actions dans les milieux de vie des jeunes (à l’école, auprès des familles et dans la communauté) visent à leur offrir des </a:t>
            </a:r>
            <a:r>
              <a:rPr lang="fr-CA" sz="1200" b="1" kern="1200">
                <a:solidFill>
                  <a:schemeClr val="tx1"/>
                </a:solidFill>
                <a:effectLst/>
                <a:latin typeface="+mn-lt"/>
                <a:ea typeface="+mn-ea"/>
                <a:cs typeface="+mn-cs"/>
              </a:rPr>
              <a:t>milieux sains, bienveillants et sécuritaires</a:t>
            </a:r>
            <a:r>
              <a:rPr lang="fr-CA" sz="1200" kern="1200">
                <a:solidFill>
                  <a:schemeClr val="tx1"/>
                </a:solidFill>
                <a:effectLst/>
                <a:latin typeface="+mn-lt"/>
                <a:ea typeface="+mn-ea"/>
                <a:cs typeface="+mn-cs"/>
              </a:rPr>
              <a:t> qui favorisent :   </a:t>
            </a:r>
          </a:p>
          <a:p>
            <a:pPr lvl="0" fontAlgn="base"/>
            <a:r>
              <a:rPr lang="fr-CA" sz="1200" kern="1200">
                <a:solidFill>
                  <a:schemeClr val="tx1"/>
                </a:solidFill>
                <a:effectLst/>
                <a:latin typeface="+mn-lt"/>
                <a:ea typeface="+mn-ea"/>
                <a:cs typeface="+mn-cs"/>
              </a:rPr>
              <a:t>- un sentiment de sécurité physique et émotionnelle</a:t>
            </a:r>
          </a:p>
          <a:p>
            <a:pPr lvl="0" fontAlgn="base"/>
            <a:r>
              <a:rPr lang="fr-CA" sz="1200" kern="1200">
                <a:solidFill>
                  <a:schemeClr val="tx1"/>
                </a:solidFill>
                <a:effectLst/>
                <a:latin typeface="+mn-lt"/>
                <a:ea typeface="+mn-ea"/>
                <a:cs typeface="+mn-cs"/>
              </a:rPr>
              <a:t>- un sentiment d'appartenance</a:t>
            </a:r>
          </a:p>
          <a:p>
            <a:pPr lvl="0" fontAlgn="base"/>
            <a:r>
              <a:rPr lang="fr-CA" sz="1200" kern="1200">
                <a:solidFill>
                  <a:schemeClr val="tx1"/>
                </a:solidFill>
                <a:effectLst/>
                <a:latin typeface="+mn-lt"/>
                <a:ea typeface="+mn-ea"/>
                <a:cs typeface="+mn-cs"/>
              </a:rPr>
              <a:t>- un sentiment de compétence</a:t>
            </a:r>
          </a:p>
          <a:p>
            <a:pPr lvl="0" fontAlgn="base"/>
            <a:r>
              <a:rPr lang="fr-CA" sz="1200" kern="1200">
                <a:solidFill>
                  <a:schemeClr val="tx1"/>
                </a:solidFill>
                <a:effectLst/>
                <a:latin typeface="+mn-lt"/>
                <a:ea typeface="+mn-ea"/>
                <a:cs typeface="+mn-cs"/>
              </a:rPr>
              <a:t>- l'autonomie, l'engagement social et le sens des responsabilités</a:t>
            </a:r>
          </a:p>
          <a:p>
            <a:pPr lvl="0" fontAlgn="base"/>
            <a:r>
              <a:rPr lang="fr-CA" sz="1200" kern="1200">
                <a:solidFill>
                  <a:schemeClr val="tx1"/>
                </a:solidFill>
                <a:effectLst/>
                <a:latin typeface="+mn-lt"/>
                <a:ea typeface="+mn-ea"/>
                <a:cs typeface="+mn-cs"/>
              </a:rPr>
              <a:t>- des habitudes de vie favorables à la santé, au bien-être et à la réussite éducative</a:t>
            </a:r>
          </a:p>
          <a:p>
            <a:endParaRPr lang="fr-CA" sz="1200" kern="1200">
              <a:solidFill>
                <a:schemeClr val="tx1"/>
              </a:solidFill>
              <a:effectLst/>
              <a:latin typeface="+mn-lt"/>
              <a:ea typeface="+mn-ea"/>
              <a:cs typeface="+mn-cs"/>
            </a:endParaRPr>
          </a:p>
          <a:p>
            <a:pPr marL="171450" indent="-171450">
              <a:buFont typeface="Arial"/>
              <a:buChar char="•"/>
            </a:pPr>
            <a:endParaRPr lang="fr-CA">
              <a:cs typeface="Calibri"/>
            </a:endParaRPr>
          </a:p>
          <a:p>
            <a:endParaRPr lang="fr-CA">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4</a:t>
            </a:fld>
            <a:endParaRPr lang="en-US"/>
          </a:p>
        </p:txBody>
      </p:sp>
    </p:spTree>
    <p:extLst>
      <p:ext uri="{BB962C8B-B14F-4D97-AF65-F5344CB8AC3E}">
        <p14:creationId xmlns:p14="http://schemas.microsoft.com/office/powerpoint/2010/main" val="416309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 Les actions de promotion de la santé s'adressent à l'ensemble des jeunes.  </a:t>
            </a:r>
            <a:endParaRPr lang="en-US"/>
          </a:p>
          <a:p>
            <a:pPr marL="0" indent="0">
              <a:buFontTx/>
              <a:buNone/>
            </a:pPr>
            <a:r>
              <a:rPr lang="fr-CA"/>
              <a:t>- Elles visent à accroître le bien-être individuel et collectif en ciblant les facteurs de protection</a:t>
            </a:r>
          </a:p>
          <a:p>
            <a:pPr marL="0" indent="0">
              <a:buFontTx/>
              <a:buNone/>
            </a:pPr>
            <a:r>
              <a:rPr lang="fr-CA">
                <a:cs typeface="Calibri"/>
              </a:rPr>
              <a:t>- La promotion de la santé mise sur une approche positive de la santé</a:t>
            </a:r>
          </a:p>
          <a:p>
            <a:pPr marL="171450" indent="-171450">
              <a:buFontTx/>
              <a:buChar char="-"/>
            </a:pPr>
            <a:endParaRPr lang="fr-CA">
              <a:cs typeface="Calibri"/>
            </a:endParaRPr>
          </a:p>
          <a:p>
            <a:pPr marL="0" indent="0">
              <a:buFontTx/>
              <a:buNone/>
            </a:pPr>
            <a:r>
              <a:rPr lang="fr-CA"/>
              <a:t>« Les </a:t>
            </a:r>
            <a:r>
              <a:rPr lang="fr-CA" b="1"/>
              <a:t>compétences personnelles et sociales </a:t>
            </a:r>
            <a:r>
              <a:rPr lang="fr-CA"/>
              <a:t>constituent des </a:t>
            </a:r>
            <a:r>
              <a:rPr lang="fr-CA" b="1"/>
              <a:t>facteurs de protection </a:t>
            </a:r>
            <a:r>
              <a:rPr lang="fr-CA"/>
              <a:t>qui permettent aux jeunes d’affronter avec succès les situations de vie qu’ils sont susceptibles de rencontrer. De même, </a:t>
            </a:r>
            <a:r>
              <a:rPr lang="fr-CA" b="1"/>
              <a:t>les ressources matérielles et sociales </a:t>
            </a:r>
            <a:r>
              <a:rPr lang="fr-CA"/>
              <a:t>dont disposent les jeunes sont également des facteurs de protection, en ce sens qu’elles soutiennent le développement de ces compétences et favorisent le pouvoir d’agir (</a:t>
            </a:r>
            <a:r>
              <a:rPr lang="fr-CA" err="1"/>
              <a:t>empowerment</a:t>
            </a:r>
            <a:r>
              <a:rPr lang="fr-CA"/>
              <a:t>). »</a:t>
            </a:r>
            <a:endParaRPr lang="fr-CA">
              <a:cs typeface="Calibri"/>
            </a:endParaRPr>
          </a:p>
          <a:p>
            <a:endParaRPr lang="fr-CA">
              <a:cs typeface="Calibri"/>
            </a:endParaRPr>
          </a:p>
          <a:p>
            <a:r>
              <a:rPr lang="fr-CA">
                <a:cs typeface="Calibri"/>
              </a:rPr>
              <a:t>Pour en savoir davantage: </a:t>
            </a:r>
            <a:r>
              <a:rPr lang="fr-CA" i="1" u="none"/>
              <a:t>Le développement des enfants et des adolescents dans une perspective de promotion de la santé et de prévention en contexte scolaire,</a:t>
            </a:r>
            <a:r>
              <a:rPr lang="fr-CA" u="none"/>
              <a:t> INSPQ, 2017 (lien à la diapositive 30).</a:t>
            </a:r>
            <a:endParaRPr lang="fr-CA" u="none">
              <a:cs typeface="Calibri"/>
            </a:endParaRPr>
          </a:p>
          <a:p>
            <a:endParaRPr lang="fr-CA">
              <a:cs typeface="Calibri"/>
            </a:endParaRPr>
          </a:p>
          <a:p>
            <a:endParaRPr lang="fr-CA"/>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5</a:t>
            </a:fld>
            <a:endParaRPr lang="en-US"/>
          </a:p>
        </p:txBody>
      </p:sp>
    </p:spTree>
    <p:extLst>
      <p:ext uri="{BB962C8B-B14F-4D97-AF65-F5344CB8AC3E}">
        <p14:creationId xmlns:p14="http://schemas.microsoft.com/office/powerpoint/2010/main" val="2480369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a:t>La prévention: </a:t>
            </a:r>
            <a:endParaRPr lang="fr-FR" b="1"/>
          </a:p>
          <a:p>
            <a:r>
              <a:rPr lang="fr-CA"/>
              <a:t>Agir le plus précocement possible afin de réduire les facteurs de risque associés aux maladies, aux problèmes psychosociaux et aux traumatismes et leurs conséquences, ainsi que détecter tôt les signes hâtifs de problèmes pour contrer ces derniers, lorsque cela est pertinent. </a:t>
            </a:r>
            <a:endParaRPr lang="fr-CA">
              <a:cs typeface="Calibri"/>
            </a:endParaRPr>
          </a:p>
          <a:p>
            <a:endParaRPr lang="fr-CA">
              <a:cs typeface="Calibri"/>
            </a:endParaRPr>
          </a:p>
          <a:p>
            <a:r>
              <a:rPr lang="fr-CA" b="1"/>
              <a:t>Prévention universelle: </a:t>
            </a:r>
            <a:endParaRPr lang="fr-CA"/>
          </a:p>
          <a:p>
            <a:pPr marL="171450" indent="-171450">
              <a:buFontTx/>
              <a:buChar char="-"/>
            </a:pPr>
            <a:r>
              <a:rPr lang="fr-CA"/>
              <a:t>Pour l'ensemble des jeunes, peu importe leurs habitudes ou leurs risques de développer des problèmes</a:t>
            </a:r>
          </a:p>
          <a:p>
            <a:pPr marL="171450" indent="-171450">
              <a:buFontTx/>
              <a:buChar char="-"/>
            </a:pPr>
            <a:r>
              <a:rPr lang="fr-CA"/>
              <a:t>Les actions visent à prévenir l'apparition de problèmes psychosociaux, de maladies et de traumatismes, et visent la diminution des facteurs de risque</a:t>
            </a:r>
            <a:endParaRPr lang="en-US"/>
          </a:p>
          <a:p>
            <a:endParaRPr lang="fr-CA"/>
          </a:p>
          <a:p>
            <a:r>
              <a:rPr lang="fr-CA"/>
              <a:t>La collaboration avec plusieurs organismes permet de : </a:t>
            </a:r>
          </a:p>
          <a:p>
            <a:r>
              <a:rPr lang="fr-CA"/>
              <a:t>• soutenir la prévention des maladies chroniques, des problèmes de santé mentale, de la violence, du suicide, de la discrimination, des dépendances, des noyades, de l’itinérance, du décrochage scolaire, etc.</a:t>
            </a:r>
          </a:p>
          <a:p>
            <a:r>
              <a:rPr lang="fr-CA"/>
              <a:t>• offrir des services de répit ou d’écoute</a:t>
            </a:r>
          </a:p>
          <a:p>
            <a:r>
              <a:rPr lang="fr-CA"/>
              <a:t>• assurer une aide de subsistance : sécurité alimentaire, accès à un logement salubre ou à l’emploi, etc.</a:t>
            </a:r>
          </a:p>
          <a:p>
            <a:r>
              <a:rPr lang="fr-CA"/>
              <a:t> (Source: Association pour la santé publique du Québec)</a:t>
            </a:r>
            <a:endParaRPr lang="fr-CA">
              <a:cs typeface="Calibri"/>
            </a:endParaRPr>
          </a:p>
          <a:p>
            <a:endParaRPr lang="fr-CA"/>
          </a:p>
          <a:p>
            <a:endParaRPr lang="fr-CA"/>
          </a:p>
          <a:p>
            <a:endParaRPr lang="fr-CA" b="1">
              <a:cs typeface="Calibri"/>
            </a:endParaRPr>
          </a:p>
          <a:p>
            <a:endParaRPr lang="fr-CA" b="1">
              <a:cs typeface="Calibri"/>
            </a:endParaRPr>
          </a:p>
          <a:p>
            <a:endParaRPr lang="fr-CA" b="1"/>
          </a:p>
          <a:p>
            <a:endParaRPr lang="fr-CA">
              <a:cs typeface="Calibri"/>
            </a:endParaRPr>
          </a:p>
          <a:p>
            <a:endParaRPr lang="fr-CA">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6</a:t>
            </a:fld>
            <a:endParaRPr lang="en-US"/>
          </a:p>
        </p:txBody>
      </p:sp>
    </p:spTree>
    <p:extLst>
      <p:ext uri="{BB962C8B-B14F-4D97-AF65-F5344CB8AC3E}">
        <p14:creationId xmlns:p14="http://schemas.microsoft.com/office/powerpoint/2010/main" val="2703944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latin typeface="Barlow" pitchFamily="2" charset="77"/>
              </a:rPr>
              <a:t>Contrairement</a:t>
            </a:r>
            <a:r>
              <a:rPr lang="en-US" b="0" i="0">
                <a:latin typeface="Barlow" pitchFamily="2" charset="77"/>
              </a:rPr>
              <a:t> </a:t>
            </a:r>
            <a:r>
              <a:rPr lang="en-US" b="0" i="0" err="1">
                <a:latin typeface="Barlow" pitchFamily="2" charset="77"/>
              </a:rPr>
              <a:t>à</a:t>
            </a:r>
            <a:r>
              <a:rPr lang="en-US" b="0" i="0">
                <a:latin typeface="Barlow" pitchFamily="2" charset="77"/>
              </a:rPr>
              <a:t> la promotion de la </a:t>
            </a:r>
            <a:r>
              <a:rPr lang="en-US" b="0" i="0" err="1">
                <a:latin typeface="Barlow" pitchFamily="2" charset="77"/>
              </a:rPr>
              <a:t>santé</a:t>
            </a:r>
            <a:r>
              <a:rPr lang="en-US" b="0" i="0">
                <a:latin typeface="Barlow" pitchFamily="2" charset="77"/>
              </a:rPr>
              <a:t> et </a:t>
            </a:r>
            <a:r>
              <a:rPr lang="en-US" b="0" i="0" err="1">
                <a:latin typeface="Barlow" pitchFamily="2" charset="77"/>
              </a:rPr>
              <a:t>à</a:t>
            </a:r>
            <a:r>
              <a:rPr lang="en-US" b="0" i="0">
                <a:latin typeface="Barlow" pitchFamily="2" charset="77"/>
              </a:rPr>
              <a:t> la </a:t>
            </a:r>
            <a:r>
              <a:rPr lang="en-US" b="0" i="0" err="1">
                <a:latin typeface="Barlow" pitchFamily="2" charset="77"/>
              </a:rPr>
              <a:t>prévention</a:t>
            </a:r>
            <a:r>
              <a:rPr lang="en-US" b="0" i="0">
                <a:latin typeface="Barlow" pitchFamily="2" charset="77"/>
              </a:rPr>
              <a:t> </a:t>
            </a:r>
            <a:r>
              <a:rPr lang="en-US" b="0" i="0" err="1">
                <a:latin typeface="Barlow" pitchFamily="2" charset="77"/>
              </a:rPr>
              <a:t>universelle</a:t>
            </a:r>
            <a:r>
              <a:rPr lang="en-US" b="0" i="0">
                <a:latin typeface="Barlow" pitchFamily="2" charset="77"/>
              </a:rPr>
              <a:t>, qui </a:t>
            </a:r>
            <a:r>
              <a:rPr lang="en-US" b="0" i="0" err="1">
                <a:latin typeface="Barlow" pitchFamily="2" charset="77"/>
              </a:rPr>
              <a:t>visent</a:t>
            </a:r>
            <a:r>
              <a:rPr lang="en-US" b="0" i="0">
                <a:latin typeface="Barlow" pitchFamily="2" charset="77"/>
              </a:rPr>
              <a:t> </a:t>
            </a:r>
            <a:r>
              <a:rPr lang="en-US" b="0" i="0" err="1">
                <a:latin typeface="Barlow" pitchFamily="2" charset="77"/>
              </a:rPr>
              <a:t>tous</a:t>
            </a:r>
            <a:r>
              <a:rPr lang="en-US" b="0" i="0">
                <a:latin typeface="Barlow" pitchFamily="2" charset="77"/>
              </a:rPr>
              <a:t> les </a:t>
            </a:r>
            <a:r>
              <a:rPr lang="en-US" b="0" i="0" err="1">
                <a:latin typeface="Barlow" pitchFamily="2" charset="77"/>
              </a:rPr>
              <a:t>individus</a:t>
            </a:r>
            <a:r>
              <a:rPr lang="en-US" b="0" i="0">
                <a:latin typeface="Barlow" pitchFamily="2" charset="77"/>
              </a:rPr>
              <a:t>, la </a:t>
            </a:r>
            <a:r>
              <a:rPr lang="en-US" b="0" i="0" err="1">
                <a:latin typeface="Barlow" pitchFamily="2" charset="77"/>
              </a:rPr>
              <a:t>prévention</a:t>
            </a:r>
            <a:r>
              <a:rPr lang="en-US" b="0" i="0">
                <a:latin typeface="Barlow" pitchFamily="2" charset="77"/>
              </a:rPr>
              <a:t> </a:t>
            </a:r>
            <a:r>
              <a:rPr lang="en-US" b="0" i="0" err="1">
                <a:latin typeface="Barlow" pitchFamily="2" charset="77"/>
              </a:rPr>
              <a:t>ciblée</a:t>
            </a:r>
            <a:r>
              <a:rPr lang="en-US" b="0" i="0">
                <a:latin typeface="Barlow" pitchFamily="2" charset="77"/>
              </a:rPr>
              <a:t> et </a:t>
            </a:r>
            <a:r>
              <a:rPr lang="en-US" b="0" i="0" err="1">
                <a:latin typeface="Barlow" pitchFamily="2" charset="77"/>
              </a:rPr>
              <a:t>l’intervention</a:t>
            </a:r>
            <a:r>
              <a:rPr lang="en-US" b="0" i="0">
                <a:latin typeface="Barlow" pitchFamily="2" charset="77"/>
              </a:rPr>
              <a:t> </a:t>
            </a:r>
            <a:r>
              <a:rPr lang="en-US" b="0" i="0" err="1">
                <a:latin typeface="Barlow" pitchFamily="2" charset="77"/>
              </a:rPr>
              <a:t>individualisée</a:t>
            </a:r>
            <a:r>
              <a:rPr lang="en-US" b="0" i="0">
                <a:latin typeface="Barlow" pitchFamily="2" charset="77"/>
              </a:rPr>
              <a:t> et </a:t>
            </a:r>
            <a:r>
              <a:rPr lang="en-US" b="0" i="0" err="1">
                <a:latin typeface="Barlow" pitchFamily="2" charset="77"/>
              </a:rPr>
              <a:t>spécialisée</a:t>
            </a:r>
            <a:r>
              <a:rPr lang="en-US" b="0" i="0">
                <a:latin typeface="Barlow" pitchFamily="2" charset="77"/>
              </a:rPr>
              <a:t> </a:t>
            </a:r>
            <a:r>
              <a:rPr lang="en-US" b="0" i="0" err="1">
                <a:latin typeface="Barlow" pitchFamily="2" charset="77"/>
              </a:rPr>
              <a:t>s’adressent</a:t>
            </a:r>
            <a:r>
              <a:rPr lang="en-US" b="0" i="0">
                <a:latin typeface="Barlow" pitchFamily="2" charset="77"/>
              </a:rPr>
              <a:t> un </a:t>
            </a:r>
            <a:r>
              <a:rPr lang="en-US" b="0" i="0" err="1">
                <a:latin typeface="Barlow" pitchFamily="2" charset="77"/>
              </a:rPr>
              <a:t>nombre</a:t>
            </a:r>
            <a:r>
              <a:rPr lang="en-US" b="0" i="0">
                <a:latin typeface="Barlow" pitchFamily="2" charset="77"/>
              </a:rPr>
              <a:t> de </a:t>
            </a:r>
            <a:r>
              <a:rPr lang="en-US" b="0" i="0" err="1">
                <a:latin typeface="Barlow" pitchFamily="2" charset="77"/>
              </a:rPr>
              <a:t>jeunes</a:t>
            </a:r>
            <a:r>
              <a:rPr lang="en-US" b="0" i="0">
                <a:latin typeface="Barlow" pitchFamily="2" charset="77"/>
              </a:rPr>
              <a:t> plus </a:t>
            </a:r>
            <a:r>
              <a:rPr lang="en-US" b="0" i="0" err="1">
                <a:latin typeface="Barlow" pitchFamily="2" charset="77"/>
              </a:rPr>
              <a:t>limité</a:t>
            </a:r>
            <a:r>
              <a:rPr lang="en-US" b="0" i="0">
                <a:latin typeface="Barlow" pitchFamily="2" charset="77"/>
              </a:rPr>
              <a:t>. </a:t>
            </a:r>
            <a:r>
              <a:rPr lang="en-US" b="0" i="0" err="1">
                <a:latin typeface="Barlow" pitchFamily="2" charset="77"/>
              </a:rPr>
              <a:t>Ils</a:t>
            </a:r>
            <a:r>
              <a:rPr lang="en-US" b="0" i="0">
                <a:latin typeface="Barlow" pitchFamily="2" charset="77"/>
              </a:rPr>
              <a:t> </a:t>
            </a:r>
            <a:r>
              <a:rPr lang="en-US" b="0" i="0" err="1">
                <a:latin typeface="Barlow" pitchFamily="2" charset="77"/>
              </a:rPr>
              <a:t>visent</a:t>
            </a:r>
            <a:r>
              <a:rPr lang="en-US" b="0" i="0">
                <a:latin typeface="Barlow" pitchFamily="2" charset="77"/>
              </a:rPr>
              <a:t> </a:t>
            </a:r>
            <a:r>
              <a:rPr lang="en-US" b="0" i="0" err="1">
                <a:latin typeface="Barlow" pitchFamily="2" charset="77"/>
              </a:rPr>
              <a:t>certains</a:t>
            </a:r>
            <a:r>
              <a:rPr lang="en-US" b="0" i="0">
                <a:latin typeface="Barlow" pitchFamily="2" charset="77"/>
              </a:rPr>
              <a:t> </a:t>
            </a:r>
            <a:r>
              <a:rPr lang="en-US" b="0" i="0" err="1">
                <a:latin typeface="Barlow" pitchFamily="2" charset="77"/>
              </a:rPr>
              <a:t>individus</a:t>
            </a:r>
            <a:r>
              <a:rPr lang="en-US" b="0" i="0">
                <a:latin typeface="Barlow" pitchFamily="2" charset="77"/>
              </a:rPr>
              <a:t> </a:t>
            </a:r>
            <a:r>
              <a:rPr lang="en-US" b="0" i="0" err="1">
                <a:latin typeface="Barlow" pitchFamily="2" charset="77"/>
              </a:rPr>
              <a:t>ou</a:t>
            </a:r>
            <a:r>
              <a:rPr lang="en-US" b="0" i="0">
                <a:latin typeface="Barlow" pitchFamily="2" charset="77"/>
              </a:rPr>
              <a:t> </a:t>
            </a:r>
            <a:r>
              <a:rPr lang="en-US" b="0" i="0" err="1">
                <a:latin typeface="Barlow" pitchFamily="2" charset="77"/>
              </a:rPr>
              <a:t>certains</a:t>
            </a:r>
            <a:r>
              <a:rPr lang="en-US" b="0" i="0">
                <a:latin typeface="Barlow" pitchFamily="2" charset="77"/>
              </a:rPr>
              <a:t> </a:t>
            </a:r>
            <a:r>
              <a:rPr lang="en-US" b="0" i="0" err="1">
                <a:latin typeface="Barlow" pitchFamily="2" charset="77"/>
              </a:rPr>
              <a:t>groupes</a:t>
            </a:r>
            <a:r>
              <a:rPr lang="en-US" b="0" i="0">
                <a:latin typeface="Barlow" pitchFamily="2" charset="77"/>
              </a:rPr>
              <a:t> </a:t>
            </a:r>
            <a:r>
              <a:rPr lang="en-US" b="0" i="0" err="1">
                <a:latin typeface="Barlow" pitchFamily="2" charset="77"/>
              </a:rPr>
              <a:t>d’individus</a:t>
            </a:r>
            <a:r>
              <a:rPr lang="en-US" b="0" i="0">
                <a:latin typeface="Barlow" pitchFamily="2" charset="77"/>
              </a:rPr>
              <a:t>, que </a:t>
            </a:r>
            <a:r>
              <a:rPr lang="en-US" b="0" i="0" err="1">
                <a:latin typeface="Barlow" pitchFamily="2" charset="77"/>
              </a:rPr>
              <a:t>l’on</a:t>
            </a:r>
            <a:r>
              <a:rPr lang="en-US" b="0" i="0">
                <a:latin typeface="Barlow" pitchFamily="2" charset="77"/>
              </a:rPr>
              <a:t> </a:t>
            </a:r>
            <a:r>
              <a:rPr lang="en-US" b="0" i="0" err="1">
                <a:latin typeface="Barlow" pitchFamily="2" charset="77"/>
              </a:rPr>
              <a:t>considère</a:t>
            </a:r>
            <a:r>
              <a:rPr lang="en-US" b="0" i="0">
                <a:latin typeface="Barlow" pitchFamily="2" charset="77"/>
              </a:rPr>
              <a:t> </a:t>
            </a:r>
            <a:r>
              <a:rPr lang="en-US" b="0" i="0" err="1">
                <a:latin typeface="Barlow" pitchFamily="2" charset="77"/>
              </a:rPr>
              <a:t>comme</a:t>
            </a:r>
            <a:r>
              <a:rPr lang="en-US" b="0" i="0">
                <a:latin typeface="Barlow" pitchFamily="2" charset="77"/>
              </a:rPr>
              <a:t> </a:t>
            </a:r>
            <a:r>
              <a:rPr lang="en-US" b="0" i="0" err="1">
                <a:latin typeface="Barlow" pitchFamily="2" charset="77"/>
              </a:rPr>
              <a:t>étant</a:t>
            </a:r>
            <a:r>
              <a:rPr lang="en-US" b="0" i="0">
                <a:latin typeface="Barlow" pitchFamily="2" charset="77"/>
              </a:rPr>
              <a:t> plus exposés </a:t>
            </a:r>
            <a:r>
              <a:rPr lang="en-US" b="0" i="0" err="1">
                <a:latin typeface="Barlow" pitchFamily="2" charset="77"/>
              </a:rPr>
              <a:t>à</a:t>
            </a:r>
            <a:r>
              <a:rPr lang="en-US" b="0" i="0">
                <a:latin typeface="Barlow" pitchFamily="2" charset="77"/>
              </a:rPr>
              <a:t> un (des) </a:t>
            </a:r>
            <a:r>
              <a:rPr lang="en-US" b="0" i="0" err="1">
                <a:latin typeface="Barlow" pitchFamily="2" charset="77"/>
              </a:rPr>
              <a:t>problème</a:t>
            </a:r>
            <a:r>
              <a:rPr lang="en-US" b="0" i="0">
                <a:latin typeface="Barlow" pitchFamily="2" charset="77"/>
              </a:rPr>
              <a:t>(s) </a:t>
            </a:r>
            <a:r>
              <a:rPr lang="en-US" b="0" i="0" err="1">
                <a:latin typeface="Barlow" pitchFamily="2" charset="77"/>
              </a:rPr>
              <a:t>identifié</a:t>
            </a:r>
            <a:r>
              <a:rPr lang="en-US" b="0" i="0">
                <a:latin typeface="Barlow" pitchFamily="2" charset="77"/>
              </a:rPr>
              <a:t>(s), qui </a:t>
            </a:r>
            <a:r>
              <a:rPr lang="en-US" b="0" i="0" err="1">
                <a:latin typeface="Barlow" pitchFamily="2" charset="77"/>
              </a:rPr>
              <a:t>présentent</a:t>
            </a:r>
            <a:r>
              <a:rPr lang="en-US" b="0" i="0">
                <a:latin typeface="Barlow" pitchFamily="2" charset="77"/>
              </a:rPr>
              <a:t> des </a:t>
            </a:r>
            <a:r>
              <a:rPr lang="en-US" b="0" i="0" err="1">
                <a:latin typeface="Barlow" pitchFamily="2" charset="77"/>
              </a:rPr>
              <a:t>facteurs</a:t>
            </a:r>
            <a:r>
              <a:rPr lang="en-US" b="0" i="0">
                <a:latin typeface="Barlow" pitchFamily="2" charset="77"/>
              </a:rPr>
              <a:t> de </a:t>
            </a:r>
            <a:r>
              <a:rPr lang="en-US" b="0" i="0" err="1">
                <a:latin typeface="Barlow" pitchFamily="2" charset="77"/>
              </a:rPr>
              <a:t>risque</a:t>
            </a:r>
            <a:r>
              <a:rPr lang="en-US" b="0" i="0">
                <a:latin typeface="Barlow" pitchFamily="2" charset="77"/>
              </a:rPr>
              <a:t> plus </a:t>
            </a:r>
            <a:r>
              <a:rPr lang="en-US" b="0" i="0" err="1">
                <a:latin typeface="Barlow" pitchFamily="2" charset="77"/>
              </a:rPr>
              <a:t>importants</a:t>
            </a:r>
            <a:r>
              <a:rPr lang="en-US" b="0" i="0">
                <a:latin typeface="Barlow"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latin typeface="Barlow"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latin typeface="Barlow" pitchFamily="2" charset="77"/>
              </a:rPr>
              <a:t> </a:t>
            </a:r>
            <a:r>
              <a:rPr lang="en-US" b="1" i="0" err="1">
                <a:latin typeface="Barlow" pitchFamily="2" charset="77"/>
              </a:rPr>
              <a:t>Prévention</a:t>
            </a:r>
            <a:r>
              <a:rPr lang="en-US" b="1" i="0">
                <a:latin typeface="Barlow" pitchFamily="2" charset="77"/>
              </a:rPr>
              <a:t> </a:t>
            </a:r>
            <a:r>
              <a:rPr lang="en-US" b="1" i="0" err="1">
                <a:latin typeface="Barlow" pitchFamily="2" charset="77"/>
              </a:rPr>
              <a:t>ciblée</a:t>
            </a:r>
            <a:r>
              <a:rPr lang="en-US" b="1" i="0">
                <a:latin typeface="Barlow" pitchFamily="2" charset="77"/>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Barlow" pitchFamily="2" charset="77"/>
              </a:rPr>
              <a:t>- Pour des sous-</a:t>
            </a:r>
            <a:r>
              <a:rPr lang="en-US" b="0" i="0" err="1">
                <a:latin typeface="Barlow" pitchFamily="2" charset="77"/>
              </a:rPr>
              <a:t>groupes</a:t>
            </a:r>
            <a:r>
              <a:rPr lang="en-US" b="0" i="0">
                <a:latin typeface="Barlow" pitchFamily="2" charset="77"/>
              </a:rPr>
              <a:t> de </a:t>
            </a:r>
            <a:r>
              <a:rPr lang="en-US" b="0" i="0" err="1">
                <a:latin typeface="Barlow" pitchFamily="2" charset="77"/>
              </a:rPr>
              <a:t>jeunes</a:t>
            </a:r>
            <a:r>
              <a:rPr lang="en-US" b="0" i="0">
                <a:latin typeface="Barlow" pitchFamily="2" charset="77"/>
              </a:rPr>
              <a:t> qui </a:t>
            </a:r>
            <a:r>
              <a:rPr lang="en-US" b="0" i="0" err="1">
                <a:latin typeface="Barlow" pitchFamily="2" charset="77"/>
              </a:rPr>
              <a:t>sont</a:t>
            </a:r>
            <a:r>
              <a:rPr lang="en-US" b="0" i="0">
                <a:latin typeface="Barlow" pitchFamily="2" charset="77"/>
              </a:rPr>
              <a:t> plus </a:t>
            </a:r>
            <a:r>
              <a:rPr lang="en-US" b="0" i="0" err="1">
                <a:latin typeface="Barlow" pitchFamily="2" charset="77"/>
              </a:rPr>
              <a:t>à</a:t>
            </a:r>
            <a:r>
              <a:rPr lang="en-US" b="0" i="0">
                <a:latin typeface="Barlow" pitchFamily="2" charset="77"/>
              </a:rPr>
              <a:t> </a:t>
            </a:r>
            <a:r>
              <a:rPr lang="en-US" b="0" i="0" err="1">
                <a:latin typeface="Barlow" pitchFamily="2" charset="77"/>
              </a:rPr>
              <a:t>risque</a:t>
            </a:r>
            <a:r>
              <a:rPr lang="en-US" b="0" i="0">
                <a:latin typeface="Barlow" pitchFamily="2" charset="77"/>
              </a:rPr>
              <a:t> de </a:t>
            </a:r>
            <a:r>
              <a:rPr lang="en-US" b="0" i="0" err="1">
                <a:latin typeface="Barlow" pitchFamily="2" charset="77"/>
              </a:rPr>
              <a:t>développer</a:t>
            </a:r>
            <a:r>
              <a:rPr lang="en-US" b="0" i="0">
                <a:latin typeface="Barlow" pitchFamily="2" charset="77"/>
              </a:rPr>
              <a:t> des </a:t>
            </a:r>
            <a:r>
              <a:rPr lang="en-US" b="0" i="0" err="1">
                <a:latin typeface="Barlow" pitchFamily="2" charset="77"/>
              </a:rPr>
              <a:t>problèmes</a:t>
            </a:r>
            <a:endParaRPr lang="en-US" b="0" i="0">
              <a:latin typeface="Barlow"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Barlow" pitchFamily="2" charset="77"/>
              </a:rPr>
              <a:t>- Les actions </a:t>
            </a:r>
            <a:r>
              <a:rPr lang="en-US" b="0" i="0" err="1">
                <a:latin typeface="Barlow" pitchFamily="2" charset="77"/>
              </a:rPr>
              <a:t>visent</a:t>
            </a:r>
            <a:r>
              <a:rPr lang="en-US" b="0" i="0">
                <a:latin typeface="Barlow" pitchFamily="2" charset="77"/>
              </a:rPr>
              <a:t> </a:t>
            </a:r>
            <a:r>
              <a:rPr lang="en-US" b="0" i="0" err="1">
                <a:latin typeface="Barlow" pitchFamily="2" charset="77"/>
              </a:rPr>
              <a:t>à</a:t>
            </a:r>
            <a:r>
              <a:rPr lang="en-US" b="0" i="0">
                <a:latin typeface="Barlow" pitchFamily="2" charset="77"/>
              </a:rPr>
              <a:t> </a:t>
            </a:r>
            <a:r>
              <a:rPr lang="en-US" b="0" i="0" err="1">
                <a:latin typeface="Barlow" pitchFamily="2" charset="77"/>
              </a:rPr>
              <a:t>réduire</a:t>
            </a:r>
            <a:r>
              <a:rPr lang="en-US" b="0" i="0">
                <a:latin typeface="Barlow" pitchFamily="2" charset="77"/>
              </a:rPr>
              <a:t> </a:t>
            </a:r>
            <a:r>
              <a:rPr lang="en-US" b="0" i="0" err="1">
                <a:latin typeface="Barlow" pitchFamily="2" charset="77"/>
              </a:rPr>
              <a:t>ou</a:t>
            </a:r>
            <a:r>
              <a:rPr lang="en-US" b="0" i="0">
                <a:latin typeface="Barlow" pitchFamily="2" charset="77"/>
              </a:rPr>
              <a:t> </a:t>
            </a:r>
            <a:r>
              <a:rPr lang="en-US" b="0" i="0" err="1">
                <a:latin typeface="Barlow" pitchFamily="2" charset="77"/>
              </a:rPr>
              <a:t>à</a:t>
            </a:r>
            <a:r>
              <a:rPr lang="en-US" b="0" i="0">
                <a:latin typeface="Barlow" pitchFamily="2" charset="77"/>
              </a:rPr>
              <a:t> faire </a:t>
            </a:r>
            <a:r>
              <a:rPr lang="en-US" b="0" i="0" err="1">
                <a:latin typeface="Barlow" pitchFamily="2" charset="77"/>
              </a:rPr>
              <a:t>disparaître</a:t>
            </a:r>
            <a:r>
              <a:rPr lang="en-US" b="0" i="0">
                <a:latin typeface="Barlow" pitchFamily="2" charset="77"/>
              </a:rPr>
              <a:t> les </a:t>
            </a:r>
            <a:r>
              <a:rPr lang="en-US" b="0" i="0" err="1">
                <a:latin typeface="Barlow" pitchFamily="2" charset="77"/>
              </a:rPr>
              <a:t>problèmes</a:t>
            </a:r>
            <a:endParaRPr lang="en-US" b="0" i="0">
              <a:latin typeface="Barlow"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latin typeface="Barlow"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latin typeface="Barlow" pitchFamily="2" charset="77"/>
              </a:rPr>
              <a:t>Exemple</a:t>
            </a:r>
            <a:r>
              <a:rPr lang="en-US" b="0" i="0">
                <a:latin typeface="Barlow" pitchFamily="2" charset="77"/>
              </a:rPr>
              <a:t> de </a:t>
            </a:r>
            <a:r>
              <a:rPr lang="en-US" b="0" i="0" err="1">
                <a:latin typeface="Barlow" pitchFamily="2" charset="77"/>
              </a:rPr>
              <a:t>prévention</a:t>
            </a:r>
            <a:r>
              <a:rPr lang="en-US" b="0" i="0">
                <a:latin typeface="Barlow" pitchFamily="2" charset="77"/>
              </a:rPr>
              <a:t> </a:t>
            </a:r>
            <a:r>
              <a:rPr lang="en-US" b="0" i="0" err="1">
                <a:latin typeface="Barlow" pitchFamily="2" charset="77"/>
              </a:rPr>
              <a:t>ciblée</a:t>
            </a:r>
            <a:r>
              <a:rPr lang="en-US" b="0" i="0">
                <a:latin typeface="Barlow" pitchFamily="2" charset="77"/>
              </a:rPr>
              <a:t> (</a:t>
            </a:r>
            <a:r>
              <a:rPr lang="en-US" b="0" i="0" err="1">
                <a:latin typeface="Barlow" pitchFamily="2" charset="77"/>
              </a:rPr>
              <a:t>à</a:t>
            </a:r>
            <a:r>
              <a:rPr lang="en-US" b="0" i="0">
                <a:latin typeface="Barlow" pitchFamily="2" charset="77"/>
              </a:rPr>
              <a:t> </a:t>
            </a:r>
            <a:r>
              <a:rPr lang="en-US" b="0" i="0" err="1">
                <a:latin typeface="Barlow" pitchFamily="2" charset="77"/>
              </a:rPr>
              <a:t>mentionner</a:t>
            </a:r>
            <a:r>
              <a:rPr lang="en-US" b="0" i="0">
                <a:latin typeface="Barlow" pitchFamily="2" charset="77"/>
              </a:rPr>
              <a:t> </a:t>
            </a:r>
            <a:r>
              <a:rPr lang="en-US" b="0" i="0" err="1">
                <a:latin typeface="Barlow" pitchFamily="2" charset="77"/>
              </a:rPr>
              <a:t>si</a:t>
            </a:r>
            <a:r>
              <a:rPr lang="en-US" b="0" i="0">
                <a:latin typeface="Barlow" pitchFamily="2" charset="77"/>
              </a:rPr>
              <a:t> </a:t>
            </a:r>
            <a:r>
              <a:rPr lang="en-US" b="0" i="0" err="1">
                <a:latin typeface="Barlow" pitchFamily="2" charset="77"/>
              </a:rPr>
              <a:t>quelqu'un</a:t>
            </a:r>
            <a:r>
              <a:rPr lang="en-US" b="0" i="0">
                <a:latin typeface="Barlow" pitchFamily="2" charset="77"/>
              </a:rPr>
              <a:t> pose la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Barlow" pitchFamily="2" charset="77"/>
              </a:rPr>
              <a:t> Les </a:t>
            </a:r>
            <a:r>
              <a:rPr lang="en-US" b="0" i="0" err="1">
                <a:latin typeface="Barlow" pitchFamily="2" charset="77"/>
              </a:rPr>
              <a:t>jeunes</a:t>
            </a:r>
            <a:r>
              <a:rPr lang="en-US" b="0" i="0">
                <a:latin typeface="Barlow" pitchFamily="2" charset="77"/>
              </a:rPr>
              <a:t> </a:t>
            </a:r>
            <a:r>
              <a:rPr lang="en-US" b="0" i="0" err="1">
                <a:latin typeface="Barlow" pitchFamily="2" charset="77"/>
              </a:rPr>
              <a:t>ciblés</a:t>
            </a:r>
            <a:r>
              <a:rPr lang="en-US" b="0" i="0">
                <a:latin typeface="Barlow" pitchFamily="2" charset="77"/>
              </a:rPr>
              <a:t> </a:t>
            </a:r>
            <a:r>
              <a:rPr lang="en-US" b="0" i="0" err="1">
                <a:latin typeface="Barlow" pitchFamily="2" charset="77"/>
              </a:rPr>
              <a:t>présentant</a:t>
            </a:r>
            <a:r>
              <a:rPr lang="en-US" b="0" i="0">
                <a:latin typeface="Barlow" pitchFamily="2" charset="77"/>
              </a:rPr>
              <a:t> des </a:t>
            </a:r>
            <a:r>
              <a:rPr lang="en-US" b="0" i="0" err="1">
                <a:latin typeface="Barlow" pitchFamily="2" charset="77"/>
              </a:rPr>
              <a:t>facteurs</a:t>
            </a:r>
            <a:r>
              <a:rPr lang="en-US" b="0" i="0">
                <a:latin typeface="Barlow" pitchFamily="2" charset="77"/>
              </a:rPr>
              <a:t> de </a:t>
            </a:r>
            <a:r>
              <a:rPr lang="en-US" b="0" i="0" err="1">
                <a:latin typeface="Barlow" pitchFamily="2" charset="77"/>
              </a:rPr>
              <a:t>risques</a:t>
            </a:r>
            <a:r>
              <a:rPr lang="en-US" b="0" i="0">
                <a:latin typeface="Barlow" pitchFamily="2" charset="77"/>
              </a:rPr>
              <a:t> </a:t>
            </a:r>
            <a:r>
              <a:rPr lang="en-US" b="0" i="0" err="1">
                <a:latin typeface="Barlow" pitchFamily="2" charset="77"/>
              </a:rPr>
              <a:t>identifiés</a:t>
            </a:r>
            <a:r>
              <a:rPr lang="en-US" b="0" i="0">
                <a:latin typeface="Barlow" pitchFamily="2" charset="77"/>
              </a:rPr>
              <a:t> : ateliers sur </a:t>
            </a:r>
            <a:r>
              <a:rPr lang="en-US" b="0" i="0" err="1">
                <a:latin typeface="Barlow" pitchFamily="2" charset="77"/>
              </a:rPr>
              <a:t>l’anxiété</a:t>
            </a:r>
            <a:r>
              <a:rPr lang="en-US" b="0" i="0">
                <a:latin typeface="Barlow" pitchFamily="2" charset="77"/>
              </a:rPr>
              <a:t> pour </a:t>
            </a:r>
            <a:r>
              <a:rPr lang="en-US" b="0" i="0" err="1">
                <a:latin typeface="Barlow" pitchFamily="2" charset="77"/>
              </a:rPr>
              <a:t>certains</a:t>
            </a:r>
            <a:r>
              <a:rPr lang="en-US" b="0" i="0">
                <a:latin typeface="Barlow" pitchFamily="2" charset="77"/>
              </a:rPr>
              <a:t> </a:t>
            </a:r>
            <a:r>
              <a:rPr lang="en-US" b="0" i="0" err="1">
                <a:latin typeface="Barlow" pitchFamily="2" charset="77"/>
              </a:rPr>
              <a:t>élèves</a:t>
            </a:r>
            <a:r>
              <a:rPr lang="en-US" b="0" i="0">
                <a:latin typeface="Barlow" pitchFamily="2" charset="77"/>
              </a:rPr>
              <a:t> </a:t>
            </a:r>
            <a:r>
              <a:rPr lang="en-US" b="0" i="0" err="1">
                <a:latin typeface="Barlow" pitchFamily="2" charset="77"/>
              </a:rPr>
              <a:t>ciblés</a:t>
            </a:r>
            <a:r>
              <a:rPr lang="en-US" b="0" i="0">
                <a:latin typeface="Barlow" pitchFamily="2" charset="77"/>
              </a:rPr>
              <a:t>, ateliers </a:t>
            </a:r>
            <a:r>
              <a:rPr lang="en-US" b="0" i="0" err="1">
                <a:latin typeface="Barlow" pitchFamily="2" charset="77"/>
              </a:rPr>
              <a:t>auprès</a:t>
            </a:r>
            <a:r>
              <a:rPr lang="en-US" b="0" i="0">
                <a:latin typeface="Barlow" pitchFamily="2" charset="77"/>
              </a:rPr>
              <a:t> de </a:t>
            </a:r>
            <a:r>
              <a:rPr lang="en-US" b="0" i="0" err="1">
                <a:latin typeface="Barlow" pitchFamily="2" charset="77"/>
              </a:rPr>
              <a:t>jeunes</a:t>
            </a:r>
            <a:r>
              <a:rPr lang="en-US" b="0" i="0">
                <a:latin typeface="Barlow" pitchFamily="2" charset="77"/>
              </a:rPr>
              <a:t> qui </a:t>
            </a:r>
            <a:r>
              <a:rPr lang="en-US" b="0" i="0" err="1">
                <a:latin typeface="Barlow" pitchFamily="2" charset="77"/>
              </a:rPr>
              <a:t>obtiennent</a:t>
            </a:r>
            <a:r>
              <a:rPr lang="en-US" b="0" i="0">
                <a:latin typeface="Barlow" pitchFamily="2" charset="77"/>
              </a:rPr>
              <a:t> un score </a:t>
            </a:r>
            <a:r>
              <a:rPr lang="en-US" b="0" i="0" err="1">
                <a:latin typeface="Barlow" pitchFamily="2" charset="77"/>
              </a:rPr>
              <a:t>équivalent</a:t>
            </a:r>
            <a:r>
              <a:rPr lang="en-US" b="0" i="0">
                <a:latin typeface="Barlow" pitchFamily="2" charset="77"/>
              </a:rPr>
              <a:t> </a:t>
            </a:r>
            <a:r>
              <a:rPr lang="en-US" b="0" i="0" err="1">
                <a:latin typeface="Barlow" pitchFamily="2" charset="77"/>
              </a:rPr>
              <a:t>à</a:t>
            </a:r>
            <a:r>
              <a:rPr lang="en-US" b="0" i="0">
                <a:latin typeface="Barlow" pitchFamily="2" charset="77"/>
              </a:rPr>
              <a:t> un « feu jaune » au DEP-ADO, application de </a:t>
            </a:r>
            <a:r>
              <a:rPr lang="en-US" b="0" i="0" err="1">
                <a:latin typeface="Barlow" pitchFamily="2" charset="77"/>
              </a:rPr>
              <a:t>scellants</a:t>
            </a:r>
            <a:r>
              <a:rPr lang="en-US" b="0" i="0">
                <a:latin typeface="Barlow" pitchFamily="2" charset="77"/>
              </a:rPr>
              <a:t> (</a:t>
            </a:r>
            <a:r>
              <a:rPr lang="en-US" b="0" i="0" err="1">
                <a:latin typeface="Barlow" pitchFamily="2" charset="77"/>
              </a:rPr>
              <a:t>santé</a:t>
            </a:r>
            <a:r>
              <a:rPr lang="en-US" b="0" i="0">
                <a:latin typeface="Barlow" pitchFamily="2" charset="77"/>
              </a:rPr>
              <a:t> </a:t>
            </a:r>
            <a:r>
              <a:rPr lang="en-US" b="0" i="0" err="1">
                <a:latin typeface="Barlow" pitchFamily="2" charset="77"/>
              </a:rPr>
              <a:t>buccodentaire</a:t>
            </a:r>
            <a:r>
              <a:rPr lang="en-US" b="0" i="0">
                <a:latin typeface="Barlow" pitchFamily="2"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latin typeface="Barlow"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latin typeface="Barlow" pitchFamily="2" charset="77"/>
              </a:rPr>
              <a:t>Interventions </a:t>
            </a:r>
            <a:r>
              <a:rPr lang="en-US" b="1" i="0" err="1">
                <a:latin typeface="Barlow" pitchFamily="2" charset="77"/>
              </a:rPr>
              <a:t>individualisées</a:t>
            </a:r>
            <a:r>
              <a:rPr lang="en-US" b="1" i="0">
                <a:latin typeface="Barlow" pitchFamily="2" charset="77"/>
              </a:rPr>
              <a:t> et </a:t>
            </a:r>
            <a:r>
              <a:rPr lang="en-US" b="1" i="0" err="1">
                <a:latin typeface="Barlow" pitchFamily="2" charset="77"/>
              </a:rPr>
              <a:t>spécialisées</a:t>
            </a:r>
            <a:r>
              <a:rPr lang="en-US" b="1" i="0">
                <a:latin typeface="Barlow" pitchFamily="2" charset="77"/>
              </a:rPr>
              <a:t> </a:t>
            </a:r>
            <a:r>
              <a:rPr lang="en-US" b="0" i="0">
                <a:latin typeface="Barlow" pitchFamily="2" charset="77"/>
              </a:rPr>
              <a:t>: Pour des </a:t>
            </a:r>
            <a:r>
              <a:rPr lang="en-US" b="0" i="0" err="1">
                <a:latin typeface="Barlow" pitchFamily="2" charset="77"/>
              </a:rPr>
              <a:t>jeunes</a:t>
            </a:r>
            <a:r>
              <a:rPr lang="en-US" b="0" i="0">
                <a:latin typeface="Barlow" pitchFamily="2" charset="77"/>
              </a:rPr>
              <a:t> qui </a:t>
            </a:r>
            <a:r>
              <a:rPr lang="en-US" b="0" i="0" err="1">
                <a:latin typeface="Barlow" pitchFamily="2" charset="77"/>
              </a:rPr>
              <a:t>présentent</a:t>
            </a:r>
            <a:r>
              <a:rPr lang="en-US" b="0" i="0">
                <a:latin typeface="Barlow" pitchFamily="2" charset="77"/>
              </a:rPr>
              <a:t> des </a:t>
            </a:r>
            <a:r>
              <a:rPr lang="en-US" b="0" i="0" err="1">
                <a:latin typeface="Barlow" pitchFamily="2" charset="77"/>
              </a:rPr>
              <a:t>problématiques</a:t>
            </a:r>
            <a:r>
              <a:rPr lang="en-US" b="0" i="0">
                <a:latin typeface="Barlow" pitchFamily="2" charset="77"/>
              </a:rPr>
              <a:t> et qui </a:t>
            </a:r>
            <a:r>
              <a:rPr lang="en-US" b="0" i="0" err="1">
                <a:latin typeface="Barlow" pitchFamily="2" charset="77"/>
              </a:rPr>
              <a:t>nécessitent</a:t>
            </a:r>
            <a:r>
              <a:rPr lang="en-US" b="0" i="0">
                <a:latin typeface="Barlow" pitchFamily="2" charset="77"/>
              </a:rPr>
              <a:t> des </a:t>
            </a:r>
            <a:r>
              <a:rPr lang="en-US" b="0" i="0" err="1">
                <a:latin typeface="Barlow" pitchFamily="2" charset="77"/>
              </a:rPr>
              <a:t>soins</a:t>
            </a:r>
            <a:r>
              <a:rPr lang="en-US" b="0" i="0">
                <a:latin typeface="Barlow" pitchFamily="2" charset="77"/>
              </a:rPr>
              <a:t> plus </a:t>
            </a:r>
            <a:r>
              <a:rPr lang="en-US" b="0" i="0" err="1">
                <a:latin typeface="Barlow" pitchFamily="2" charset="77"/>
              </a:rPr>
              <a:t>spécifiques</a:t>
            </a:r>
            <a:r>
              <a:rPr lang="en-US" b="0" i="0">
                <a:latin typeface="Barlow" pitchFamily="2" charset="77"/>
              </a:rPr>
              <a:t> </a:t>
            </a:r>
            <a:r>
              <a:rPr lang="en-US" b="0" i="0" err="1">
                <a:latin typeface="Barlow" pitchFamily="2" charset="77"/>
              </a:rPr>
              <a:t>ou</a:t>
            </a:r>
            <a:r>
              <a:rPr lang="en-US" b="0" i="0">
                <a:latin typeface="Barlow" pitchFamily="2" charset="77"/>
              </a:rPr>
              <a:t> </a:t>
            </a:r>
            <a:r>
              <a:rPr lang="en-US" b="0" i="0" err="1">
                <a:latin typeface="Barlow" pitchFamily="2" charset="77"/>
              </a:rPr>
              <a:t>spécialisés</a:t>
            </a:r>
            <a:r>
              <a:rPr lang="en-US" b="0" i="0">
                <a:latin typeface="Barlow" pitchFamily="2"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latin typeface="Barlow" pitchFamily="2" charset="77"/>
            </a:endParaRPr>
          </a:p>
        </p:txBody>
      </p:sp>
      <p:sp>
        <p:nvSpPr>
          <p:cNvPr id="4" name="Slide Number Placeholder 3"/>
          <p:cNvSpPr>
            <a:spLocks noGrp="1"/>
          </p:cNvSpPr>
          <p:nvPr>
            <p:ph type="sldNum" sz="quarter" idx="5"/>
          </p:nvPr>
        </p:nvSpPr>
        <p:spPr/>
        <p:txBody>
          <a:bodyPr/>
          <a:lstStyle/>
          <a:p>
            <a:fld id="{271AF880-2C0B-F34E-BCA8-EE4966680AD9}" type="slidenum">
              <a:rPr lang="en-US" smtClean="0"/>
              <a:t>7</a:t>
            </a:fld>
            <a:endParaRPr lang="en-US"/>
          </a:p>
        </p:txBody>
      </p:sp>
    </p:spTree>
    <p:extLst>
      <p:ext uri="{BB962C8B-B14F-4D97-AF65-F5344CB8AC3E}">
        <p14:creationId xmlns:p14="http://schemas.microsoft.com/office/powerpoint/2010/main" val="452588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a:t>Pourquoi à l’école?</a:t>
            </a:r>
            <a:endParaRPr lang="fr-CA"/>
          </a:p>
          <a:p>
            <a:r>
              <a:rPr lang="fr-CA"/>
              <a:t>Le milieu scolaire a la capacité d’influencer tous les jeunes et d’agir sur une longue période.</a:t>
            </a:r>
            <a:endParaRPr lang="fr-CA">
              <a:cs typeface="Calibri"/>
            </a:endParaRPr>
          </a:p>
          <a:p>
            <a:r>
              <a:rPr lang="fr-CA"/>
              <a:t>Les pratiques déployées dans le milieu scolaire ont le potentiel d’agir sur des facteurs de protection et de diminuer les inégalités sociales.</a:t>
            </a:r>
            <a:endParaRPr lang="fr-CA">
              <a:cs typeface="Calibri"/>
            </a:endParaRPr>
          </a:p>
          <a:p>
            <a:endParaRPr lang="fr-CA"/>
          </a:p>
          <a:p>
            <a:r>
              <a:rPr lang="fr-CA"/>
              <a:t>Pour améliorer leur santé et leur bien-être, </a:t>
            </a:r>
            <a:r>
              <a:rPr lang="fr-CA" b="1"/>
              <a:t>notamment sur ces aspects</a:t>
            </a:r>
            <a:r>
              <a:rPr lang="fr-CA"/>
              <a:t>:</a:t>
            </a:r>
            <a:endParaRPr lang="fr-FR">
              <a:cs typeface="Calibri"/>
            </a:endParaRPr>
          </a:p>
          <a:p>
            <a:pPr marL="285750" indent="-285750">
              <a:buFont typeface="Arial"/>
              <a:buChar char="•"/>
            </a:pPr>
            <a:r>
              <a:rPr lang="fr-CA"/>
              <a:t>Santé mentale positive </a:t>
            </a:r>
          </a:p>
          <a:p>
            <a:pPr marL="285750" indent="-285750">
              <a:buFont typeface="Arial"/>
              <a:buChar char="•"/>
            </a:pPr>
            <a:r>
              <a:rPr lang="fr-CA"/>
              <a:t>Saines habitudes de vie (saine alimentation, mode de vie physiquement actif, sommeil, consommation, etc.)</a:t>
            </a:r>
            <a:endParaRPr lang="fr-CA">
              <a:cs typeface="Calibri"/>
            </a:endParaRPr>
          </a:p>
          <a:p>
            <a:pPr marL="285750" indent="-285750">
              <a:buFont typeface="Arial"/>
              <a:buChar char="•"/>
            </a:pPr>
            <a:r>
              <a:rPr lang="fr-CA"/>
              <a:t>Relations interpersonnelles harmonieuses</a:t>
            </a:r>
            <a:endParaRPr lang="fr-CA">
              <a:cs typeface="Calibri"/>
            </a:endParaRPr>
          </a:p>
          <a:p>
            <a:pPr marL="285750" indent="-285750">
              <a:buFont typeface="Arial"/>
              <a:buChar char="•"/>
            </a:pPr>
            <a:r>
              <a:rPr lang="fr-CA"/>
              <a:t>Comportements sains et sécuritaires </a:t>
            </a:r>
            <a:endParaRPr lang="fr-CA">
              <a:cs typeface="Calibri"/>
            </a:endParaRPr>
          </a:p>
          <a:p>
            <a:endParaRPr lang="fr-CA"/>
          </a:p>
          <a:p>
            <a:endParaRPr lang="fr-CA">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8</a:t>
            </a:fld>
            <a:endParaRPr lang="en-US"/>
          </a:p>
        </p:txBody>
      </p:sp>
    </p:spTree>
    <p:extLst>
      <p:ext uri="{BB962C8B-B14F-4D97-AF65-F5344CB8AC3E}">
        <p14:creationId xmlns:p14="http://schemas.microsoft.com/office/powerpoint/2010/main" val="2824508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La promotion de la santé et la prévention représentent une </a:t>
            </a:r>
            <a:r>
              <a:rPr lang="fr-CA" b="1"/>
              <a:t>responsabilité partagée</a:t>
            </a:r>
            <a:r>
              <a:rPr lang="fr-CA"/>
              <a:t> entre les acteurs du réseau de la santé et des services sociaux et de celui de l’éducation. </a:t>
            </a:r>
          </a:p>
          <a:p>
            <a:endParaRPr lang="fr-CA"/>
          </a:p>
          <a:p>
            <a:r>
              <a:rPr lang="fr-CA"/>
              <a:t>(cliquer sur les images, en maintenant le bouton Ctrl enfoncé, pour accéder aux liens)</a:t>
            </a:r>
          </a:p>
          <a:p>
            <a:endParaRPr lang="fr-CA"/>
          </a:p>
          <a:p>
            <a:r>
              <a:rPr lang="fr-CA" b="1"/>
              <a:t>Pour les deux réseaux: </a:t>
            </a:r>
          </a:p>
          <a:p>
            <a:pPr marL="171450" indent="-171450">
              <a:buFontTx/>
              <a:buChar char="-"/>
            </a:pPr>
            <a:r>
              <a:rPr lang="fr-CA"/>
              <a:t>Entente de complémentarité des services entre le réseau de la santé et des services sociaux et le réseau de l’éducation « </a:t>
            </a:r>
            <a:r>
              <a:rPr lang="fr-CA" i="1"/>
              <a:t>Deux réseaux, un objectif: le développement des jeunes »</a:t>
            </a:r>
            <a:r>
              <a:rPr lang="fr-CA" i="0"/>
              <a:t> </a:t>
            </a:r>
          </a:p>
          <a:p>
            <a:pPr marL="171450" indent="-171450">
              <a:buFontTx/>
              <a:buChar char="-"/>
            </a:pPr>
            <a:endParaRPr lang="fr-CA"/>
          </a:p>
          <a:p>
            <a:pPr>
              <a:spcBef>
                <a:spcPct val="20000"/>
              </a:spcBef>
            </a:pPr>
            <a:r>
              <a:rPr lang="fr-CA" b="1"/>
              <a:t>Pour le réseau de la santé: </a:t>
            </a:r>
          </a:p>
          <a:p>
            <a:pPr marL="171450" indent="-171450">
              <a:spcBef>
                <a:spcPct val="20000"/>
              </a:spcBef>
              <a:buFontTx/>
              <a:buChar char="-"/>
            </a:pPr>
            <a:r>
              <a:rPr lang="fr-CA" b="0"/>
              <a:t>Programme national de santé publique </a:t>
            </a:r>
          </a:p>
          <a:p>
            <a:pPr marL="171450" indent="-171450">
              <a:spcBef>
                <a:spcPct val="20000"/>
              </a:spcBef>
              <a:buFontTx/>
              <a:buChar char="-"/>
            </a:pPr>
            <a:r>
              <a:rPr lang="fr-CA" b="0"/>
              <a:t>Plans d'actions des directions régionales de santé publique</a:t>
            </a:r>
            <a:endParaRPr lang="fr-CA" b="0">
              <a:cs typeface="Calibri"/>
            </a:endParaRPr>
          </a:p>
          <a:p>
            <a:r>
              <a:rPr lang="fr-CA"/>
              <a:t>    </a:t>
            </a:r>
          </a:p>
          <a:p>
            <a:r>
              <a:rPr lang="fr-CA" b="1"/>
              <a:t>Pour le réseau de l'éducation:</a:t>
            </a:r>
          </a:p>
          <a:p>
            <a:pPr marL="171450" indent="-171450">
              <a:buFontTx/>
              <a:buChar char="-"/>
            </a:pPr>
            <a:r>
              <a:rPr lang="fr-CA"/>
              <a:t>Loi sur l’instruction publique (chapitre I-13.3, premier alinéa de l’article 224 ), (Régime pédagogique, article 4).</a:t>
            </a:r>
            <a:endParaRPr lang="fr-CA" u="none">
              <a:cs typeface="Calibri"/>
            </a:endParaRPr>
          </a:p>
          <a:p>
            <a:pPr marL="171450" indent="-171450">
              <a:buFontTx/>
              <a:buChar char="-"/>
            </a:pPr>
            <a:r>
              <a:rPr lang="fr-CA" u="none"/>
              <a:t>Programme de formation de l’école québécoise</a:t>
            </a:r>
            <a:endParaRPr lang="fr-CA" u="sng">
              <a:cs typeface="Calibri"/>
            </a:endParaRPr>
          </a:p>
          <a:p>
            <a:pPr>
              <a:spcBef>
                <a:spcPct val="20000"/>
              </a:spcBef>
            </a:pPr>
            <a:endParaRPr lang="fr-CA">
              <a:cs typeface="Calibri"/>
            </a:endParaRPr>
          </a:p>
          <a:p>
            <a:endParaRPr lang="en-US"/>
          </a:p>
        </p:txBody>
      </p:sp>
      <p:sp>
        <p:nvSpPr>
          <p:cNvPr id="4" name="Slide Number Placeholder 3"/>
          <p:cNvSpPr>
            <a:spLocks noGrp="1"/>
          </p:cNvSpPr>
          <p:nvPr>
            <p:ph type="sldNum" sz="quarter" idx="5"/>
          </p:nvPr>
        </p:nvSpPr>
        <p:spPr/>
        <p:txBody>
          <a:bodyPr/>
          <a:lstStyle/>
          <a:p>
            <a:fld id="{271AF880-2C0B-F34E-BCA8-EE4966680AD9}" type="slidenum">
              <a:rPr lang="en-US" smtClean="0"/>
              <a:t>9</a:t>
            </a:fld>
            <a:endParaRPr lang="en-US"/>
          </a:p>
        </p:txBody>
      </p:sp>
    </p:spTree>
    <p:extLst>
      <p:ext uri="{BB962C8B-B14F-4D97-AF65-F5344CB8AC3E}">
        <p14:creationId xmlns:p14="http://schemas.microsoft.com/office/powerpoint/2010/main" val="3484701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9E1CA11F-83B6-8A49-AF84-4EBB70679B00}"/>
              </a:ext>
            </a:extLst>
          </p:cNvPr>
          <p:cNvPicPr>
            <a:picLocks noChangeAspect="1"/>
          </p:cNvPicPr>
          <p:nvPr userDrawn="1"/>
        </p:nvPicPr>
        <p:blipFill>
          <a:blip r:embed="rId3"/>
          <a:stretch>
            <a:fillRect/>
          </a:stretch>
        </p:blipFill>
        <p:spPr>
          <a:xfrm>
            <a:off x="7443046" y="6348513"/>
            <a:ext cx="1314653" cy="357586"/>
          </a:xfrm>
          <a:prstGeom prst="rect">
            <a:avLst/>
          </a:prstGeom>
        </p:spPr>
      </p:pic>
      <p:pic>
        <p:nvPicPr>
          <p:cNvPr id="3" name="Picture 2" descr="Logo&#10;&#10;Description automatically generated">
            <a:extLst>
              <a:ext uri="{FF2B5EF4-FFF2-40B4-BE49-F238E27FC236}">
                <a16:creationId xmlns:a16="http://schemas.microsoft.com/office/drawing/2014/main" id="{740B36E1-17A9-0147-893B-610C3A8148EA}"/>
              </a:ext>
            </a:extLst>
          </p:cNvPr>
          <p:cNvPicPr>
            <a:picLocks noChangeAspect="1"/>
          </p:cNvPicPr>
          <p:nvPr userDrawn="1"/>
        </p:nvPicPr>
        <p:blipFill>
          <a:blip r:embed="rId4"/>
          <a:stretch>
            <a:fillRect/>
          </a:stretch>
        </p:blipFill>
        <p:spPr>
          <a:xfrm>
            <a:off x="386301" y="6223783"/>
            <a:ext cx="1314653" cy="525861"/>
          </a:xfrm>
          <a:prstGeom prst="rect">
            <a:avLst/>
          </a:prstGeom>
        </p:spPr>
      </p:pic>
    </p:spTree>
    <p:extLst>
      <p:ext uri="{BB962C8B-B14F-4D97-AF65-F5344CB8AC3E}">
        <p14:creationId xmlns:p14="http://schemas.microsoft.com/office/powerpoint/2010/main" val="1962734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9EEB49E-D3DD-A641-BEC7-2D42F91517E8}"/>
              </a:ext>
            </a:extLst>
          </p:cNvPr>
          <p:cNvPicPr>
            <a:picLocks noChangeAspect="1"/>
          </p:cNvPicPr>
          <p:nvPr userDrawn="1"/>
        </p:nvPicPr>
        <p:blipFill>
          <a:blip r:embed="rId3"/>
          <a:stretch>
            <a:fillRect/>
          </a:stretch>
        </p:blipFill>
        <p:spPr>
          <a:xfrm>
            <a:off x="7443046" y="6348513"/>
            <a:ext cx="1314653" cy="357586"/>
          </a:xfrm>
          <a:prstGeom prst="rect">
            <a:avLst/>
          </a:prstGeom>
        </p:spPr>
      </p:pic>
      <p:pic>
        <p:nvPicPr>
          <p:cNvPr id="3" name="Picture 2" descr="Logo&#10;&#10;Description automatically generated">
            <a:extLst>
              <a:ext uri="{FF2B5EF4-FFF2-40B4-BE49-F238E27FC236}">
                <a16:creationId xmlns:a16="http://schemas.microsoft.com/office/drawing/2014/main" id="{1B0EF53B-7303-5144-8446-81DD14BFB592}"/>
              </a:ext>
            </a:extLst>
          </p:cNvPr>
          <p:cNvPicPr>
            <a:picLocks noChangeAspect="1"/>
          </p:cNvPicPr>
          <p:nvPr userDrawn="1"/>
        </p:nvPicPr>
        <p:blipFill>
          <a:blip r:embed="rId4"/>
          <a:stretch>
            <a:fillRect/>
          </a:stretch>
        </p:blipFill>
        <p:spPr>
          <a:xfrm>
            <a:off x="386301" y="6223783"/>
            <a:ext cx="1314653" cy="525861"/>
          </a:xfrm>
          <a:prstGeom prst="rect">
            <a:avLst/>
          </a:prstGeom>
        </p:spPr>
      </p:pic>
    </p:spTree>
    <p:extLst>
      <p:ext uri="{BB962C8B-B14F-4D97-AF65-F5344CB8AC3E}">
        <p14:creationId xmlns:p14="http://schemas.microsoft.com/office/powerpoint/2010/main" val="6075259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5571F-CC72-B540-B181-26C9551BEFEB}" type="datetime1">
              <a:rPr lang="en-CA" smtClean="0"/>
              <a:t>2021-11-03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83AC6-6DFC-0B4B-9D64-A60144F6CD16}" type="slidenum">
              <a:rPr lang="en-US" smtClean="0"/>
              <a:t>‹N°›</a:t>
            </a:fld>
            <a:endParaRPr lang="en-US"/>
          </a:p>
        </p:txBody>
      </p:sp>
    </p:spTree>
    <p:extLst>
      <p:ext uri="{BB962C8B-B14F-4D97-AF65-F5344CB8AC3E}">
        <p14:creationId xmlns:p14="http://schemas.microsoft.com/office/powerpoint/2010/main" val="1529393810"/>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publications.msss.gouv.qc.ca/msss/document-003202/" TargetMode="External"/><Relationship Id="rId5" Type="http://schemas.openxmlformats.org/officeDocument/2006/relationships/image" Target="../media/image5.png"/><Relationship Id="rId4" Type="http://schemas.openxmlformats.org/officeDocument/2006/relationships/hyperlink" Target="https://publications.msss.gouv.qc.ca/mss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Kv41omyxt3w?feature=oembed"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www.quebec.ca/education/prescolaire-primaire-et-secondaire/sante-bien-etre-jeunes/ekip/actions-dans-les-milieux-de-vie-des-jeunes" TargetMode="External"/><Relationship Id="rId3" Type="http://schemas.openxmlformats.org/officeDocument/2006/relationships/hyperlink" Target="https://www.quebec.ca/education/prescolaire-primaire-et-secondaire/sante-bien-etre-jeunes/ekip/ressources/" TargetMode="External"/><Relationship Id="rId7" Type="http://schemas.openxmlformats.org/officeDocument/2006/relationships/hyperlink" Target="https://www.quebec.ca/education/prescolaire-primaire-et-secondaire/sante-bien-etre-jeunes/ekip/portrait-du-jeune-en-fonction-de-son-cycle-scolaire/" TargetMode="External"/><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hyperlink" Target="https://www.quebec.ca/education/prescolaire-primaire-et-secondaire/sante-bien-etre-jeunes/ekip/actions-integrees-favorisant-la-sante-le-bien-etre-et-la-reussite-educative-des-jeunes/" TargetMode="External"/><Relationship Id="rId5" Type="http://schemas.openxmlformats.org/officeDocument/2006/relationships/hyperlink" Target="https://www.quebec.ca/education/prescolaire-primaire-et-secondaire/sante-bien-etre-jeunes/ekip/competences-a-developper-chez-les-jeunes-du-prescolaire-a-la-5e-secondaire/" TargetMode="Externa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hyperlink" Target="https://www.quebec.ca/education/prescolaire-primaire-et-secondaire/sante-bien-etre-jeunes/ekip/interventions-par-sujets-de-sante-et-de-bien-etre-en-contexte-scolaire/" TargetMode="External"/><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uivi.lnk01.com/v/443/d72599286baf232ea300298a1710335db483a8de64f605b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hyperlink" Target="http://suivi.lnk01.com/v/443/d72599286baf232ea300298a1710335db483a8de64f605b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quebec.ca/education/prescolaire-primaire-et-secondaire/sante-bien-etre-jeunes/ekip/actions-dans-les-milieux-de-vie-des-jeunes/offrir-diverses-ressources-et-activites-favorables-a-la-sante-et-au-bien-etre-des-jeunes-a-l-ecole/" TargetMode="External"/><Relationship Id="rId3" Type="http://schemas.openxmlformats.org/officeDocument/2006/relationships/hyperlink" Target="https://www.quebec.ca/education/prescolaire-primaire-et-secondaire/sante-bien-etre-jeunes/ekip/actions-dans-les-milieux-de-vie-des-jeunes/assurer-la-securite-des-jeunes-a-l-ecole/" TargetMode="External"/><Relationship Id="rId7" Type="http://schemas.openxmlformats.org/officeDocument/2006/relationships/hyperlink" Target="https://www.quebec.ca/education/prescolaire-primaire-et-secondaire/sante-bien-etre-jeunes/ekip/actions-dans-les-milieux-de-vie-des-jeunes/faciliter-les-transitions-scolair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quebec.ca/education/prescolaire-primaire-et-secondaire/sante-bien-etre-jeunes/ekip/actions-dans-les-milieux-de-vie-des-jeunes/soutenir-les-jeunes-a-l-ecole/" TargetMode="External"/><Relationship Id="rId5" Type="http://schemas.openxmlformats.org/officeDocument/2006/relationships/hyperlink" Target="https://www.quebec.ca/education/prescolaire-primaire-et-secondaire/sante-bien-etre-jeunes/ekip/actions-dans-les-milieux-de-vie-des-jeunes/favoriser-l-engagement-social-a-l-ecole/" TargetMode="External"/><Relationship Id="rId4" Type="http://schemas.openxmlformats.org/officeDocument/2006/relationships/hyperlink" Target="https://www.quebec.ca/education/prescolaire-primaire-et-secondaire/sante-bien-etre-jeunes/ekip/actions-dans-les-milieux-de-vie-des-jeunes/offrir-un-milieu-accueillant-qui-favorise-des-relations-harmonieuses-a-l-ecol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uivi.lnk01.com/v/443/d72599286baf232ed9f08eafd8ba793fcd8cde051ddac14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hyperlink" Target="https://www.quebec.ca/education/prescolaire-primaire-et-secondaire/sante-bien-etre-jeunes/ekip/actions-dans-les-milieux-de-vie-des-jeunes/favoriser-les-relations-harmonieuses-entre-l-ecole-et-la-famill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quebec.ca/education/prescolaire-primaire-et-secondaire/sante-bien-etre-jeunes/ekip/actions-dans-les-milieux-de-vie-des-jeunes/soutenir-la-participation-des-familles-a-la-vie-scolaire/" TargetMode="External"/><Relationship Id="rId4" Type="http://schemas.openxmlformats.org/officeDocument/2006/relationships/hyperlink" Target="https://www.quebec.ca/education/prescolaire-primaire-et-secondaire/sante-bien-etre-jeunes/ekip/actions-dans-les-milieux-de-vie-des-jeunes/soutenir-l-implication-des-familles-dans-les-apprentissages-des-jeun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uivi.lnk01.com/v/443/d72599286baf232ed9f08eafd8ba793fcd8cde051ddac14d"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hyperlink" Target="https://www.quebec.ca/education/prescolaire-primaire-et-secondaire/sante-bien-etre-jeunes/ekip/actions-dans-les-milieux-de-vie-des-jeunes/assurer-la-securite-des-jeunes-actions-en-collaboration-entre-l-ecole-et-la-communaut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quebec.ca/education/prescolaire-primaire-et-secondaire/sante-bien-etre-jeunes/ekip/actions-dans-les-milieux-de-vie-des-jeunes/offrir-diverses-ressources-et-des-services-aux-jeunes-et-a-leur-famille/" TargetMode="External"/><Relationship Id="rId4" Type="http://schemas.openxmlformats.org/officeDocument/2006/relationships/hyperlink" Target="https://www.quebec.ca/education/prescolaire-primaire-et-secondaire/sante-bien-etre-jeunes/ekip/actions-dans-les-milieux-de-vie-des-jeunes/favoriser-la-participation-et-l-engagement-social-des-jeunes-et-de-leur-famill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uivi.lnk01.com/v/443/d72599286baf232ed9f08eafd8ba793fcd8cde051ddac14d"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quebec.ca/education/prescolaire-primaire-et-secondaire/sante-bien-etre-jeunes/ekip/"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fcp.rtss.qc.ca/ena-login/index.html" TargetMode="External"/><Relationship Id="rId7" Type="http://schemas.openxmlformats.org/officeDocument/2006/relationships/image" Target="../media/image33.jpg"/><Relationship Id="rId2" Type="http://schemas.openxmlformats.org/officeDocument/2006/relationships/hyperlink" Target="https://www.inspq.qc.ca/sites/default/files/publications/2243_developpement_promotion_prevention_contexte_scolaire.pdf" TargetMode="External"/><Relationship Id="rId1" Type="http://schemas.openxmlformats.org/officeDocument/2006/relationships/slideLayout" Target="../slideLayouts/slideLayout2.xml"/><Relationship Id="rId6" Type="http://schemas.openxmlformats.org/officeDocument/2006/relationships/hyperlink" Target="https://www.quebec.ca/education/prescolaire-primaire-et-secondaire/sante-bien-etre-jeunes/ekip/ressources/" TargetMode="External"/><Relationship Id="rId5" Type="http://schemas.openxmlformats.org/officeDocument/2006/relationships/hyperlink" Target="https://www.msss.gouv.qc.ca/abonnement/?l=ekip" TargetMode="External"/><Relationship Id="rId4" Type="http://schemas.openxmlformats.org/officeDocument/2006/relationships/hyperlink" Target="https://fcp-partenaires.ca/login/index.ph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www.education.gouv.qc.ca/fileadmin/site_web/documents/dpse/adaptation_serv_compl/MELS-MSSS_Entente-complementarite.pdf" TargetMode="External"/><Relationship Id="rId7" Type="http://schemas.openxmlformats.org/officeDocument/2006/relationships/hyperlink" Target="http://www.education.gouv.qc.ca/enseignants/pfeq/"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publications.msss.gouv.qc.ca/msss/fichiers/2015/15-216-01W.pdf"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7B646A7B-8B7F-9241-83DA-922A68E5BBD4}"/>
              </a:ext>
            </a:extLst>
          </p:cNvPr>
          <p:cNvSpPr txBox="1">
            <a:spLocks/>
          </p:cNvSpPr>
          <p:nvPr/>
        </p:nvSpPr>
        <p:spPr>
          <a:xfrm>
            <a:off x="422031" y="5942820"/>
            <a:ext cx="8292123" cy="312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00" b="0">
                <a:solidFill>
                  <a:srgbClr val="2E6AB4"/>
                </a:solidFill>
                <a:latin typeface="Barlow" pitchFamily="2" charset="77"/>
              </a:rPr>
              <a:t>Cellule de travail École </a:t>
            </a:r>
            <a:r>
              <a:rPr lang="fr-CA" sz="900" b="0">
                <a:solidFill>
                  <a:srgbClr val="2E6AB4"/>
                </a:solidFill>
                <a:latin typeface="Barlow" pitchFamily="2" charset="77"/>
              </a:rPr>
              <a:t>en</a:t>
            </a:r>
            <a:r>
              <a:rPr lang="en-US" sz="900" b="0">
                <a:solidFill>
                  <a:srgbClr val="2E6AB4"/>
                </a:solidFill>
                <a:latin typeface="Barlow" pitchFamily="2" charset="77"/>
              </a:rPr>
              <a:t> </a:t>
            </a:r>
            <a:r>
              <a:rPr lang="en-US" sz="900" b="0" err="1">
                <a:solidFill>
                  <a:srgbClr val="2E6AB4"/>
                </a:solidFill>
                <a:latin typeface="Barlow" pitchFamily="2" charset="77"/>
              </a:rPr>
              <a:t>santé</a:t>
            </a:r>
            <a:r>
              <a:rPr lang="en-US" sz="900" b="0">
                <a:solidFill>
                  <a:srgbClr val="2E6AB4"/>
                </a:solidFill>
                <a:latin typeface="Barlow" pitchFamily="2" charset="77"/>
              </a:rPr>
              <a:t> de la Table de coordination </a:t>
            </a:r>
            <a:r>
              <a:rPr lang="en-US" sz="900" b="0" err="1">
                <a:solidFill>
                  <a:srgbClr val="2E6AB4"/>
                </a:solidFill>
                <a:latin typeface="Barlow" pitchFamily="2" charset="77"/>
              </a:rPr>
              <a:t>nationale</a:t>
            </a:r>
            <a:r>
              <a:rPr lang="en-US" sz="900" b="0">
                <a:solidFill>
                  <a:srgbClr val="2E6AB4"/>
                </a:solidFill>
                <a:latin typeface="Barlow" pitchFamily="2" charset="77"/>
              </a:rPr>
              <a:t> </a:t>
            </a:r>
            <a:r>
              <a:rPr lang="en-US" sz="900" b="0" err="1">
                <a:solidFill>
                  <a:srgbClr val="2E6AB4"/>
                </a:solidFill>
                <a:latin typeface="Barlow" pitchFamily="2" charset="77"/>
              </a:rPr>
              <a:t>en</a:t>
            </a:r>
            <a:r>
              <a:rPr lang="en-US" sz="900" b="0">
                <a:solidFill>
                  <a:srgbClr val="2E6AB4"/>
                </a:solidFill>
                <a:latin typeface="Barlow" pitchFamily="2" charset="77"/>
              </a:rPr>
              <a:t> </a:t>
            </a:r>
            <a:r>
              <a:rPr lang="en-US" sz="900" b="0" err="1">
                <a:solidFill>
                  <a:srgbClr val="2E6AB4"/>
                </a:solidFill>
                <a:latin typeface="Barlow" pitchFamily="2" charset="77"/>
              </a:rPr>
              <a:t>prévention</a:t>
            </a:r>
            <a:r>
              <a:rPr lang="en-US" sz="900" b="0">
                <a:solidFill>
                  <a:srgbClr val="2E6AB4"/>
                </a:solidFill>
                <a:latin typeface="Barlow" pitchFamily="2" charset="77"/>
              </a:rPr>
              <a:t> et promotion de la </a:t>
            </a:r>
            <a:r>
              <a:rPr lang="en-US" sz="900" b="0" err="1">
                <a:solidFill>
                  <a:srgbClr val="2E6AB4"/>
                </a:solidFill>
                <a:latin typeface="Barlow" pitchFamily="2" charset="77"/>
              </a:rPr>
              <a:t>santé</a:t>
            </a:r>
            <a:r>
              <a:rPr lang="en-US" sz="900" b="0">
                <a:solidFill>
                  <a:srgbClr val="2E6AB4"/>
                </a:solidFill>
                <a:latin typeface="Barlow" pitchFamily="2" charset="77"/>
              </a:rPr>
              <a:t> (TCNPP), 2021</a:t>
            </a:r>
          </a:p>
        </p:txBody>
      </p:sp>
      <p:sp>
        <p:nvSpPr>
          <p:cNvPr id="8" name="Rounded Rectangle 7">
            <a:extLst>
              <a:ext uri="{FF2B5EF4-FFF2-40B4-BE49-F238E27FC236}">
                <a16:creationId xmlns:a16="http://schemas.microsoft.com/office/drawing/2014/main" id="{6FBA4ED9-FB69-6D41-8C90-11B962BA126D}"/>
              </a:ext>
            </a:extLst>
          </p:cNvPr>
          <p:cNvSpPr/>
          <p:nvPr/>
        </p:nvSpPr>
        <p:spPr>
          <a:xfrm>
            <a:off x="1308295" y="2472786"/>
            <a:ext cx="6428936" cy="1540189"/>
          </a:xfrm>
          <a:prstGeom prst="roundRect">
            <a:avLst>
              <a:gd name="adj" fmla="val 53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0DC3BED-0073-5D48-8E2C-18069657E781}"/>
              </a:ext>
            </a:extLst>
          </p:cNvPr>
          <p:cNvSpPr>
            <a:spLocks noGrp="1"/>
          </p:cNvSpPr>
          <p:nvPr>
            <p:ph type="subTitle" idx="4294967295"/>
          </p:nvPr>
        </p:nvSpPr>
        <p:spPr>
          <a:xfrm>
            <a:off x="422031" y="2686873"/>
            <a:ext cx="8292123" cy="1382150"/>
          </a:xfrm>
        </p:spPr>
        <p:txBody>
          <a:bodyPr>
            <a:normAutofit/>
          </a:bodyPr>
          <a:lstStyle/>
          <a:p>
            <a:pPr marL="0" indent="0" algn="ctr">
              <a:lnSpc>
                <a:spcPts val="2600"/>
              </a:lnSpc>
              <a:buNone/>
            </a:pPr>
            <a:r>
              <a:rPr lang="en-US" sz="2000">
                <a:solidFill>
                  <a:srgbClr val="2E6AB4"/>
                </a:solidFill>
              </a:rPr>
              <a:t>Mise </a:t>
            </a:r>
            <a:r>
              <a:rPr lang="en-US" sz="2000" err="1">
                <a:solidFill>
                  <a:srgbClr val="2E6AB4"/>
                </a:solidFill>
              </a:rPr>
              <a:t>en</a:t>
            </a:r>
            <a:r>
              <a:rPr lang="en-US" sz="2000">
                <a:solidFill>
                  <a:srgbClr val="2E6AB4"/>
                </a:solidFill>
              </a:rPr>
              <a:t> </a:t>
            </a:r>
            <a:r>
              <a:rPr lang="en-US" sz="2000" err="1">
                <a:solidFill>
                  <a:srgbClr val="2E6AB4"/>
                </a:solidFill>
              </a:rPr>
              <a:t>œuvre</a:t>
            </a:r>
            <a:r>
              <a:rPr lang="en-US" sz="2000">
                <a:solidFill>
                  <a:srgbClr val="2E6AB4"/>
                </a:solidFill>
              </a:rPr>
              <a:t> </a:t>
            </a:r>
            <a:r>
              <a:rPr lang="en-US" sz="2000" err="1">
                <a:solidFill>
                  <a:srgbClr val="2E6AB4"/>
                </a:solidFill>
              </a:rPr>
              <a:t>d'actions</a:t>
            </a:r>
            <a:r>
              <a:rPr lang="en-US" sz="2000">
                <a:solidFill>
                  <a:srgbClr val="2E6AB4"/>
                </a:solidFill>
              </a:rPr>
              <a:t> de promotion de la </a:t>
            </a:r>
            <a:r>
              <a:rPr lang="en-US" sz="2000" err="1">
                <a:solidFill>
                  <a:srgbClr val="2E6AB4"/>
                </a:solidFill>
              </a:rPr>
              <a:t>santé</a:t>
            </a:r>
            <a:r>
              <a:rPr lang="en-US" sz="2000">
                <a:solidFill>
                  <a:srgbClr val="2E6AB4"/>
                </a:solidFill>
              </a:rPr>
              <a:t> </a:t>
            </a:r>
            <a:br>
              <a:rPr lang="en-US" sz="2000">
                <a:solidFill>
                  <a:srgbClr val="2E6AB4"/>
                </a:solidFill>
              </a:rPr>
            </a:br>
            <a:r>
              <a:rPr lang="en-US" sz="2000">
                <a:solidFill>
                  <a:srgbClr val="2E6AB4"/>
                </a:solidFill>
              </a:rPr>
              <a:t>et de </a:t>
            </a:r>
            <a:r>
              <a:rPr lang="en-US" sz="2000" err="1">
                <a:solidFill>
                  <a:srgbClr val="2E6AB4"/>
                </a:solidFill>
              </a:rPr>
              <a:t>prévention</a:t>
            </a:r>
            <a:r>
              <a:rPr lang="en-US" sz="2000">
                <a:solidFill>
                  <a:srgbClr val="2E6AB4"/>
                </a:solidFill>
              </a:rPr>
              <a:t> </a:t>
            </a:r>
            <a:r>
              <a:rPr lang="en-US" sz="2000" err="1">
                <a:solidFill>
                  <a:srgbClr val="2E6AB4"/>
                </a:solidFill>
              </a:rPr>
              <a:t>en</a:t>
            </a:r>
            <a:r>
              <a:rPr lang="en-US" sz="2000">
                <a:solidFill>
                  <a:srgbClr val="2E6AB4"/>
                </a:solidFill>
              </a:rPr>
              <a:t> </a:t>
            </a:r>
            <a:r>
              <a:rPr lang="en-US" sz="2000" err="1">
                <a:solidFill>
                  <a:srgbClr val="2E6AB4"/>
                </a:solidFill>
              </a:rPr>
              <a:t>contexte</a:t>
            </a:r>
            <a:r>
              <a:rPr lang="en-US" sz="2000">
                <a:solidFill>
                  <a:srgbClr val="2E6AB4"/>
                </a:solidFill>
              </a:rPr>
              <a:t> </a:t>
            </a:r>
            <a:r>
              <a:rPr lang="en-US" sz="2000" err="1">
                <a:solidFill>
                  <a:srgbClr val="2E6AB4"/>
                </a:solidFill>
              </a:rPr>
              <a:t>scolaire</a:t>
            </a:r>
            <a:r>
              <a:rPr lang="en-US" sz="2000">
                <a:solidFill>
                  <a:srgbClr val="2E6AB4"/>
                </a:solidFill>
              </a:rPr>
              <a:t> pour la </a:t>
            </a:r>
            <a:r>
              <a:rPr lang="en-US" sz="2000" err="1">
                <a:solidFill>
                  <a:srgbClr val="2E6AB4"/>
                </a:solidFill>
              </a:rPr>
              <a:t>santé</a:t>
            </a:r>
            <a:r>
              <a:rPr lang="en-US" sz="2000">
                <a:solidFill>
                  <a:srgbClr val="2E6AB4"/>
                </a:solidFill>
              </a:rPr>
              <a:t>, </a:t>
            </a:r>
            <a:br>
              <a:rPr lang="en-US" sz="2000">
                <a:solidFill>
                  <a:srgbClr val="2E6AB4"/>
                </a:solidFill>
              </a:rPr>
            </a:br>
            <a:r>
              <a:rPr lang="en-US" sz="2000">
                <a:solidFill>
                  <a:srgbClr val="2E6AB4"/>
                </a:solidFill>
              </a:rPr>
              <a:t>le bien-</a:t>
            </a:r>
            <a:r>
              <a:rPr lang="en-US" sz="2000" err="1">
                <a:solidFill>
                  <a:srgbClr val="2E6AB4"/>
                </a:solidFill>
              </a:rPr>
              <a:t>être</a:t>
            </a:r>
            <a:r>
              <a:rPr lang="en-US" sz="2000">
                <a:solidFill>
                  <a:srgbClr val="2E6AB4"/>
                </a:solidFill>
              </a:rPr>
              <a:t> et la </a:t>
            </a:r>
            <a:r>
              <a:rPr lang="en-US" sz="2000" err="1">
                <a:solidFill>
                  <a:srgbClr val="2E6AB4"/>
                </a:solidFill>
              </a:rPr>
              <a:t>réussite</a:t>
            </a:r>
            <a:r>
              <a:rPr lang="en-US" sz="2000">
                <a:solidFill>
                  <a:srgbClr val="2E6AB4"/>
                </a:solidFill>
              </a:rPr>
              <a:t> </a:t>
            </a:r>
            <a:r>
              <a:rPr lang="en-US" sz="2000" err="1">
                <a:solidFill>
                  <a:srgbClr val="2E6AB4"/>
                </a:solidFill>
              </a:rPr>
              <a:t>éducative</a:t>
            </a:r>
            <a:r>
              <a:rPr lang="en-US" sz="2000">
                <a:solidFill>
                  <a:srgbClr val="2E6AB4"/>
                </a:solidFill>
              </a:rPr>
              <a:t> des </a:t>
            </a:r>
            <a:r>
              <a:rPr lang="en-US" sz="2000" err="1">
                <a:solidFill>
                  <a:srgbClr val="2E6AB4"/>
                </a:solidFill>
              </a:rPr>
              <a:t>jeunes</a:t>
            </a:r>
            <a:endParaRPr lang="en-US" sz="2000">
              <a:solidFill>
                <a:srgbClr val="2E6AB4"/>
              </a:solidFill>
            </a:endParaRPr>
          </a:p>
        </p:txBody>
      </p:sp>
      <p:sp>
        <p:nvSpPr>
          <p:cNvPr id="16" name="Rounded Rectangle 15">
            <a:extLst>
              <a:ext uri="{FF2B5EF4-FFF2-40B4-BE49-F238E27FC236}">
                <a16:creationId xmlns:a16="http://schemas.microsoft.com/office/drawing/2014/main" id="{C65AC5BC-7F8F-D54E-B676-CDA296BAD0CA}"/>
              </a:ext>
            </a:extLst>
          </p:cNvPr>
          <p:cNvSpPr/>
          <p:nvPr/>
        </p:nvSpPr>
        <p:spPr>
          <a:xfrm>
            <a:off x="1308295" y="1416286"/>
            <a:ext cx="6428936" cy="736279"/>
          </a:xfrm>
          <a:prstGeom prst="roundRect">
            <a:avLst>
              <a:gd name="adj" fmla="val 7410"/>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3CF04-4B17-7C4B-A569-EF9C4F20215F}"/>
              </a:ext>
            </a:extLst>
          </p:cNvPr>
          <p:cNvSpPr>
            <a:spLocks noGrp="1"/>
          </p:cNvSpPr>
          <p:nvPr>
            <p:ph type="ctrTitle" idx="4294967295"/>
          </p:nvPr>
        </p:nvSpPr>
        <p:spPr>
          <a:xfrm>
            <a:off x="692378" y="1419983"/>
            <a:ext cx="7772400" cy="736279"/>
          </a:xfrm>
        </p:spPr>
        <p:txBody>
          <a:bodyPr>
            <a:normAutofit/>
          </a:bodyPr>
          <a:lstStyle/>
          <a:p>
            <a:pPr algn="ctr"/>
            <a:r>
              <a:rPr lang="en-US" sz="3500" spc="100">
                <a:solidFill>
                  <a:schemeClr val="bg1"/>
                </a:solidFill>
              </a:rPr>
              <a:t>ATELIER D'APPROPRIATION </a:t>
            </a:r>
          </a:p>
        </p:txBody>
      </p:sp>
      <p:grpSp>
        <p:nvGrpSpPr>
          <p:cNvPr id="5" name="Groupe 4">
            <a:extLst>
              <a:ext uri="{FF2B5EF4-FFF2-40B4-BE49-F238E27FC236}">
                <a16:creationId xmlns:a16="http://schemas.microsoft.com/office/drawing/2014/main" id="{78DF261B-209B-47E5-B030-F0688ACB8696}"/>
              </a:ext>
            </a:extLst>
          </p:cNvPr>
          <p:cNvGrpSpPr/>
          <p:nvPr/>
        </p:nvGrpSpPr>
        <p:grpSpPr>
          <a:xfrm>
            <a:off x="1308295" y="4496451"/>
            <a:ext cx="2402503" cy="784439"/>
            <a:chOff x="1308295" y="4496451"/>
            <a:chExt cx="2402503" cy="784439"/>
          </a:xfrm>
        </p:grpSpPr>
        <p:sp>
          <p:nvSpPr>
            <p:cNvPr id="13" name="Rounded Rectangle 12">
              <a:hlinkClick r:id="rId4"/>
              <a:extLst>
                <a:ext uri="{FF2B5EF4-FFF2-40B4-BE49-F238E27FC236}">
                  <a16:creationId xmlns:a16="http://schemas.microsoft.com/office/drawing/2014/main" id="{143634F3-E9A2-D646-B42C-B1B71B726E25}"/>
                </a:ext>
              </a:extLst>
            </p:cNvPr>
            <p:cNvSpPr/>
            <p:nvPr/>
          </p:nvSpPr>
          <p:spPr>
            <a:xfrm>
              <a:off x="1308295" y="4496451"/>
              <a:ext cx="661243" cy="760351"/>
            </a:xfrm>
            <a:prstGeom prst="roundRect">
              <a:avLst>
                <a:gd name="adj" fmla="val 5359"/>
              </a:avLst>
            </a:prstGeom>
            <a:solidFill>
              <a:srgbClr val="2E6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1" name="Picture 10" descr="Icon&#10;&#10;Description automatically generated">
              <a:extLst>
                <a:ext uri="{FF2B5EF4-FFF2-40B4-BE49-F238E27FC236}">
                  <a16:creationId xmlns:a16="http://schemas.microsoft.com/office/drawing/2014/main" id="{76A158E2-11BB-5149-ADCA-2F278259E755}"/>
                </a:ext>
              </a:extLst>
            </p:cNvPr>
            <p:cNvPicPr>
              <a:picLocks noChangeAspect="1"/>
            </p:cNvPicPr>
            <p:nvPr/>
          </p:nvPicPr>
          <p:blipFill>
            <a:blip r:embed="rId5"/>
            <a:stretch>
              <a:fillRect/>
            </a:stretch>
          </p:blipFill>
          <p:spPr>
            <a:xfrm>
              <a:off x="1404685" y="4593925"/>
              <a:ext cx="471640" cy="560278"/>
            </a:xfrm>
            <a:prstGeom prst="rect">
              <a:avLst/>
            </a:prstGeom>
          </p:spPr>
        </p:pic>
        <p:sp>
          <p:nvSpPr>
            <p:cNvPr id="17" name="Title 1">
              <a:hlinkClick r:id="rId6"/>
              <a:extLst>
                <a:ext uri="{FF2B5EF4-FFF2-40B4-BE49-F238E27FC236}">
                  <a16:creationId xmlns:a16="http://schemas.microsoft.com/office/drawing/2014/main" id="{550B39D6-1CD8-744C-BF2C-F25D79A7AF36}"/>
                </a:ext>
              </a:extLst>
            </p:cNvPr>
            <p:cNvSpPr txBox="1">
              <a:spLocks/>
            </p:cNvSpPr>
            <p:nvPr/>
          </p:nvSpPr>
          <p:spPr>
            <a:xfrm>
              <a:off x="2080215" y="4520539"/>
              <a:ext cx="1630583" cy="7603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100" b="0" spc="100" dirty="0">
                  <a:solidFill>
                    <a:srgbClr val="2E6AB4"/>
                  </a:solidFill>
                  <a:latin typeface="Barlow Medium" pitchFamily="2" charset="77"/>
                </a:rPr>
                <a:t>GUIDE D'ANIMATION </a:t>
              </a:r>
              <a:br>
                <a:rPr lang="en-US" sz="1100" b="0" spc="100" dirty="0">
                  <a:solidFill>
                    <a:srgbClr val="2E6AB4"/>
                  </a:solidFill>
                  <a:latin typeface="Barlow Medium" pitchFamily="2" charset="77"/>
                </a:rPr>
              </a:br>
              <a:r>
                <a:rPr lang="en-US" sz="1100" b="0" spc="100" dirty="0">
                  <a:solidFill>
                    <a:srgbClr val="2E6AB4"/>
                  </a:solidFill>
                  <a:latin typeface="Barlow Medium" pitchFamily="2" charset="77"/>
                </a:rPr>
                <a:t>DE L'ATELIER</a:t>
              </a:r>
            </a:p>
          </p:txBody>
        </p:sp>
        <p:cxnSp>
          <p:nvCxnSpPr>
            <p:cNvPr id="18" name="Straight Connector 17">
              <a:extLst>
                <a:ext uri="{FF2B5EF4-FFF2-40B4-BE49-F238E27FC236}">
                  <a16:creationId xmlns:a16="http://schemas.microsoft.com/office/drawing/2014/main" id="{FD8DBA93-3BE1-1B4E-8B20-5C55F88921D2}"/>
                </a:ext>
              </a:extLst>
            </p:cNvPr>
            <p:cNvCxnSpPr>
              <a:cxnSpLocks/>
            </p:cNvCxnSpPr>
            <p:nvPr/>
          </p:nvCxnSpPr>
          <p:spPr>
            <a:xfrm>
              <a:off x="2183633" y="5154203"/>
              <a:ext cx="1402530"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A567FBE-A8C5-CA40-852D-B017CA33D6DC}"/>
                </a:ext>
              </a:extLst>
            </p:cNvPr>
            <p:cNvCxnSpPr>
              <a:cxnSpLocks/>
            </p:cNvCxnSpPr>
            <p:nvPr/>
          </p:nvCxnSpPr>
          <p:spPr>
            <a:xfrm>
              <a:off x="2183633" y="4659213"/>
              <a:ext cx="1402530"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01238A1C-F438-4CC3-AAC7-DC692CFEA872}"/>
              </a:ext>
            </a:extLst>
          </p:cNvPr>
          <p:cNvGrpSpPr/>
          <p:nvPr/>
        </p:nvGrpSpPr>
        <p:grpSpPr>
          <a:xfrm>
            <a:off x="3987487" y="4496451"/>
            <a:ext cx="2679192" cy="784439"/>
            <a:chOff x="3987487" y="4496451"/>
            <a:chExt cx="2679192" cy="784439"/>
          </a:xfrm>
        </p:grpSpPr>
        <p:sp>
          <p:nvSpPr>
            <p:cNvPr id="14" name="Rounded Rectangle 13">
              <a:hlinkClick r:id="rId4"/>
              <a:extLst>
                <a:ext uri="{FF2B5EF4-FFF2-40B4-BE49-F238E27FC236}">
                  <a16:creationId xmlns:a16="http://schemas.microsoft.com/office/drawing/2014/main" id="{E444B2CF-DF96-EC45-B2DD-096554864F18}"/>
                </a:ext>
              </a:extLst>
            </p:cNvPr>
            <p:cNvSpPr/>
            <p:nvPr/>
          </p:nvSpPr>
          <p:spPr>
            <a:xfrm>
              <a:off x="3987487" y="4496451"/>
              <a:ext cx="661243" cy="760351"/>
            </a:xfrm>
            <a:prstGeom prst="roundRect">
              <a:avLst>
                <a:gd name="adj" fmla="val 5359"/>
              </a:avLst>
            </a:prstGeom>
            <a:solidFill>
              <a:srgbClr val="97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hlinkClick r:id="rId6"/>
              <a:extLst>
                <a:ext uri="{FF2B5EF4-FFF2-40B4-BE49-F238E27FC236}">
                  <a16:creationId xmlns:a16="http://schemas.microsoft.com/office/drawing/2014/main" id="{75CF86F6-B3AE-9F4E-A896-3AFEF1377689}"/>
                </a:ext>
              </a:extLst>
            </p:cNvPr>
            <p:cNvSpPr txBox="1">
              <a:spLocks/>
            </p:cNvSpPr>
            <p:nvPr/>
          </p:nvSpPr>
          <p:spPr>
            <a:xfrm>
              <a:off x="4759407" y="4520539"/>
              <a:ext cx="1907272" cy="7603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100" b="0" spc="100" dirty="0">
                  <a:solidFill>
                    <a:srgbClr val="2E6AB4"/>
                  </a:solidFill>
                  <a:latin typeface="Barlow Medium" pitchFamily="2" charset="77"/>
                </a:rPr>
                <a:t>TÉLÉCHARGER LA PRÉSENTATION EN PDF</a:t>
              </a:r>
            </a:p>
          </p:txBody>
        </p:sp>
        <p:grpSp>
          <p:nvGrpSpPr>
            <p:cNvPr id="9" name="Group 8">
              <a:extLst>
                <a:ext uri="{FF2B5EF4-FFF2-40B4-BE49-F238E27FC236}">
                  <a16:creationId xmlns:a16="http://schemas.microsoft.com/office/drawing/2014/main" id="{4DA0086E-F574-1E46-A85E-63F9CBF6B579}"/>
                </a:ext>
              </a:extLst>
            </p:cNvPr>
            <p:cNvGrpSpPr/>
            <p:nvPr/>
          </p:nvGrpSpPr>
          <p:grpSpPr>
            <a:xfrm>
              <a:off x="4862824" y="4659213"/>
              <a:ext cx="1693423" cy="457200"/>
              <a:chOff x="4862825" y="4659213"/>
              <a:chExt cx="1402530" cy="457200"/>
            </a:xfrm>
          </p:grpSpPr>
          <p:cxnSp>
            <p:nvCxnSpPr>
              <p:cNvPr id="21" name="Straight Connector 20">
                <a:extLst>
                  <a:ext uri="{FF2B5EF4-FFF2-40B4-BE49-F238E27FC236}">
                    <a16:creationId xmlns:a16="http://schemas.microsoft.com/office/drawing/2014/main" id="{CC8E4C20-2D83-DD41-9525-4E4E83415BAD}"/>
                  </a:ext>
                </a:extLst>
              </p:cNvPr>
              <p:cNvCxnSpPr>
                <a:cxnSpLocks/>
              </p:cNvCxnSpPr>
              <p:nvPr/>
            </p:nvCxnSpPr>
            <p:spPr>
              <a:xfrm>
                <a:off x="4862825" y="5116413"/>
                <a:ext cx="1402530"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4D03CA-2064-3F44-ADD1-D66113AF13B2}"/>
                  </a:ext>
                </a:extLst>
              </p:cNvPr>
              <p:cNvCxnSpPr>
                <a:cxnSpLocks/>
              </p:cNvCxnSpPr>
              <p:nvPr/>
            </p:nvCxnSpPr>
            <p:spPr>
              <a:xfrm>
                <a:off x="4862825" y="4659213"/>
                <a:ext cx="1402530"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grpSp>
        <p:pic>
          <p:nvPicPr>
            <p:cNvPr id="6" name="Picture 5" descr="Text&#10;&#10;Description automatically generated">
              <a:hlinkClick r:id="rId4"/>
              <a:extLst>
                <a:ext uri="{FF2B5EF4-FFF2-40B4-BE49-F238E27FC236}">
                  <a16:creationId xmlns:a16="http://schemas.microsoft.com/office/drawing/2014/main" id="{F95EF0FD-7FFA-5D4F-94F7-EB3D8E6FFEA8}"/>
                </a:ext>
              </a:extLst>
            </p:cNvPr>
            <p:cNvPicPr>
              <a:picLocks noChangeAspect="1"/>
            </p:cNvPicPr>
            <p:nvPr/>
          </p:nvPicPr>
          <p:blipFill>
            <a:blip r:embed="rId7"/>
            <a:stretch>
              <a:fillRect/>
            </a:stretch>
          </p:blipFill>
          <p:spPr>
            <a:xfrm>
              <a:off x="4058493" y="4596943"/>
              <a:ext cx="513507" cy="546816"/>
            </a:xfrm>
            <a:prstGeom prst="rect">
              <a:avLst/>
            </a:prstGeom>
          </p:spPr>
        </p:pic>
      </p:grpSp>
    </p:spTree>
    <p:extLst>
      <p:ext uri="{BB962C8B-B14F-4D97-AF65-F5344CB8AC3E}">
        <p14:creationId xmlns:p14="http://schemas.microsoft.com/office/powerpoint/2010/main" val="1727815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55BC61-981D-0F46-9D36-E604D1C1273B}"/>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D77439"/>
                </a:solidFill>
                <a:latin typeface="Barlow Medium" pitchFamily="2" charset="77"/>
              </a:rPr>
              <a:t>10</a:t>
            </a:r>
          </a:p>
        </p:txBody>
      </p:sp>
      <p:sp>
        <p:nvSpPr>
          <p:cNvPr id="5" name="Oval 4">
            <a:extLst>
              <a:ext uri="{FF2B5EF4-FFF2-40B4-BE49-F238E27FC236}">
                <a16:creationId xmlns:a16="http://schemas.microsoft.com/office/drawing/2014/main" id="{F45C7A97-4645-EF4E-856B-4E88DD667D68}"/>
              </a:ext>
            </a:extLst>
          </p:cNvPr>
          <p:cNvSpPr/>
          <p:nvPr/>
        </p:nvSpPr>
        <p:spPr>
          <a:xfrm>
            <a:off x="703894" y="896009"/>
            <a:ext cx="486803" cy="486803"/>
          </a:xfrm>
          <a:prstGeom prst="ellipse">
            <a:avLst/>
          </a:prstGeom>
          <a:noFill/>
          <a:ln w="19050">
            <a:solidFill>
              <a:srgbClr val="D77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C2BD661C-C8CC-5F47-82D9-53716E8144F3}"/>
              </a:ext>
            </a:extLst>
          </p:cNvPr>
          <p:cNvSpPr txBox="1">
            <a:spLocks/>
          </p:cNvSpPr>
          <p:nvPr/>
        </p:nvSpPr>
        <p:spPr>
          <a:xfrm>
            <a:off x="1420807" y="2038551"/>
            <a:ext cx="6111210" cy="3983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2600"/>
              </a:lnSpc>
              <a:spcBef>
                <a:spcPts val="0"/>
              </a:spcBef>
              <a:spcAft>
                <a:spcPts val="2000"/>
              </a:spcAft>
            </a:pPr>
            <a:r>
              <a:rPr lang="en-US" sz="2000" b="0" err="1">
                <a:solidFill>
                  <a:srgbClr val="58656E"/>
                </a:solidFill>
                <a:latin typeface="Barlow Medium" pitchFamily="2" charset="77"/>
              </a:rPr>
              <a:t>Approche</a:t>
            </a:r>
            <a:r>
              <a:rPr lang="en-US" sz="2000" b="0">
                <a:solidFill>
                  <a:srgbClr val="58656E"/>
                </a:solidFill>
                <a:latin typeface="Barlow Medium" pitchFamily="2" charset="77"/>
              </a:rPr>
              <a:t> </a:t>
            </a:r>
            <a:r>
              <a:rPr lang="en-US" sz="2000" b="0" err="1">
                <a:solidFill>
                  <a:srgbClr val="58656E"/>
                </a:solidFill>
                <a:latin typeface="Barlow Medium" pitchFamily="2" charset="77"/>
              </a:rPr>
              <a:t>globale</a:t>
            </a:r>
            <a:r>
              <a:rPr lang="en-US" sz="2000" b="0">
                <a:solidFill>
                  <a:srgbClr val="58656E"/>
                </a:solidFill>
                <a:latin typeface="Barlow Medium" pitchFamily="2" charset="77"/>
              </a:rPr>
              <a:t> et </a:t>
            </a:r>
            <a:r>
              <a:rPr lang="en-US" sz="2000" b="0" err="1">
                <a:solidFill>
                  <a:srgbClr val="58656E"/>
                </a:solidFill>
                <a:latin typeface="Barlow Medium" pitchFamily="2" charset="77"/>
              </a:rPr>
              <a:t>concertée</a:t>
            </a:r>
            <a:endParaRPr lang="en-US" sz="2000" b="0">
              <a:solidFill>
                <a:srgbClr val="58656E"/>
              </a:solidFill>
              <a:latin typeface="Barlow Medium" pitchFamily="2" charset="77"/>
            </a:endParaRPr>
          </a:p>
          <a:p>
            <a:pPr algn="just">
              <a:lnSpc>
                <a:spcPts val="2600"/>
              </a:lnSpc>
              <a:spcBef>
                <a:spcPts val="0"/>
              </a:spcBef>
              <a:spcAft>
                <a:spcPts val="2000"/>
              </a:spcAft>
            </a:pPr>
            <a:r>
              <a:rPr lang="en-US" sz="2000" b="0">
                <a:solidFill>
                  <a:srgbClr val="58656E"/>
                </a:solidFill>
                <a:latin typeface="Barlow Medium" pitchFamily="2" charset="77"/>
              </a:rPr>
              <a:t>Actions </a:t>
            </a:r>
            <a:r>
              <a:rPr lang="en-US" sz="2000" b="0" err="1">
                <a:solidFill>
                  <a:srgbClr val="58656E"/>
                </a:solidFill>
                <a:latin typeface="Barlow Medium" pitchFamily="2" charset="77"/>
              </a:rPr>
              <a:t>simultanées</a:t>
            </a:r>
            <a:r>
              <a:rPr lang="en-US" sz="2000" b="0">
                <a:solidFill>
                  <a:srgbClr val="58656E"/>
                </a:solidFill>
                <a:latin typeface="Barlow Medium" pitchFamily="2" charset="77"/>
              </a:rPr>
              <a:t> sur </a:t>
            </a:r>
            <a:r>
              <a:rPr lang="en-US" sz="2000" b="0" err="1">
                <a:solidFill>
                  <a:srgbClr val="58656E"/>
                </a:solidFill>
                <a:latin typeface="Barlow Medium" pitchFamily="2" charset="77"/>
              </a:rPr>
              <a:t>plusieurs</a:t>
            </a:r>
            <a:r>
              <a:rPr lang="en-US" sz="2000" b="0">
                <a:solidFill>
                  <a:srgbClr val="58656E"/>
                </a:solidFill>
                <a:latin typeface="Barlow Medium" pitchFamily="2" charset="77"/>
              </a:rPr>
              <a:t> </a:t>
            </a:r>
            <a:r>
              <a:rPr lang="en-US" sz="2000" b="0" err="1">
                <a:solidFill>
                  <a:srgbClr val="58656E"/>
                </a:solidFill>
                <a:latin typeface="Barlow Medium" pitchFamily="2" charset="77"/>
              </a:rPr>
              <a:t>facteurs</a:t>
            </a:r>
            <a:r>
              <a:rPr lang="en-US" sz="2000" b="0">
                <a:solidFill>
                  <a:srgbClr val="58656E"/>
                </a:solidFill>
                <a:latin typeface="Barlow Medium" pitchFamily="2" charset="77"/>
              </a:rPr>
              <a:t> </a:t>
            </a:r>
            <a:r>
              <a:rPr lang="en-US" sz="2000" b="0" err="1">
                <a:solidFill>
                  <a:srgbClr val="58656E"/>
                </a:solidFill>
                <a:latin typeface="Barlow Medium" pitchFamily="2" charset="77"/>
              </a:rPr>
              <a:t>clés</a:t>
            </a:r>
            <a:r>
              <a:rPr lang="en-US" sz="2000" b="0">
                <a:solidFill>
                  <a:srgbClr val="58656E"/>
                </a:solidFill>
                <a:latin typeface="Barlow Medium" pitchFamily="2" charset="77"/>
              </a:rPr>
              <a:t> de </a:t>
            </a:r>
            <a:br>
              <a:rPr lang="en-US" sz="2000" b="0">
                <a:solidFill>
                  <a:srgbClr val="58656E"/>
                </a:solidFill>
                <a:latin typeface="Barlow Medium" pitchFamily="2" charset="77"/>
              </a:rPr>
            </a:br>
            <a:r>
              <a:rPr lang="en-US" sz="2000" b="0">
                <a:solidFill>
                  <a:srgbClr val="58656E"/>
                </a:solidFill>
                <a:latin typeface="Barlow Medium" pitchFamily="2" charset="77"/>
              </a:rPr>
              <a:t>la </a:t>
            </a:r>
            <a:r>
              <a:rPr lang="en-US" sz="2000" b="0" err="1">
                <a:solidFill>
                  <a:srgbClr val="58656E"/>
                </a:solidFill>
                <a:latin typeface="Barlow Medium" pitchFamily="2" charset="77"/>
              </a:rPr>
              <a:t>santé</a:t>
            </a:r>
            <a:r>
              <a:rPr lang="en-US" sz="2000" b="0">
                <a:solidFill>
                  <a:srgbClr val="58656E"/>
                </a:solidFill>
                <a:latin typeface="Barlow Medium" pitchFamily="2" charset="77"/>
              </a:rPr>
              <a:t>, du bien-</a:t>
            </a:r>
            <a:r>
              <a:rPr lang="en-US" sz="2000" b="0" err="1">
                <a:solidFill>
                  <a:srgbClr val="58656E"/>
                </a:solidFill>
                <a:latin typeface="Barlow Medium" pitchFamily="2" charset="77"/>
              </a:rPr>
              <a:t>être</a:t>
            </a:r>
            <a:r>
              <a:rPr lang="en-US" sz="2000" b="0">
                <a:solidFill>
                  <a:srgbClr val="58656E"/>
                </a:solidFill>
                <a:latin typeface="Barlow Medium" pitchFamily="2" charset="77"/>
              </a:rPr>
              <a:t> et de la </a:t>
            </a:r>
            <a:r>
              <a:rPr lang="en-US" sz="2000" b="0" err="1">
                <a:solidFill>
                  <a:srgbClr val="58656E"/>
                </a:solidFill>
                <a:latin typeface="Barlow Medium" pitchFamily="2" charset="77"/>
              </a:rPr>
              <a:t>réussite</a:t>
            </a:r>
            <a:r>
              <a:rPr lang="en-US" sz="2000" b="0">
                <a:solidFill>
                  <a:srgbClr val="58656E"/>
                </a:solidFill>
                <a:latin typeface="Barlow Medium" pitchFamily="2" charset="77"/>
              </a:rPr>
              <a:t> </a:t>
            </a:r>
            <a:r>
              <a:rPr lang="en-US" sz="2000" b="0" err="1">
                <a:solidFill>
                  <a:srgbClr val="58656E"/>
                </a:solidFill>
                <a:latin typeface="Barlow Medium" pitchFamily="2" charset="77"/>
              </a:rPr>
              <a:t>éducative</a:t>
            </a:r>
            <a:endParaRPr lang="en-US" sz="2000" b="0">
              <a:solidFill>
                <a:srgbClr val="58656E"/>
              </a:solidFill>
              <a:latin typeface="Barlow Medium" pitchFamily="2" charset="77"/>
            </a:endParaRPr>
          </a:p>
          <a:p>
            <a:pPr algn="just">
              <a:lnSpc>
                <a:spcPts val="2600"/>
              </a:lnSpc>
              <a:spcBef>
                <a:spcPts val="0"/>
              </a:spcBef>
              <a:spcAft>
                <a:spcPts val="2000"/>
              </a:spcAft>
            </a:pPr>
            <a:r>
              <a:rPr lang="en-US" sz="2000" b="0">
                <a:solidFill>
                  <a:srgbClr val="58656E"/>
                </a:solidFill>
                <a:latin typeface="Barlow Medium" pitchFamily="2" charset="77"/>
              </a:rPr>
              <a:t>Mise sur la </a:t>
            </a:r>
            <a:r>
              <a:rPr lang="en-US" sz="2000" b="0" err="1">
                <a:solidFill>
                  <a:srgbClr val="58656E"/>
                </a:solidFill>
                <a:latin typeface="Barlow Medium" pitchFamily="2" charset="77"/>
              </a:rPr>
              <a:t>synergie</a:t>
            </a:r>
            <a:r>
              <a:rPr lang="en-US" sz="2000" b="0">
                <a:solidFill>
                  <a:srgbClr val="58656E"/>
                </a:solidFill>
                <a:latin typeface="Barlow Medium" pitchFamily="2" charset="77"/>
              </a:rPr>
              <a:t> des actions et des </a:t>
            </a:r>
            <a:r>
              <a:rPr lang="en-US" sz="2000" b="0" err="1">
                <a:solidFill>
                  <a:srgbClr val="58656E"/>
                </a:solidFill>
                <a:latin typeface="Barlow Medium" pitchFamily="2" charset="77"/>
              </a:rPr>
              <a:t>ressources</a:t>
            </a:r>
            <a:r>
              <a:rPr lang="en-US" sz="2000" b="0">
                <a:solidFill>
                  <a:srgbClr val="58656E"/>
                </a:solidFill>
                <a:latin typeface="Barlow Medium" pitchFamily="2" charset="77"/>
              </a:rPr>
              <a:t> </a:t>
            </a:r>
            <a:br>
              <a:rPr lang="en-US" sz="2000" b="0">
                <a:solidFill>
                  <a:srgbClr val="58656E"/>
                </a:solidFill>
                <a:latin typeface="Barlow Medium" pitchFamily="2" charset="77"/>
              </a:rPr>
            </a:br>
            <a:r>
              <a:rPr lang="en-US" sz="2000" b="0">
                <a:solidFill>
                  <a:srgbClr val="58656E"/>
                </a:solidFill>
                <a:latin typeface="Barlow Medium" pitchFamily="2" charset="77"/>
              </a:rPr>
              <a:t>(école, </a:t>
            </a:r>
            <a:r>
              <a:rPr lang="en-US" sz="2000" b="0" err="1">
                <a:solidFill>
                  <a:srgbClr val="58656E"/>
                </a:solidFill>
                <a:latin typeface="Barlow Medium" pitchFamily="2" charset="77"/>
              </a:rPr>
              <a:t>famille</a:t>
            </a:r>
            <a:r>
              <a:rPr lang="en-US" sz="2000" b="0">
                <a:solidFill>
                  <a:srgbClr val="58656E"/>
                </a:solidFill>
                <a:latin typeface="Barlow Medium" pitchFamily="2" charset="77"/>
              </a:rPr>
              <a:t>, </a:t>
            </a:r>
            <a:r>
              <a:rPr lang="en-US" sz="2000" b="0" err="1">
                <a:solidFill>
                  <a:srgbClr val="58656E"/>
                </a:solidFill>
                <a:latin typeface="Barlow Medium" pitchFamily="2" charset="77"/>
              </a:rPr>
              <a:t>communauté</a:t>
            </a:r>
            <a:r>
              <a:rPr lang="en-US" sz="2000" b="0">
                <a:solidFill>
                  <a:srgbClr val="58656E"/>
                </a:solidFill>
                <a:latin typeface="Barlow Medium" pitchFamily="2" charset="77"/>
              </a:rPr>
              <a:t>)</a:t>
            </a:r>
          </a:p>
          <a:p>
            <a:pPr algn="just">
              <a:lnSpc>
                <a:spcPts val="2600"/>
              </a:lnSpc>
              <a:spcBef>
                <a:spcPts val="0"/>
              </a:spcBef>
              <a:spcAft>
                <a:spcPts val="2000"/>
              </a:spcAft>
            </a:pPr>
            <a:r>
              <a:rPr lang="en-US" sz="2000" b="0" err="1">
                <a:solidFill>
                  <a:srgbClr val="58656E"/>
                </a:solidFill>
                <a:latin typeface="Barlow Medium" pitchFamily="2" charset="77"/>
              </a:rPr>
              <a:t>S'appuie</a:t>
            </a:r>
            <a:r>
              <a:rPr lang="en-US" sz="2000" b="0">
                <a:solidFill>
                  <a:srgbClr val="58656E"/>
                </a:solidFill>
                <a:latin typeface="Barlow Medium" pitchFamily="2" charset="77"/>
              </a:rPr>
              <a:t> sur les pratiques de </a:t>
            </a:r>
            <a:r>
              <a:rPr lang="en-US" sz="2000" b="0" err="1">
                <a:solidFill>
                  <a:srgbClr val="58656E"/>
                </a:solidFill>
                <a:latin typeface="Barlow Medium" pitchFamily="2" charset="77"/>
              </a:rPr>
              <a:t>l'école</a:t>
            </a:r>
            <a:r>
              <a:rPr lang="en-US" sz="2000" b="0">
                <a:solidFill>
                  <a:srgbClr val="58656E"/>
                </a:solidFill>
                <a:latin typeface="Barlow Medium" pitchFamily="2" charset="77"/>
              </a:rPr>
              <a:t> pour </a:t>
            </a:r>
            <a:r>
              <a:rPr lang="en-US" sz="2000" b="0" err="1">
                <a:solidFill>
                  <a:srgbClr val="58656E"/>
                </a:solidFill>
                <a:latin typeface="Barlow Medium" pitchFamily="2" charset="77"/>
              </a:rPr>
              <a:t>intégrer</a:t>
            </a:r>
            <a:r>
              <a:rPr lang="en-US" sz="2000" b="0">
                <a:solidFill>
                  <a:srgbClr val="58656E"/>
                </a:solidFill>
                <a:latin typeface="Barlow Medium" pitchFamily="2" charset="77"/>
              </a:rPr>
              <a:t> </a:t>
            </a:r>
            <a:br>
              <a:rPr lang="en-US" sz="2000" b="0">
                <a:solidFill>
                  <a:srgbClr val="58656E"/>
                </a:solidFill>
                <a:latin typeface="Barlow Medium" pitchFamily="2" charset="77"/>
              </a:rPr>
            </a:br>
            <a:r>
              <a:rPr lang="en-US" sz="2000" b="0">
                <a:solidFill>
                  <a:srgbClr val="58656E"/>
                </a:solidFill>
                <a:latin typeface="Barlow Medium" pitchFamily="2" charset="77"/>
              </a:rPr>
              <a:t>des actions </a:t>
            </a:r>
            <a:r>
              <a:rPr lang="en-US" sz="2000" b="0" err="1">
                <a:solidFill>
                  <a:srgbClr val="58656E"/>
                </a:solidFill>
                <a:latin typeface="Barlow Medium" pitchFamily="2" charset="77"/>
              </a:rPr>
              <a:t>menées</a:t>
            </a:r>
            <a:r>
              <a:rPr lang="en-US" sz="2000" b="0">
                <a:solidFill>
                  <a:srgbClr val="58656E"/>
                </a:solidFill>
                <a:latin typeface="Barlow Medium" pitchFamily="2" charset="77"/>
              </a:rPr>
              <a:t> </a:t>
            </a:r>
            <a:r>
              <a:rPr lang="en-US" sz="2000" b="0" err="1">
                <a:solidFill>
                  <a:srgbClr val="58656E"/>
                </a:solidFill>
                <a:latin typeface="Barlow Medium" pitchFamily="2" charset="77"/>
              </a:rPr>
              <a:t>auprès</a:t>
            </a:r>
            <a:r>
              <a:rPr lang="en-US" sz="2000" b="0">
                <a:solidFill>
                  <a:srgbClr val="58656E"/>
                </a:solidFill>
                <a:latin typeface="Barlow Medium" pitchFamily="2" charset="77"/>
              </a:rPr>
              <a:t> du </a:t>
            </a:r>
            <a:r>
              <a:rPr lang="en-US" sz="2000" b="0" err="1">
                <a:solidFill>
                  <a:srgbClr val="58656E"/>
                </a:solidFill>
                <a:latin typeface="Barlow Medium" pitchFamily="2" charset="77"/>
              </a:rPr>
              <a:t>jeune</a:t>
            </a:r>
            <a:r>
              <a:rPr lang="en-US" sz="2000" b="0">
                <a:solidFill>
                  <a:srgbClr val="58656E"/>
                </a:solidFill>
                <a:latin typeface="Barlow Medium" pitchFamily="2" charset="77"/>
              </a:rPr>
              <a:t> et dans </a:t>
            </a:r>
            <a:r>
              <a:rPr lang="en-US" sz="2000" b="0" err="1">
                <a:solidFill>
                  <a:srgbClr val="58656E"/>
                </a:solidFill>
                <a:latin typeface="Barlow Medium" pitchFamily="2" charset="77"/>
              </a:rPr>
              <a:t>ses</a:t>
            </a:r>
            <a:r>
              <a:rPr lang="en-US" sz="2000" b="0">
                <a:solidFill>
                  <a:srgbClr val="58656E"/>
                </a:solidFill>
                <a:latin typeface="Barlow Medium" pitchFamily="2" charset="77"/>
              </a:rPr>
              <a:t> </a:t>
            </a:r>
            <a:br>
              <a:rPr lang="en-US" sz="2000" b="0">
                <a:solidFill>
                  <a:srgbClr val="58656E"/>
                </a:solidFill>
                <a:latin typeface="Barlow Medium" pitchFamily="2" charset="77"/>
              </a:rPr>
            </a:br>
            <a:r>
              <a:rPr lang="en-US" sz="2000" b="0">
                <a:solidFill>
                  <a:srgbClr val="58656E"/>
                </a:solidFill>
                <a:latin typeface="Barlow Medium" pitchFamily="2" charset="77"/>
              </a:rPr>
              <a:t>milieux de vie</a:t>
            </a:r>
          </a:p>
          <a:p>
            <a:pPr algn="just">
              <a:lnSpc>
                <a:spcPts val="2600"/>
              </a:lnSpc>
              <a:spcBef>
                <a:spcPts val="0"/>
              </a:spcBef>
              <a:spcAft>
                <a:spcPts val="2000"/>
              </a:spcAft>
            </a:pPr>
            <a:endParaRPr lang="en-US" sz="2000" b="0">
              <a:solidFill>
                <a:srgbClr val="58656E"/>
              </a:solidFill>
              <a:latin typeface="Barlow Medium" pitchFamily="2" charset="77"/>
            </a:endParaRPr>
          </a:p>
          <a:p>
            <a:pPr algn="just">
              <a:lnSpc>
                <a:spcPts val="2600"/>
              </a:lnSpc>
              <a:spcBef>
                <a:spcPts val="0"/>
              </a:spcBef>
              <a:spcAft>
                <a:spcPts val="2000"/>
              </a:spcAft>
            </a:pPr>
            <a:endParaRPr lang="en-US" sz="2000" b="0">
              <a:solidFill>
                <a:srgbClr val="58656E"/>
              </a:solidFill>
              <a:latin typeface="Barlow Medium" pitchFamily="2" charset="77"/>
            </a:endParaRPr>
          </a:p>
          <a:p>
            <a:pPr algn="just">
              <a:lnSpc>
                <a:spcPts val="2600"/>
              </a:lnSpc>
              <a:spcBef>
                <a:spcPts val="0"/>
              </a:spcBef>
              <a:spcAft>
                <a:spcPts val="2000"/>
              </a:spcAft>
            </a:pPr>
            <a:endParaRPr lang="en-US" sz="2000" b="0">
              <a:solidFill>
                <a:srgbClr val="58656E"/>
              </a:solidFill>
              <a:latin typeface="Barlow Medium" pitchFamily="2" charset="77"/>
            </a:endParaRPr>
          </a:p>
        </p:txBody>
      </p:sp>
      <p:sp>
        <p:nvSpPr>
          <p:cNvPr id="7" name="Rounded Rectangle 6">
            <a:extLst>
              <a:ext uri="{FF2B5EF4-FFF2-40B4-BE49-F238E27FC236}">
                <a16:creationId xmlns:a16="http://schemas.microsoft.com/office/drawing/2014/main" id="{C7194E11-4023-DB48-BFAE-6AE856126A57}"/>
              </a:ext>
            </a:extLst>
          </p:cNvPr>
          <p:cNvSpPr/>
          <p:nvPr/>
        </p:nvSpPr>
        <p:spPr>
          <a:xfrm>
            <a:off x="1466987" y="825513"/>
            <a:ext cx="4047693" cy="831600"/>
          </a:xfrm>
          <a:prstGeom prst="roundRect">
            <a:avLst>
              <a:gd name="adj" fmla="val 7410"/>
            </a:avLst>
          </a:prstGeom>
          <a:solidFill>
            <a:srgbClr val="D77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866DE3A-389A-BD43-B914-8F686BD7A567}"/>
              </a:ext>
            </a:extLst>
          </p:cNvPr>
          <p:cNvSpPr txBox="1">
            <a:spLocks/>
          </p:cNvSpPr>
          <p:nvPr/>
        </p:nvSpPr>
        <p:spPr>
          <a:xfrm>
            <a:off x="1585400" y="836266"/>
            <a:ext cx="4278072" cy="819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L’APPROCHE ÉCOLE EN SANTÉ, DE QUOI S'AGIT-IL?</a:t>
            </a:r>
            <a:endParaRPr lang="en-US" sz="2300" spc="50" baseline="0">
              <a:solidFill>
                <a:schemeClr val="bg1"/>
              </a:solidFill>
            </a:endParaRPr>
          </a:p>
        </p:txBody>
      </p:sp>
    </p:spTree>
    <p:extLst>
      <p:ext uri="{BB962C8B-B14F-4D97-AF65-F5344CB8AC3E}">
        <p14:creationId xmlns:p14="http://schemas.microsoft.com/office/powerpoint/2010/main" val="2775755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EA85447D-E3E4-BD44-8BDC-38B363222696}"/>
              </a:ext>
            </a:extLst>
          </p:cNvPr>
          <p:cNvSpPr/>
          <p:nvPr/>
        </p:nvSpPr>
        <p:spPr>
          <a:xfrm>
            <a:off x="1585400" y="3860911"/>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EDDE418-B132-3B43-A080-D8C302676EC9}"/>
              </a:ext>
            </a:extLst>
          </p:cNvPr>
          <p:cNvSpPr/>
          <p:nvPr/>
        </p:nvSpPr>
        <p:spPr>
          <a:xfrm>
            <a:off x="1585400" y="2796486"/>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CEFCFAA8-E247-F346-A66D-D0C2BF1D0C37}"/>
              </a:ext>
            </a:extLst>
          </p:cNvPr>
          <p:cNvSpPr/>
          <p:nvPr/>
        </p:nvSpPr>
        <p:spPr>
          <a:xfrm>
            <a:off x="1466987" y="825513"/>
            <a:ext cx="5952929" cy="1128246"/>
          </a:xfrm>
          <a:prstGeom prst="roundRect">
            <a:avLst>
              <a:gd name="adj" fmla="val 7410"/>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D613C19-A24E-F147-B808-4E8AC612B487}"/>
              </a:ext>
            </a:extLst>
          </p:cNvPr>
          <p:cNvSpPr txBox="1">
            <a:spLocks/>
          </p:cNvSpPr>
          <p:nvPr/>
        </p:nvSpPr>
        <p:spPr>
          <a:xfrm>
            <a:off x="1585400" y="836266"/>
            <a:ext cx="5834517" cy="1128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CONDITIONS D'EFFICACITÉ DES ACTIONS DE PROMOTION DE LA SANTÉ ET DE PRÉVENTION EN CONTEXTE SCOLAIRE</a:t>
            </a:r>
            <a:endParaRPr lang="en-US" sz="2300" spc="50" baseline="0">
              <a:solidFill>
                <a:schemeClr val="bg1"/>
              </a:solidFill>
            </a:endParaRPr>
          </a:p>
        </p:txBody>
      </p:sp>
      <p:sp>
        <p:nvSpPr>
          <p:cNvPr id="4" name="Title 1">
            <a:extLst>
              <a:ext uri="{FF2B5EF4-FFF2-40B4-BE49-F238E27FC236}">
                <a16:creationId xmlns:a16="http://schemas.microsoft.com/office/drawing/2014/main" id="{5A3A7169-EE30-244E-A89E-19738549BD95}"/>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11A84B"/>
                </a:solidFill>
                <a:latin typeface="Barlow Medium" pitchFamily="2" charset="77"/>
              </a:rPr>
              <a:t>11</a:t>
            </a:r>
          </a:p>
        </p:txBody>
      </p:sp>
      <p:sp>
        <p:nvSpPr>
          <p:cNvPr id="5" name="Oval 4">
            <a:extLst>
              <a:ext uri="{FF2B5EF4-FFF2-40B4-BE49-F238E27FC236}">
                <a16:creationId xmlns:a16="http://schemas.microsoft.com/office/drawing/2014/main" id="{332C0281-25A5-8B4B-9482-354DFFD8EB85}"/>
              </a:ext>
            </a:extLst>
          </p:cNvPr>
          <p:cNvSpPr/>
          <p:nvPr/>
        </p:nvSpPr>
        <p:spPr>
          <a:xfrm>
            <a:off x="703894" y="896009"/>
            <a:ext cx="486803" cy="486803"/>
          </a:xfrm>
          <a:prstGeom prst="ellipse">
            <a:avLst/>
          </a:prstGeom>
          <a:noFill/>
          <a:ln w="19050">
            <a:solidFill>
              <a:srgbClr val="11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BB137CEE-7474-AC4D-BA5E-F35470F228FD}"/>
              </a:ext>
            </a:extLst>
          </p:cNvPr>
          <p:cNvSpPr txBox="1">
            <a:spLocks/>
          </p:cNvSpPr>
          <p:nvPr/>
        </p:nvSpPr>
        <p:spPr>
          <a:xfrm>
            <a:off x="1466989" y="2221211"/>
            <a:ext cx="2730042" cy="427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0"/>
              </a:lnSpc>
              <a:spcBef>
                <a:spcPts val="2000"/>
              </a:spcBef>
              <a:buNone/>
            </a:pPr>
            <a:r>
              <a:rPr lang="en-US" sz="1500" b="0" err="1">
                <a:solidFill>
                  <a:srgbClr val="58656E"/>
                </a:solidFill>
                <a:latin typeface="Barlow Medium" pitchFamily="2" charset="77"/>
              </a:rPr>
              <a:t>Caractéristiques</a:t>
            </a:r>
            <a:r>
              <a:rPr lang="en-US" sz="1500" b="0">
                <a:solidFill>
                  <a:srgbClr val="58656E"/>
                </a:solidFill>
                <a:latin typeface="Barlow Medium" pitchFamily="2" charset="77"/>
              </a:rPr>
              <a:t> des actions :</a:t>
            </a:r>
          </a:p>
        </p:txBody>
      </p:sp>
      <p:pic>
        <p:nvPicPr>
          <p:cNvPr id="29" name="Picture 28" descr="Icon&#10;&#10;Description automatically generated">
            <a:extLst>
              <a:ext uri="{FF2B5EF4-FFF2-40B4-BE49-F238E27FC236}">
                <a16:creationId xmlns:a16="http://schemas.microsoft.com/office/drawing/2014/main" id="{35BDFF5B-E3B1-254C-9022-2C0B97CC75A2}"/>
              </a:ext>
            </a:extLst>
          </p:cNvPr>
          <p:cNvPicPr>
            <a:picLocks noChangeAspect="1"/>
          </p:cNvPicPr>
          <p:nvPr/>
        </p:nvPicPr>
        <p:blipFill>
          <a:blip r:embed="rId3"/>
          <a:stretch>
            <a:fillRect/>
          </a:stretch>
        </p:blipFill>
        <p:spPr>
          <a:xfrm>
            <a:off x="1723752" y="3994525"/>
            <a:ext cx="436755" cy="436755"/>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C1FE86C9-5AFD-1048-AF5A-AA64CE1B2FD1}"/>
              </a:ext>
            </a:extLst>
          </p:cNvPr>
          <p:cNvPicPr>
            <a:picLocks noChangeAspect="1"/>
          </p:cNvPicPr>
          <p:nvPr/>
        </p:nvPicPr>
        <p:blipFill>
          <a:blip r:embed="rId4"/>
          <a:stretch>
            <a:fillRect/>
          </a:stretch>
        </p:blipFill>
        <p:spPr>
          <a:xfrm>
            <a:off x="1723752" y="2948381"/>
            <a:ext cx="436755" cy="436755"/>
          </a:xfrm>
          <a:prstGeom prst="rect">
            <a:avLst/>
          </a:prstGeom>
        </p:spPr>
      </p:pic>
      <p:sp>
        <p:nvSpPr>
          <p:cNvPr id="37" name="Oval 36">
            <a:extLst>
              <a:ext uri="{FF2B5EF4-FFF2-40B4-BE49-F238E27FC236}">
                <a16:creationId xmlns:a16="http://schemas.microsoft.com/office/drawing/2014/main" id="{36686BC1-5462-A24D-BD8A-8689AC36EF27}"/>
              </a:ext>
            </a:extLst>
          </p:cNvPr>
          <p:cNvSpPr/>
          <p:nvPr/>
        </p:nvSpPr>
        <p:spPr>
          <a:xfrm>
            <a:off x="1585400" y="4925336"/>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Qr code&#10;&#10;Description automatically generated with low confidence">
            <a:extLst>
              <a:ext uri="{FF2B5EF4-FFF2-40B4-BE49-F238E27FC236}">
                <a16:creationId xmlns:a16="http://schemas.microsoft.com/office/drawing/2014/main" id="{3EEC0D3C-E411-DF4C-9CE9-D5DFF9AD3FAD}"/>
              </a:ext>
            </a:extLst>
          </p:cNvPr>
          <p:cNvPicPr>
            <a:picLocks noChangeAspect="1"/>
          </p:cNvPicPr>
          <p:nvPr/>
        </p:nvPicPr>
        <p:blipFill>
          <a:blip r:embed="rId5"/>
          <a:stretch>
            <a:fillRect/>
          </a:stretch>
        </p:blipFill>
        <p:spPr>
          <a:xfrm>
            <a:off x="1721306" y="5061242"/>
            <a:ext cx="436755" cy="436755"/>
          </a:xfrm>
          <a:prstGeom prst="rect">
            <a:avLst/>
          </a:prstGeom>
        </p:spPr>
      </p:pic>
      <p:sp>
        <p:nvSpPr>
          <p:cNvPr id="38" name="Oval 37">
            <a:extLst>
              <a:ext uri="{FF2B5EF4-FFF2-40B4-BE49-F238E27FC236}">
                <a16:creationId xmlns:a16="http://schemas.microsoft.com/office/drawing/2014/main" id="{546C2404-7ED2-D048-8F14-8A7AA143C595}"/>
              </a:ext>
            </a:extLst>
          </p:cNvPr>
          <p:cNvSpPr/>
          <p:nvPr/>
        </p:nvSpPr>
        <p:spPr>
          <a:xfrm>
            <a:off x="4725182" y="3860911"/>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9D712C0-8655-C542-9227-DABF2B2CCF27}"/>
              </a:ext>
            </a:extLst>
          </p:cNvPr>
          <p:cNvSpPr/>
          <p:nvPr/>
        </p:nvSpPr>
        <p:spPr>
          <a:xfrm>
            <a:off x="4725182" y="2796486"/>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Icon&#10;&#10;Description automatically generated">
            <a:extLst>
              <a:ext uri="{FF2B5EF4-FFF2-40B4-BE49-F238E27FC236}">
                <a16:creationId xmlns:a16="http://schemas.microsoft.com/office/drawing/2014/main" id="{CA67A9B2-37EE-A341-BC1F-6D1ACC9A9A53}"/>
              </a:ext>
            </a:extLst>
          </p:cNvPr>
          <p:cNvPicPr>
            <a:picLocks noChangeAspect="1"/>
          </p:cNvPicPr>
          <p:nvPr/>
        </p:nvPicPr>
        <p:blipFill>
          <a:blip r:embed="rId6"/>
          <a:stretch>
            <a:fillRect/>
          </a:stretch>
        </p:blipFill>
        <p:spPr>
          <a:xfrm>
            <a:off x="4861088" y="2943135"/>
            <a:ext cx="436755" cy="436755"/>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003CFFE5-7A63-4042-858B-F22EE0056514}"/>
              </a:ext>
            </a:extLst>
          </p:cNvPr>
          <p:cNvPicPr>
            <a:picLocks noChangeAspect="1"/>
          </p:cNvPicPr>
          <p:nvPr/>
        </p:nvPicPr>
        <p:blipFill>
          <a:blip r:embed="rId7"/>
          <a:stretch>
            <a:fillRect/>
          </a:stretch>
        </p:blipFill>
        <p:spPr>
          <a:xfrm>
            <a:off x="4846799" y="3980236"/>
            <a:ext cx="436755" cy="436755"/>
          </a:xfrm>
          <a:prstGeom prst="rect">
            <a:avLst/>
          </a:prstGeom>
        </p:spPr>
      </p:pic>
      <p:sp>
        <p:nvSpPr>
          <p:cNvPr id="40" name="Subtitle 2">
            <a:extLst>
              <a:ext uri="{FF2B5EF4-FFF2-40B4-BE49-F238E27FC236}">
                <a16:creationId xmlns:a16="http://schemas.microsoft.com/office/drawing/2014/main" id="{7E814464-4DC6-5F43-A3EB-CECFF1B15DC1}"/>
              </a:ext>
            </a:extLst>
          </p:cNvPr>
          <p:cNvSpPr txBox="1">
            <a:spLocks/>
          </p:cNvSpPr>
          <p:nvPr/>
        </p:nvSpPr>
        <p:spPr>
          <a:xfrm>
            <a:off x="2390530" y="2901600"/>
            <a:ext cx="2345436" cy="761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00"/>
              </a:lnSpc>
              <a:spcBef>
                <a:spcPts val="0"/>
              </a:spcBef>
              <a:spcAft>
                <a:spcPts val="500"/>
              </a:spcAft>
              <a:buNone/>
            </a:pPr>
            <a:r>
              <a:rPr lang="en-US" sz="1400" b="0" err="1">
                <a:solidFill>
                  <a:srgbClr val="58656E"/>
                </a:solidFill>
                <a:latin typeface="Barlow Medium" pitchFamily="2" charset="77"/>
              </a:rPr>
              <a:t>Planifiées</a:t>
            </a:r>
            <a:r>
              <a:rPr lang="en-US" sz="1400" b="0">
                <a:solidFill>
                  <a:srgbClr val="58656E"/>
                </a:solidFill>
                <a:latin typeface="Barlow Medium" pitchFamily="2" charset="77"/>
              </a:rPr>
              <a:t> et </a:t>
            </a:r>
            <a:r>
              <a:rPr lang="en-US" sz="1400" b="0" err="1">
                <a:solidFill>
                  <a:srgbClr val="58656E"/>
                </a:solidFill>
                <a:latin typeface="Barlow Medium" pitchFamily="2" charset="77"/>
              </a:rPr>
              <a:t>concertées</a:t>
            </a:r>
            <a:endParaRPr lang="en-US" sz="1400" b="0">
              <a:solidFill>
                <a:srgbClr val="58656E"/>
              </a:solidFill>
              <a:latin typeface="Barlow Medium" pitchFamily="2" charset="77"/>
            </a:endParaRPr>
          </a:p>
          <a:p>
            <a:pPr marL="0" indent="0">
              <a:lnSpc>
                <a:spcPts val="1300"/>
              </a:lnSpc>
              <a:spcBef>
                <a:spcPts val="0"/>
              </a:spcBef>
              <a:spcAft>
                <a:spcPts val="500"/>
              </a:spcAft>
              <a:buNone/>
            </a:pPr>
            <a:r>
              <a:rPr lang="en-US" sz="1000" b="0">
                <a:solidFill>
                  <a:srgbClr val="58656E"/>
                </a:solidFill>
                <a:latin typeface="Barlow Medium" pitchFamily="2" charset="77"/>
              </a:rPr>
              <a:t>Le quoi? Par qui? Et comment?</a:t>
            </a:r>
          </a:p>
        </p:txBody>
      </p:sp>
      <p:sp>
        <p:nvSpPr>
          <p:cNvPr id="41" name="Subtitle 2">
            <a:extLst>
              <a:ext uri="{FF2B5EF4-FFF2-40B4-BE49-F238E27FC236}">
                <a16:creationId xmlns:a16="http://schemas.microsoft.com/office/drawing/2014/main" id="{E9C0CD3F-2D30-9C4D-989B-EFF1484C819E}"/>
              </a:ext>
            </a:extLst>
          </p:cNvPr>
          <p:cNvSpPr txBox="1">
            <a:spLocks/>
          </p:cNvSpPr>
          <p:nvPr/>
        </p:nvSpPr>
        <p:spPr>
          <a:xfrm>
            <a:off x="2390529" y="3900603"/>
            <a:ext cx="2345437" cy="7702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00"/>
              </a:lnSpc>
              <a:spcBef>
                <a:spcPts val="0"/>
              </a:spcBef>
              <a:spcAft>
                <a:spcPts val="500"/>
              </a:spcAft>
              <a:buNone/>
            </a:pPr>
            <a:r>
              <a:rPr lang="en-US" sz="1400" b="0" err="1">
                <a:solidFill>
                  <a:srgbClr val="58656E"/>
                </a:solidFill>
                <a:latin typeface="Barlow Medium" pitchFamily="2" charset="77"/>
              </a:rPr>
              <a:t>Globales</a:t>
            </a:r>
            <a:endParaRPr lang="en-US" sz="1400" b="0">
              <a:solidFill>
                <a:srgbClr val="58656E"/>
              </a:solidFill>
              <a:latin typeface="Barlow Medium" pitchFamily="2" charset="77"/>
            </a:endParaRPr>
          </a:p>
          <a:p>
            <a:pPr marL="0" indent="0">
              <a:lnSpc>
                <a:spcPts val="1300"/>
              </a:lnSpc>
              <a:spcBef>
                <a:spcPts val="0"/>
              </a:spcBef>
              <a:spcAft>
                <a:spcPts val="500"/>
              </a:spcAft>
              <a:buNone/>
            </a:pPr>
            <a:r>
              <a:rPr lang="en-US" sz="1000" b="0">
                <a:solidFill>
                  <a:srgbClr val="58656E"/>
                </a:solidFill>
                <a:latin typeface="Barlow Medium" pitchFamily="2" charset="77"/>
              </a:rPr>
              <a:t>On vise qui? On vise quoi? </a:t>
            </a:r>
            <a:br>
              <a:rPr lang="en-US" sz="1000" b="0">
                <a:solidFill>
                  <a:srgbClr val="58656E"/>
                </a:solidFill>
                <a:latin typeface="Barlow Medium" pitchFamily="2" charset="77"/>
              </a:rPr>
            </a:br>
            <a:r>
              <a:rPr lang="en-US" sz="1000" b="0">
                <a:solidFill>
                  <a:srgbClr val="58656E"/>
                </a:solidFill>
                <a:latin typeface="Barlow Medium" pitchFamily="2" charset="77"/>
              </a:rPr>
              <a:t>Est-</a:t>
            </a:r>
            <a:r>
              <a:rPr lang="en-US" sz="1000" b="0" err="1">
                <a:solidFill>
                  <a:srgbClr val="58656E"/>
                </a:solidFill>
                <a:latin typeface="Barlow Medium" pitchFamily="2" charset="77"/>
              </a:rPr>
              <a:t>ce</a:t>
            </a:r>
            <a:r>
              <a:rPr lang="en-US" sz="1000" b="0">
                <a:solidFill>
                  <a:srgbClr val="58656E"/>
                </a:solidFill>
                <a:latin typeface="Barlow Medium" pitchFamily="2" charset="77"/>
              </a:rPr>
              <a:t> </a:t>
            </a:r>
            <a:r>
              <a:rPr lang="en-US" sz="1000" b="0" err="1">
                <a:solidFill>
                  <a:srgbClr val="58656E"/>
                </a:solidFill>
                <a:latin typeface="Barlow Medium" pitchFamily="2" charset="77"/>
              </a:rPr>
              <a:t>qu'on</a:t>
            </a:r>
            <a:r>
              <a:rPr lang="en-US" sz="1000" b="0">
                <a:solidFill>
                  <a:srgbClr val="58656E"/>
                </a:solidFill>
                <a:latin typeface="Barlow Medium" pitchFamily="2" charset="77"/>
              </a:rPr>
              <a:t> </a:t>
            </a:r>
            <a:r>
              <a:rPr lang="en-US" sz="1000" b="0" err="1">
                <a:solidFill>
                  <a:srgbClr val="58656E"/>
                </a:solidFill>
                <a:latin typeface="Barlow Medium" pitchFamily="2" charset="77"/>
              </a:rPr>
              <a:t>peut</a:t>
            </a:r>
            <a:r>
              <a:rPr lang="en-US" sz="1000" b="0">
                <a:solidFill>
                  <a:srgbClr val="58656E"/>
                </a:solidFill>
                <a:latin typeface="Barlow Medium" pitchFamily="2" charset="77"/>
              </a:rPr>
              <a:t> faire plus?</a:t>
            </a:r>
          </a:p>
          <a:p>
            <a:pPr marL="0" indent="0">
              <a:lnSpc>
                <a:spcPts val="1500"/>
              </a:lnSpc>
              <a:spcBef>
                <a:spcPts val="0"/>
              </a:spcBef>
              <a:buNone/>
            </a:pPr>
            <a:endParaRPr lang="en-US" sz="900" b="0">
              <a:solidFill>
                <a:srgbClr val="58656E"/>
              </a:solidFill>
              <a:latin typeface="Barlow Medium" pitchFamily="2" charset="77"/>
            </a:endParaRPr>
          </a:p>
        </p:txBody>
      </p:sp>
      <p:sp>
        <p:nvSpPr>
          <p:cNvPr id="42" name="Subtitle 2">
            <a:extLst>
              <a:ext uri="{FF2B5EF4-FFF2-40B4-BE49-F238E27FC236}">
                <a16:creationId xmlns:a16="http://schemas.microsoft.com/office/drawing/2014/main" id="{21D4F026-BAD3-5A43-AF68-E6B0E4EC771D}"/>
              </a:ext>
            </a:extLst>
          </p:cNvPr>
          <p:cNvSpPr txBox="1">
            <a:spLocks/>
          </p:cNvSpPr>
          <p:nvPr/>
        </p:nvSpPr>
        <p:spPr>
          <a:xfrm>
            <a:off x="2390529" y="4972192"/>
            <a:ext cx="2624815" cy="8266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00"/>
              </a:lnSpc>
              <a:spcBef>
                <a:spcPts val="0"/>
              </a:spcBef>
              <a:spcAft>
                <a:spcPts val="500"/>
              </a:spcAft>
              <a:buNone/>
            </a:pPr>
            <a:r>
              <a:rPr lang="en-US" sz="1400" b="0" err="1">
                <a:solidFill>
                  <a:srgbClr val="58656E"/>
                </a:solidFill>
                <a:latin typeface="Barlow Medium" pitchFamily="2" charset="77"/>
              </a:rPr>
              <a:t>Contenu</a:t>
            </a:r>
            <a:r>
              <a:rPr lang="en-US" sz="1400" b="0">
                <a:solidFill>
                  <a:srgbClr val="58656E"/>
                </a:solidFill>
                <a:latin typeface="Barlow Medium" pitchFamily="2" charset="77"/>
              </a:rPr>
              <a:t> </a:t>
            </a:r>
            <a:r>
              <a:rPr lang="en-US" sz="1400" b="0" err="1">
                <a:solidFill>
                  <a:srgbClr val="58656E"/>
                </a:solidFill>
                <a:latin typeface="Barlow Medium" pitchFamily="2" charset="77"/>
              </a:rPr>
              <a:t>approprié</a:t>
            </a:r>
            <a:r>
              <a:rPr lang="en-US" sz="1400" b="0">
                <a:solidFill>
                  <a:srgbClr val="58656E"/>
                </a:solidFill>
                <a:latin typeface="Barlow Medium" pitchFamily="2" charset="77"/>
              </a:rPr>
              <a:t> et </a:t>
            </a:r>
            <a:r>
              <a:rPr lang="en-US" sz="1400" b="0" err="1">
                <a:solidFill>
                  <a:srgbClr val="58656E"/>
                </a:solidFill>
                <a:latin typeface="Barlow Medium" pitchFamily="2" charset="77"/>
              </a:rPr>
              <a:t>adapté</a:t>
            </a:r>
            <a:r>
              <a:rPr lang="en-US" sz="1400" b="0">
                <a:solidFill>
                  <a:srgbClr val="58656E"/>
                </a:solidFill>
                <a:latin typeface="Barlow Medium" pitchFamily="2" charset="77"/>
              </a:rPr>
              <a:t> </a:t>
            </a:r>
          </a:p>
          <a:p>
            <a:pPr marL="0" indent="0">
              <a:lnSpc>
                <a:spcPts val="1300"/>
              </a:lnSpc>
              <a:spcBef>
                <a:spcPts val="0"/>
              </a:spcBef>
              <a:spcAft>
                <a:spcPts val="500"/>
              </a:spcAft>
              <a:buNone/>
            </a:pPr>
            <a:r>
              <a:rPr lang="en-US" sz="1100" b="0">
                <a:solidFill>
                  <a:srgbClr val="58656E"/>
                </a:solidFill>
                <a:latin typeface="Barlow Medium" pitchFamily="2" charset="77"/>
              </a:rPr>
              <a:t>Est-</a:t>
            </a:r>
            <a:r>
              <a:rPr lang="en-US" sz="1100" b="0" err="1">
                <a:solidFill>
                  <a:srgbClr val="58656E"/>
                </a:solidFill>
                <a:latin typeface="Barlow Medium" pitchFamily="2" charset="77"/>
              </a:rPr>
              <a:t>ce</a:t>
            </a:r>
            <a:r>
              <a:rPr lang="en-US" sz="1100" b="0">
                <a:solidFill>
                  <a:srgbClr val="58656E"/>
                </a:solidFill>
                <a:latin typeface="Barlow Medium" pitchFamily="2" charset="77"/>
              </a:rPr>
              <a:t> de la bonne </a:t>
            </a:r>
            <a:r>
              <a:rPr lang="en-US" sz="1100" b="0" err="1">
                <a:solidFill>
                  <a:srgbClr val="58656E"/>
                </a:solidFill>
                <a:latin typeface="Barlow Medium" pitchFamily="2" charset="77"/>
              </a:rPr>
              <a:t>façon</a:t>
            </a:r>
            <a:r>
              <a:rPr lang="en-US" sz="1100" b="0">
                <a:solidFill>
                  <a:srgbClr val="58656E"/>
                </a:solidFill>
                <a:latin typeface="Barlow Medium" pitchFamily="2" charset="77"/>
              </a:rPr>
              <a:t> </a:t>
            </a:r>
            <a:br>
              <a:rPr lang="en-US" sz="1100" b="0">
                <a:solidFill>
                  <a:srgbClr val="58656E"/>
                </a:solidFill>
                <a:latin typeface="Barlow Medium" pitchFamily="2" charset="77"/>
              </a:rPr>
            </a:br>
            <a:r>
              <a:rPr lang="en-US" sz="1100" b="0">
                <a:solidFill>
                  <a:srgbClr val="58656E"/>
                </a:solidFill>
                <a:latin typeface="Barlow Medium" pitchFamily="2" charset="77"/>
              </a:rPr>
              <a:t>et au bon moment?</a:t>
            </a:r>
          </a:p>
          <a:p>
            <a:pPr marL="0" indent="0">
              <a:lnSpc>
                <a:spcPts val="1300"/>
              </a:lnSpc>
              <a:spcBef>
                <a:spcPts val="0"/>
              </a:spcBef>
              <a:spcAft>
                <a:spcPts val="500"/>
              </a:spcAft>
              <a:buNone/>
            </a:pPr>
            <a:endParaRPr lang="en-US" sz="900" b="0">
              <a:solidFill>
                <a:srgbClr val="58656E"/>
              </a:solidFill>
              <a:latin typeface="Barlow Medium" pitchFamily="2" charset="77"/>
            </a:endParaRPr>
          </a:p>
        </p:txBody>
      </p:sp>
      <p:sp>
        <p:nvSpPr>
          <p:cNvPr id="43" name="Subtitle 2">
            <a:extLst>
              <a:ext uri="{FF2B5EF4-FFF2-40B4-BE49-F238E27FC236}">
                <a16:creationId xmlns:a16="http://schemas.microsoft.com/office/drawing/2014/main" id="{81E9CC6B-828D-7C43-B60B-2791F5D56ED9}"/>
              </a:ext>
            </a:extLst>
          </p:cNvPr>
          <p:cNvSpPr txBox="1">
            <a:spLocks/>
          </p:cNvSpPr>
          <p:nvPr/>
        </p:nvSpPr>
        <p:spPr>
          <a:xfrm>
            <a:off x="5483774" y="2901601"/>
            <a:ext cx="2745826" cy="603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00"/>
              </a:lnSpc>
              <a:spcBef>
                <a:spcPts val="0"/>
              </a:spcBef>
              <a:spcAft>
                <a:spcPts val="500"/>
              </a:spcAft>
              <a:buNone/>
            </a:pPr>
            <a:r>
              <a:rPr lang="en-US" sz="1400" b="0">
                <a:solidFill>
                  <a:srgbClr val="58656E"/>
                </a:solidFill>
                <a:latin typeface="Barlow Medium" pitchFamily="2" charset="77"/>
              </a:rPr>
              <a:t>Engagement </a:t>
            </a:r>
            <a:r>
              <a:rPr lang="en-US" sz="1400" b="0" err="1">
                <a:solidFill>
                  <a:srgbClr val="58656E"/>
                </a:solidFill>
                <a:latin typeface="Barlow Medium" pitchFamily="2" charset="77"/>
              </a:rPr>
              <a:t>actif</a:t>
            </a:r>
            <a:r>
              <a:rPr lang="en-US" sz="1400" b="0">
                <a:solidFill>
                  <a:srgbClr val="58656E"/>
                </a:solidFill>
                <a:latin typeface="Barlow Medium" pitchFamily="2" charset="77"/>
              </a:rPr>
              <a:t> des </a:t>
            </a:r>
            <a:r>
              <a:rPr lang="en-US" sz="1400" b="0" err="1">
                <a:solidFill>
                  <a:srgbClr val="58656E"/>
                </a:solidFill>
                <a:latin typeface="Barlow Medium" pitchFamily="2" charset="77"/>
              </a:rPr>
              <a:t>jeunes</a:t>
            </a:r>
            <a:r>
              <a:rPr lang="en-US" sz="1400" b="0">
                <a:solidFill>
                  <a:srgbClr val="58656E"/>
                </a:solidFill>
                <a:latin typeface="Barlow Medium" pitchFamily="2" charset="77"/>
              </a:rPr>
              <a:t> </a:t>
            </a:r>
          </a:p>
          <a:p>
            <a:pPr marL="0" indent="0">
              <a:lnSpc>
                <a:spcPts val="1300"/>
              </a:lnSpc>
              <a:spcBef>
                <a:spcPts val="0"/>
              </a:spcBef>
              <a:spcAft>
                <a:spcPts val="500"/>
              </a:spcAft>
              <a:buNone/>
            </a:pPr>
            <a:r>
              <a:rPr lang="en-US" sz="1000" b="0">
                <a:solidFill>
                  <a:srgbClr val="58656E"/>
                </a:solidFill>
                <a:latin typeface="Barlow Medium" pitchFamily="2" charset="77"/>
              </a:rPr>
              <a:t>Est-</a:t>
            </a:r>
            <a:r>
              <a:rPr lang="en-US" sz="1000" b="0" err="1">
                <a:solidFill>
                  <a:srgbClr val="58656E"/>
                </a:solidFill>
                <a:latin typeface="Barlow Medium" pitchFamily="2" charset="77"/>
              </a:rPr>
              <a:t>ce</a:t>
            </a:r>
            <a:r>
              <a:rPr lang="en-US" sz="1000" b="0">
                <a:solidFill>
                  <a:srgbClr val="58656E"/>
                </a:solidFill>
                <a:latin typeface="Barlow Medium" pitchFamily="2" charset="77"/>
              </a:rPr>
              <a:t> que les </a:t>
            </a:r>
            <a:r>
              <a:rPr lang="en-US" sz="1000" b="0" err="1">
                <a:solidFill>
                  <a:srgbClr val="58656E"/>
                </a:solidFill>
                <a:latin typeface="Barlow Medium" pitchFamily="2" charset="77"/>
              </a:rPr>
              <a:t>jeunes</a:t>
            </a:r>
            <a:r>
              <a:rPr lang="en-US" sz="1000" b="0">
                <a:solidFill>
                  <a:srgbClr val="58656E"/>
                </a:solidFill>
                <a:latin typeface="Barlow Medium" pitchFamily="2" charset="77"/>
              </a:rPr>
              <a:t> </a:t>
            </a:r>
            <a:r>
              <a:rPr lang="en-US" sz="1000" b="0" err="1">
                <a:solidFill>
                  <a:srgbClr val="58656E"/>
                </a:solidFill>
                <a:latin typeface="Barlow Medium" pitchFamily="2" charset="77"/>
              </a:rPr>
              <a:t>ont</a:t>
            </a:r>
            <a:r>
              <a:rPr lang="en-US" sz="1000" b="0">
                <a:solidFill>
                  <a:srgbClr val="58656E"/>
                </a:solidFill>
                <a:latin typeface="Barlow Medium" pitchFamily="2" charset="77"/>
              </a:rPr>
              <a:t> </a:t>
            </a:r>
            <a:r>
              <a:rPr lang="en-US" sz="1000" b="0" err="1">
                <a:solidFill>
                  <a:srgbClr val="58656E"/>
                </a:solidFill>
                <a:latin typeface="Barlow Medium" pitchFamily="2" charset="77"/>
              </a:rPr>
              <a:t>été</a:t>
            </a:r>
            <a:r>
              <a:rPr lang="en-US" sz="1000" b="0">
                <a:solidFill>
                  <a:srgbClr val="58656E"/>
                </a:solidFill>
                <a:latin typeface="Barlow Medium" pitchFamily="2" charset="77"/>
              </a:rPr>
              <a:t> </a:t>
            </a:r>
            <a:r>
              <a:rPr lang="en-US" sz="1000" b="0" err="1">
                <a:solidFill>
                  <a:srgbClr val="58656E"/>
                </a:solidFill>
                <a:latin typeface="Barlow Medium" pitchFamily="2" charset="77"/>
              </a:rPr>
              <a:t>impliqués</a:t>
            </a:r>
            <a:r>
              <a:rPr lang="en-US" sz="1000" b="0">
                <a:solidFill>
                  <a:srgbClr val="58656E"/>
                </a:solidFill>
                <a:latin typeface="Barlow Medium" pitchFamily="2" charset="77"/>
              </a:rPr>
              <a:t>?</a:t>
            </a:r>
          </a:p>
        </p:txBody>
      </p:sp>
      <p:sp>
        <p:nvSpPr>
          <p:cNvPr id="44" name="Subtitle 2">
            <a:extLst>
              <a:ext uri="{FF2B5EF4-FFF2-40B4-BE49-F238E27FC236}">
                <a16:creationId xmlns:a16="http://schemas.microsoft.com/office/drawing/2014/main" id="{F619FC8C-717C-CE4E-AD55-24047BB1E303}"/>
              </a:ext>
            </a:extLst>
          </p:cNvPr>
          <p:cNvSpPr txBox="1">
            <a:spLocks/>
          </p:cNvSpPr>
          <p:nvPr/>
        </p:nvSpPr>
        <p:spPr>
          <a:xfrm>
            <a:off x="5483773" y="3900603"/>
            <a:ext cx="2495796" cy="901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00"/>
              </a:lnSpc>
              <a:spcBef>
                <a:spcPts val="0"/>
              </a:spcBef>
              <a:spcAft>
                <a:spcPts val="500"/>
              </a:spcAft>
              <a:buNone/>
            </a:pPr>
            <a:r>
              <a:rPr lang="en-US" sz="1400" b="0" err="1">
                <a:solidFill>
                  <a:srgbClr val="58656E"/>
                </a:solidFill>
                <a:latin typeface="Barlow Medium" pitchFamily="2" charset="77"/>
              </a:rPr>
              <a:t>Intenses</a:t>
            </a:r>
            <a:r>
              <a:rPr lang="en-US" sz="1400" b="0">
                <a:solidFill>
                  <a:srgbClr val="58656E"/>
                </a:solidFill>
                <a:latin typeface="Barlow Medium" pitchFamily="2" charset="77"/>
              </a:rPr>
              <a:t> et continues </a:t>
            </a:r>
          </a:p>
          <a:p>
            <a:pPr marL="0" indent="0">
              <a:lnSpc>
                <a:spcPts val="1300"/>
              </a:lnSpc>
              <a:spcBef>
                <a:spcPts val="0"/>
              </a:spcBef>
              <a:spcAft>
                <a:spcPts val="500"/>
              </a:spcAft>
              <a:buNone/>
            </a:pPr>
            <a:r>
              <a:rPr lang="en-US" sz="1000" b="0">
                <a:solidFill>
                  <a:srgbClr val="58656E"/>
                </a:solidFill>
                <a:latin typeface="Barlow Medium" pitchFamily="2" charset="77"/>
              </a:rPr>
              <a:t>Est-</a:t>
            </a:r>
            <a:r>
              <a:rPr lang="en-US" sz="1000" b="0" err="1">
                <a:solidFill>
                  <a:srgbClr val="58656E"/>
                </a:solidFill>
                <a:latin typeface="Barlow Medium" pitchFamily="2" charset="77"/>
              </a:rPr>
              <a:t>ce</a:t>
            </a:r>
            <a:r>
              <a:rPr lang="en-US" sz="1000" b="0">
                <a:solidFill>
                  <a:srgbClr val="58656E"/>
                </a:solidFill>
                <a:latin typeface="Barlow Medium" pitchFamily="2" charset="77"/>
              </a:rPr>
              <a:t> </a:t>
            </a:r>
            <a:r>
              <a:rPr lang="en-US" sz="1000" b="0" err="1">
                <a:solidFill>
                  <a:srgbClr val="58656E"/>
                </a:solidFill>
                <a:latin typeface="Barlow Medium" pitchFamily="2" charset="77"/>
              </a:rPr>
              <a:t>suffisant</a:t>
            </a:r>
            <a:r>
              <a:rPr lang="en-US" sz="1000" b="0">
                <a:solidFill>
                  <a:srgbClr val="58656E"/>
                </a:solidFill>
                <a:latin typeface="Barlow Medium" pitchFamily="2" charset="77"/>
              </a:rPr>
              <a:t>? Y a-t-il un </a:t>
            </a:r>
            <a:r>
              <a:rPr lang="en-US" sz="1000" b="0" err="1">
                <a:solidFill>
                  <a:srgbClr val="58656E"/>
                </a:solidFill>
                <a:latin typeface="Barlow Medium" pitchFamily="2" charset="77"/>
              </a:rPr>
              <a:t>avant</a:t>
            </a:r>
            <a:r>
              <a:rPr lang="en-US" sz="1000" b="0">
                <a:solidFill>
                  <a:srgbClr val="58656E"/>
                </a:solidFill>
                <a:latin typeface="Barlow Medium" pitchFamily="2" charset="77"/>
              </a:rPr>
              <a:t> </a:t>
            </a:r>
            <a:br>
              <a:rPr lang="en-US" sz="1000" b="0">
                <a:solidFill>
                  <a:srgbClr val="58656E"/>
                </a:solidFill>
                <a:latin typeface="Barlow Medium" pitchFamily="2" charset="77"/>
              </a:rPr>
            </a:br>
            <a:r>
              <a:rPr lang="en-US" sz="1000" b="0">
                <a:solidFill>
                  <a:srgbClr val="58656E"/>
                </a:solidFill>
                <a:latin typeface="Barlow Medium" pitchFamily="2" charset="77"/>
              </a:rPr>
              <a:t>et un après? Un </a:t>
            </a:r>
            <a:r>
              <a:rPr lang="en-US" sz="1000" b="0" err="1">
                <a:solidFill>
                  <a:srgbClr val="58656E"/>
                </a:solidFill>
                <a:latin typeface="Barlow Medium" pitchFamily="2" charset="77"/>
              </a:rPr>
              <a:t>réinvestissement</a:t>
            </a:r>
            <a:r>
              <a:rPr lang="en-US" sz="1000" b="0">
                <a:solidFill>
                  <a:srgbClr val="58656E"/>
                </a:solidFill>
                <a:latin typeface="Barlow Medium" pitchFamily="2" charset="77"/>
              </a:rPr>
              <a:t>?</a:t>
            </a:r>
          </a:p>
          <a:p>
            <a:pPr marL="0" indent="0">
              <a:lnSpc>
                <a:spcPts val="1500"/>
              </a:lnSpc>
              <a:spcBef>
                <a:spcPts val="0"/>
              </a:spcBef>
              <a:buNone/>
            </a:pPr>
            <a:endParaRPr lang="en-US" sz="900" b="0">
              <a:solidFill>
                <a:srgbClr val="58656E"/>
              </a:solidFill>
              <a:latin typeface="Barlow Medium" pitchFamily="2" charset="77"/>
            </a:endParaRPr>
          </a:p>
        </p:txBody>
      </p:sp>
      <p:cxnSp>
        <p:nvCxnSpPr>
          <p:cNvPr id="45" name="Straight Connector 44">
            <a:extLst>
              <a:ext uri="{FF2B5EF4-FFF2-40B4-BE49-F238E27FC236}">
                <a16:creationId xmlns:a16="http://schemas.microsoft.com/office/drawing/2014/main" id="{A277A822-7FF2-2B48-926D-367A61E95527}"/>
              </a:ext>
            </a:extLst>
          </p:cNvPr>
          <p:cNvCxnSpPr>
            <a:cxnSpLocks/>
          </p:cNvCxnSpPr>
          <p:nvPr/>
        </p:nvCxnSpPr>
        <p:spPr>
          <a:xfrm>
            <a:off x="1466987" y="3674142"/>
            <a:ext cx="6512582"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D06BB10-4ECE-D94B-B98F-C44B6B35AE52}"/>
              </a:ext>
            </a:extLst>
          </p:cNvPr>
          <p:cNvCxnSpPr>
            <a:cxnSpLocks/>
          </p:cNvCxnSpPr>
          <p:nvPr/>
        </p:nvCxnSpPr>
        <p:spPr>
          <a:xfrm>
            <a:off x="1466987" y="4736520"/>
            <a:ext cx="6512582"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054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7C2C856-FE0B-5447-BD0B-DAE37EF55718}"/>
              </a:ext>
            </a:extLst>
          </p:cNvPr>
          <p:cNvSpPr/>
          <p:nvPr/>
        </p:nvSpPr>
        <p:spPr>
          <a:xfrm>
            <a:off x="1466988" y="886473"/>
            <a:ext cx="6798332" cy="1863871"/>
          </a:xfrm>
          <a:prstGeom prst="roundRect">
            <a:avLst>
              <a:gd name="adj" fmla="val 7410"/>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E9985D8-5588-3348-97AD-73EB178FC526}"/>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41B6E6"/>
                </a:solidFill>
                <a:latin typeface="Barlow Medium" pitchFamily="2" charset="77"/>
              </a:rPr>
              <a:t>12</a:t>
            </a:r>
          </a:p>
        </p:txBody>
      </p:sp>
      <p:sp>
        <p:nvSpPr>
          <p:cNvPr id="4" name="Oval 3">
            <a:extLst>
              <a:ext uri="{FF2B5EF4-FFF2-40B4-BE49-F238E27FC236}">
                <a16:creationId xmlns:a16="http://schemas.microsoft.com/office/drawing/2014/main" id="{656FD4CF-833C-1F48-A26C-DD38159F5009}"/>
              </a:ext>
            </a:extLst>
          </p:cNvPr>
          <p:cNvSpPr/>
          <p:nvPr/>
        </p:nvSpPr>
        <p:spPr>
          <a:xfrm>
            <a:off x="703894" y="896009"/>
            <a:ext cx="486803" cy="486803"/>
          </a:xfrm>
          <a:prstGeom prst="ellipse">
            <a:avLst/>
          </a:prstGeom>
          <a:noFill/>
          <a:ln w="19050">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55ED91C-0140-9548-82EA-E69E7FD19369}"/>
              </a:ext>
            </a:extLst>
          </p:cNvPr>
          <p:cNvSpPr txBox="1">
            <a:spLocks/>
          </p:cNvSpPr>
          <p:nvPr/>
        </p:nvSpPr>
        <p:spPr>
          <a:xfrm>
            <a:off x="1543251" y="742995"/>
            <a:ext cx="6601289" cy="2155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QUELLES SONT LES COMPOSANTES NÉCESSAIRES POUR QUE LES JEUNES PUISSENT BÉNÉFICIER D’ACTIONS EN PROMOTION DE LA SANTÉ ET EN PRÉVENTION TOUT AU LONG DE LEUR PARCOURS SCOLAIRE?</a:t>
            </a:r>
          </a:p>
        </p:txBody>
      </p:sp>
      <p:sp>
        <p:nvSpPr>
          <p:cNvPr id="6" name="Oval 5">
            <a:extLst>
              <a:ext uri="{FF2B5EF4-FFF2-40B4-BE49-F238E27FC236}">
                <a16:creationId xmlns:a16="http://schemas.microsoft.com/office/drawing/2014/main" id="{4A078E50-FC46-CA40-83AE-68C02BEBAA60}"/>
              </a:ext>
            </a:extLst>
          </p:cNvPr>
          <p:cNvSpPr/>
          <p:nvPr/>
        </p:nvSpPr>
        <p:spPr>
          <a:xfrm>
            <a:off x="3337150" y="3141128"/>
            <a:ext cx="2601935" cy="2601935"/>
          </a:xfrm>
          <a:prstGeom prst="ellipse">
            <a:avLst/>
          </a:prstGeom>
          <a:solidFill>
            <a:srgbClr val="2E6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B8B760B2-56BE-5845-9E99-43ED916672B4}"/>
              </a:ext>
            </a:extLst>
          </p:cNvPr>
          <p:cNvPicPr>
            <a:picLocks noChangeAspect="1"/>
          </p:cNvPicPr>
          <p:nvPr/>
        </p:nvPicPr>
        <p:blipFill>
          <a:blip r:embed="rId3"/>
          <a:stretch>
            <a:fillRect/>
          </a:stretch>
        </p:blipFill>
        <p:spPr>
          <a:xfrm>
            <a:off x="3820096" y="3414712"/>
            <a:ext cx="1638750" cy="1886533"/>
          </a:xfrm>
          <a:prstGeom prst="rect">
            <a:avLst/>
          </a:prstGeom>
        </p:spPr>
      </p:pic>
    </p:spTree>
    <p:extLst>
      <p:ext uri="{BB962C8B-B14F-4D97-AF65-F5344CB8AC3E}">
        <p14:creationId xmlns:p14="http://schemas.microsoft.com/office/powerpoint/2010/main" val="1454324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B338E17-8D33-844D-90C8-1B491B3DD893}"/>
              </a:ext>
            </a:extLst>
          </p:cNvPr>
          <p:cNvSpPr/>
          <p:nvPr/>
        </p:nvSpPr>
        <p:spPr>
          <a:xfrm>
            <a:off x="1466988" y="886473"/>
            <a:ext cx="4112281" cy="502647"/>
          </a:xfrm>
          <a:prstGeom prst="roundRect">
            <a:avLst>
              <a:gd name="adj" fmla="val 7410"/>
            </a:avLst>
          </a:prstGeom>
          <a:solidFill>
            <a:srgbClr val="58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A990B7B-F142-C74D-B127-F4A21CE177DD}"/>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58656E"/>
                </a:solidFill>
                <a:latin typeface="Barlow Medium" pitchFamily="2" charset="77"/>
              </a:rPr>
              <a:t>13</a:t>
            </a:r>
          </a:p>
        </p:txBody>
      </p:sp>
      <p:sp>
        <p:nvSpPr>
          <p:cNvPr id="4" name="Oval 3">
            <a:extLst>
              <a:ext uri="{FF2B5EF4-FFF2-40B4-BE49-F238E27FC236}">
                <a16:creationId xmlns:a16="http://schemas.microsoft.com/office/drawing/2014/main" id="{20951C25-06F8-1D4F-B0A8-068DF34AA257}"/>
              </a:ext>
            </a:extLst>
          </p:cNvPr>
          <p:cNvSpPr/>
          <p:nvPr/>
        </p:nvSpPr>
        <p:spPr>
          <a:xfrm>
            <a:off x="703894" y="896009"/>
            <a:ext cx="486803" cy="486803"/>
          </a:xfrm>
          <a:prstGeom prst="ellipse">
            <a:avLst/>
          </a:prstGeom>
          <a:noFill/>
          <a:ln w="19050">
            <a:solidFill>
              <a:srgbClr val="58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5B1211FB-7810-3D44-A47E-51492706B65A}"/>
              </a:ext>
            </a:extLst>
          </p:cNvPr>
          <p:cNvSpPr txBox="1">
            <a:spLocks/>
          </p:cNvSpPr>
          <p:nvPr/>
        </p:nvSpPr>
        <p:spPr>
          <a:xfrm>
            <a:off x="1420807" y="1828800"/>
            <a:ext cx="6744140" cy="4142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spcAft>
                <a:spcPts val="2000"/>
              </a:spcAft>
            </a:pPr>
            <a:r>
              <a:rPr lang="en-US" sz="2000" b="0" err="1">
                <a:solidFill>
                  <a:srgbClr val="58656E"/>
                </a:solidFill>
                <a:latin typeface="Barlow Medium" pitchFamily="2" charset="77"/>
              </a:rPr>
              <a:t>Mobilisation</a:t>
            </a:r>
            <a:r>
              <a:rPr lang="en-US" sz="2000" b="0">
                <a:solidFill>
                  <a:srgbClr val="58656E"/>
                </a:solidFill>
                <a:latin typeface="Barlow Medium" pitchFamily="2" charset="77"/>
              </a:rPr>
              <a:t> et concertation </a:t>
            </a:r>
          </a:p>
          <a:p>
            <a:pPr>
              <a:lnSpc>
                <a:spcPts val="2600"/>
              </a:lnSpc>
              <a:spcBef>
                <a:spcPts val="0"/>
              </a:spcBef>
              <a:spcAft>
                <a:spcPts val="2000"/>
              </a:spcAft>
            </a:pPr>
            <a:r>
              <a:rPr lang="en-US" sz="2000" b="0" err="1">
                <a:solidFill>
                  <a:srgbClr val="58656E"/>
                </a:solidFill>
                <a:latin typeface="Barlow Medium" pitchFamily="2" charset="77"/>
              </a:rPr>
              <a:t>Sensibilisation</a:t>
            </a:r>
            <a:r>
              <a:rPr lang="en-US" sz="2000" b="0">
                <a:solidFill>
                  <a:srgbClr val="58656E"/>
                </a:solidFill>
                <a:latin typeface="Barlow Medium" pitchFamily="2" charset="77"/>
              </a:rPr>
              <a:t> </a:t>
            </a:r>
          </a:p>
          <a:p>
            <a:pPr>
              <a:lnSpc>
                <a:spcPts val="2600"/>
              </a:lnSpc>
              <a:spcBef>
                <a:spcPts val="0"/>
              </a:spcBef>
              <a:spcAft>
                <a:spcPts val="2000"/>
              </a:spcAft>
            </a:pPr>
            <a:r>
              <a:rPr lang="en-US" sz="2000" b="0" err="1">
                <a:solidFill>
                  <a:srgbClr val="58656E"/>
                </a:solidFill>
                <a:latin typeface="Barlow Medium" pitchFamily="2" charset="77"/>
              </a:rPr>
              <a:t>Transfert</a:t>
            </a:r>
            <a:r>
              <a:rPr lang="en-US" sz="2000" b="0">
                <a:solidFill>
                  <a:srgbClr val="58656E"/>
                </a:solidFill>
                <a:latin typeface="Barlow Medium" pitchFamily="2" charset="77"/>
              </a:rPr>
              <a:t> de </a:t>
            </a:r>
            <a:r>
              <a:rPr lang="en-US" sz="2000" b="0" err="1">
                <a:solidFill>
                  <a:srgbClr val="58656E"/>
                </a:solidFill>
                <a:latin typeface="Barlow Medium" pitchFamily="2" charset="77"/>
              </a:rPr>
              <a:t>connaissances</a:t>
            </a:r>
            <a:r>
              <a:rPr lang="en-US" sz="2000" b="0">
                <a:solidFill>
                  <a:srgbClr val="58656E"/>
                </a:solidFill>
                <a:latin typeface="Barlow Medium" pitchFamily="2" charset="77"/>
              </a:rPr>
              <a:t> et </a:t>
            </a:r>
            <a:r>
              <a:rPr lang="en-US" sz="2000" b="0" err="1">
                <a:solidFill>
                  <a:srgbClr val="58656E"/>
                </a:solidFill>
                <a:latin typeface="Barlow Medium" pitchFamily="2" charset="77"/>
              </a:rPr>
              <a:t>développement</a:t>
            </a:r>
            <a:r>
              <a:rPr lang="en-US" sz="2000" b="0">
                <a:solidFill>
                  <a:srgbClr val="58656E"/>
                </a:solidFill>
                <a:latin typeface="Barlow Medium" pitchFamily="2" charset="77"/>
              </a:rPr>
              <a:t> des </a:t>
            </a:r>
            <a:r>
              <a:rPr lang="en-US" sz="2000" b="0" err="1">
                <a:solidFill>
                  <a:srgbClr val="58656E"/>
                </a:solidFill>
                <a:latin typeface="Barlow Medium" pitchFamily="2" charset="77"/>
              </a:rPr>
              <a:t>compétences</a:t>
            </a:r>
            <a:r>
              <a:rPr lang="en-US" sz="2000" b="0">
                <a:solidFill>
                  <a:srgbClr val="58656E"/>
                </a:solidFill>
                <a:latin typeface="Barlow Medium" pitchFamily="2" charset="77"/>
              </a:rPr>
              <a:t> des </a:t>
            </a:r>
            <a:r>
              <a:rPr lang="en-US" sz="2000" b="0" err="1">
                <a:solidFill>
                  <a:srgbClr val="58656E"/>
                </a:solidFill>
                <a:latin typeface="Barlow Medium" pitchFamily="2" charset="77"/>
              </a:rPr>
              <a:t>acteurs</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rPr>
              <a:t>Accompagnement</a:t>
            </a:r>
            <a:endParaRPr lang="en-US" sz="2000" b="0">
              <a:solidFill>
                <a:srgbClr val="58656E"/>
              </a:solidFill>
              <a:latin typeface="Barlow Medium" pitchFamily="2" charset="77"/>
            </a:endParaRPr>
          </a:p>
          <a:p>
            <a:pPr>
              <a:lnSpc>
                <a:spcPts val="2600"/>
              </a:lnSpc>
              <a:spcBef>
                <a:spcPts val="0"/>
              </a:spcBef>
              <a:spcAft>
                <a:spcPts val="2000"/>
              </a:spcAft>
            </a:pPr>
            <a:r>
              <a:rPr lang="en-US" sz="2000" b="0">
                <a:solidFill>
                  <a:srgbClr val="58656E"/>
                </a:solidFill>
                <a:latin typeface="Barlow Medium" pitchFamily="2" charset="77"/>
              </a:rPr>
              <a:t>Planification </a:t>
            </a:r>
          </a:p>
          <a:p>
            <a:pPr>
              <a:lnSpc>
                <a:spcPts val="2600"/>
              </a:lnSpc>
              <a:spcBef>
                <a:spcPts val="0"/>
              </a:spcBef>
              <a:spcAft>
                <a:spcPts val="2000"/>
              </a:spcAft>
            </a:pPr>
            <a:r>
              <a:rPr lang="en-US" sz="2000" b="0" err="1">
                <a:solidFill>
                  <a:srgbClr val="58656E"/>
                </a:solidFill>
                <a:latin typeface="Barlow Medium" pitchFamily="2" charset="77"/>
              </a:rPr>
              <a:t>Suivi</a:t>
            </a:r>
            <a:r>
              <a:rPr lang="en-US" sz="2000" b="0">
                <a:solidFill>
                  <a:srgbClr val="58656E"/>
                </a:solidFill>
                <a:latin typeface="Barlow Medium" pitchFamily="2" charset="77"/>
              </a:rPr>
              <a:t> et </a:t>
            </a:r>
            <a:r>
              <a:rPr lang="en-US" sz="2000" b="0" err="1">
                <a:solidFill>
                  <a:srgbClr val="58656E"/>
                </a:solidFill>
                <a:latin typeface="Barlow Medium" pitchFamily="2" charset="77"/>
              </a:rPr>
              <a:t>évaluation</a:t>
            </a:r>
            <a:endParaRPr lang="en-US" sz="2000" b="0">
              <a:solidFill>
                <a:srgbClr val="58656E"/>
              </a:solidFill>
              <a:latin typeface="Barlow Medium" pitchFamily="2" charset="77"/>
            </a:endParaRPr>
          </a:p>
        </p:txBody>
      </p:sp>
      <p:sp>
        <p:nvSpPr>
          <p:cNvPr id="6" name="Title 1">
            <a:extLst>
              <a:ext uri="{FF2B5EF4-FFF2-40B4-BE49-F238E27FC236}">
                <a16:creationId xmlns:a16="http://schemas.microsoft.com/office/drawing/2014/main" id="{04F578DB-2E7C-664E-8BBD-215E622C4139}"/>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SIX AXES D’INTERVENTION:</a:t>
            </a:r>
            <a:endParaRPr lang="en-US" sz="2300" spc="50" baseline="0">
              <a:solidFill>
                <a:schemeClr val="bg1"/>
              </a:solidFill>
            </a:endParaRPr>
          </a:p>
        </p:txBody>
      </p:sp>
    </p:spTree>
    <p:extLst>
      <p:ext uri="{BB962C8B-B14F-4D97-AF65-F5344CB8AC3E}">
        <p14:creationId xmlns:p14="http://schemas.microsoft.com/office/powerpoint/2010/main" val="2617363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8A09E92-260D-1F47-9B1B-5F1A31B098FC}"/>
              </a:ext>
            </a:extLst>
          </p:cNvPr>
          <p:cNvSpPr/>
          <p:nvPr/>
        </p:nvSpPr>
        <p:spPr>
          <a:xfrm>
            <a:off x="1466986" y="825513"/>
            <a:ext cx="5898219" cy="1131876"/>
          </a:xfrm>
          <a:prstGeom prst="roundRect">
            <a:avLst>
              <a:gd name="adj" fmla="val 7410"/>
            </a:avLst>
          </a:prstGeom>
          <a:solidFill>
            <a:srgbClr val="D77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EF047AC-084F-E247-980F-A56AA2E20267}"/>
              </a:ext>
            </a:extLst>
          </p:cNvPr>
          <p:cNvSpPr txBox="1">
            <a:spLocks/>
          </p:cNvSpPr>
          <p:nvPr/>
        </p:nvSpPr>
        <p:spPr>
          <a:xfrm>
            <a:off x="1585400" y="836267"/>
            <a:ext cx="5779806" cy="1121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ÉVOLUTION DE LA VISION EN PROMOTION DE LA SANTÉ ET PRÉVENTION EN CONTEXTE SCOLAIRE</a:t>
            </a:r>
            <a:endParaRPr lang="en-US" sz="2300" spc="50" baseline="0">
              <a:solidFill>
                <a:schemeClr val="bg1"/>
              </a:solidFill>
            </a:endParaRPr>
          </a:p>
        </p:txBody>
      </p:sp>
      <p:sp>
        <p:nvSpPr>
          <p:cNvPr id="4" name="Title 1">
            <a:extLst>
              <a:ext uri="{FF2B5EF4-FFF2-40B4-BE49-F238E27FC236}">
                <a16:creationId xmlns:a16="http://schemas.microsoft.com/office/drawing/2014/main" id="{780AE89A-ABF9-8F40-B94C-2EBB2A70C984}"/>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D77439"/>
                </a:solidFill>
                <a:latin typeface="Barlow Medium" pitchFamily="2" charset="77"/>
              </a:rPr>
              <a:t>14</a:t>
            </a:r>
          </a:p>
        </p:txBody>
      </p:sp>
      <p:sp>
        <p:nvSpPr>
          <p:cNvPr id="5" name="Oval 4">
            <a:extLst>
              <a:ext uri="{FF2B5EF4-FFF2-40B4-BE49-F238E27FC236}">
                <a16:creationId xmlns:a16="http://schemas.microsoft.com/office/drawing/2014/main" id="{8FCEB67F-81DA-E441-8904-54948720D85E}"/>
              </a:ext>
            </a:extLst>
          </p:cNvPr>
          <p:cNvSpPr/>
          <p:nvPr/>
        </p:nvSpPr>
        <p:spPr>
          <a:xfrm>
            <a:off x="703894" y="896009"/>
            <a:ext cx="486803" cy="486803"/>
          </a:xfrm>
          <a:prstGeom prst="ellipse">
            <a:avLst/>
          </a:prstGeom>
          <a:noFill/>
          <a:ln w="19050">
            <a:solidFill>
              <a:srgbClr val="D77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92DDE06A-F10E-9148-B2ED-04C1160F24A2}"/>
              </a:ext>
            </a:extLst>
          </p:cNvPr>
          <p:cNvSpPr txBox="1">
            <a:spLocks/>
          </p:cNvSpPr>
          <p:nvPr/>
        </p:nvSpPr>
        <p:spPr>
          <a:xfrm>
            <a:off x="1366405" y="4420578"/>
            <a:ext cx="6613164" cy="12006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900"/>
              </a:lnSpc>
              <a:spcBef>
                <a:spcPts val="2000"/>
              </a:spcBef>
              <a:buNone/>
            </a:pPr>
            <a:r>
              <a:rPr lang="en-US" sz="1500" b="0" err="1">
                <a:solidFill>
                  <a:srgbClr val="58656E"/>
                </a:solidFill>
                <a:latin typeface="Barlow Medium" pitchFamily="2" charset="77"/>
              </a:rPr>
              <a:t>En</a:t>
            </a:r>
            <a:r>
              <a:rPr lang="en-US" sz="1500" b="0">
                <a:solidFill>
                  <a:srgbClr val="58656E"/>
                </a:solidFill>
                <a:latin typeface="Barlow Medium" pitchFamily="2" charset="77"/>
              </a:rPr>
              <a:t> se </a:t>
            </a:r>
            <a:r>
              <a:rPr lang="en-US" sz="1500" b="0" err="1">
                <a:solidFill>
                  <a:srgbClr val="58656E"/>
                </a:solidFill>
                <a:latin typeface="Barlow Medium" pitchFamily="2" charset="77"/>
              </a:rPr>
              <a:t>concentrant</a:t>
            </a:r>
            <a:r>
              <a:rPr lang="en-US" sz="1500" b="0">
                <a:solidFill>
                  <a:srgbClr val="58656E"/>
                </a:solidFill>
                <a:latin typeface="Barlow Medium" pitchFamily="2" charset="77"/>
              </a:rPr>
              <a:t> sur les </a:t>
            </a:r>
            <a:r>
              <a:rPr lang="en-US" sz="1500" b="0" err="1">
                <a:solidFill>
                  <a:srgbClr val="58656E"/>
                </a:solidFill>
                <a:latin typeface="Barlow Medium" pitchFamily="2" charset="77"/>
              </a:rPr>
              <a:t>compétences</a:t>
            </a:r>
            <a:r>
              <a:rPr lang="en-US" sz="1500" b="0">
                <a:solidFill>
                  <a:srgbClr val="58656E"/>
                </a:solidFill>
                <a:latin typeface="Barlow Medium" pitchFamily="2" charset="77"/>
              </a:rPr>
              <a:t> qui </a:t>
            </a:r>
            <a:r>
              <a:rPr lang="en-US" sz="1500" b="0" err="1">
                <a:solidFill>
                  <a:srgbClr val="58656E"/>
                </a:solidFill>
                <a:latin typeface="Barlow Medium" pitchFamily="2" charset="77"/>
              </a:rPr>
              <a:t>sont</a:t>
            </a:r>
            <a:r>
              <a:rPr lang="en-US" sz="1500" b="0">
                <a:solidFill>
                  <a:srgbClr val="58656E"/>
                </a:solidFill>
                <a:latin typeface="Barlow Medium" pitchFamily="2" charset="77"/>
              </a:rPr>
              <a:t> communes aux divers </a:t>
            </a:r>
            <a:r>
              <a:rPr lang="en-US" sz="1500" b="0" err="1">
                <a:solidFill>
                  <a:srgbClr val="58656E"/>
                </a:solidFill>
                <a:latin typeface="Barlow Medium" pitchFamily="2" charset="77"/>
              </a:rPr>
              <a:t>sujets</a:t>
            </a:r>
            <a:r>
              <a:rPr lang="en-US" sz="1500" b="0">
                <a:solidFill>
                  <a:srgbClr val="58656E"/>
                </a:solidFill>
                <a:latin typeface="Barlow Medium" pitchFamily="2" charset="77"/>
              </a:rPr>
              <a:t> de </a:t>
            </a:r>
            <a:r>
              <a:rPr lang="en-US" sz="1500" b="0" err="1">
                <a:solidFill>
                  <a:srgbClr val="58656E"/>
                </a:solidFill>
                <a:latin typeface="Barlow Medium" pitchFamily="2" charset="77"/>
              </a:rPr>
              <a:t>santé</a:t>
            </a:r>
            <a:r>
              <a:rPr lang="en-US" sz="1500" b="0">
                <a:solidFill>
                  <a:srgbClr val="58656E"/>
                </a:solidFill>
                <a:latin typeface="Barlow Medium" pitchFamily="2" charset="77"/>
              </a:rPr>
              <a:t>, le </a:t>
            </a:r>
            <a:r>
              <a:rPr lang="en-US" sz="1500" b="0" err="1">
                <a:solidFill>
                  <a:srgbClr val="58656E"/>
                </a:solidFill>
                <a:latin typeface="Barlow Medium" pitchFamily="2" charset="77"/>
              </a:rPr>
              <a:t>référent</a:t>
            </a:r>
            <a:r>
              <a:rPr lang="en-US" sz="1500" b="0">
                <a:solidFill>
                  <a:srgbClr val="58656E"/>
                </a:solidFill>
                <a:latin typeface="Barlow Medium" pitchFamily="2" charset="77"/>
              </a:rPr>
              <a:t> ÉKIP </a:t>
            </a:r>
            <a:r>
              <a:rPr lang="en-US" sz="1500" b="0" err="1">
                <a:solidFill>
                  <a:srgbClr val="58656E"/>
                </a:solidFill>
                <a:latin typeface="Barlow Medium" pitchFamily="2" charset="77"/>
              </a:rPr>
              <a:t>permet</a:t>
            </a:r>
            <a:r>
              <a:rPr lang="en-US" sz="1500" b="0">
                <a:solidFill>
                  <a:srgbClr val="58656E"/>
                </a:solidFill>
                <a:latin typeface="Barlow Medium" pitchFamily="2" charset="77"/>
              </a:rPr>
              <a:t> </a:t>
            </a:r>
            <a:r>
              <a:rPr lang="en-US" sz="1500" b="0" err="1">
                <a:solidFill>
                  <a:srgbClr val="58656E"/>
                </a:solidFill>
                <a:latin typeface="Barlow Medium" pitchFamily="2" charset="77"/>
              </a:rPr>
              <a:t>d’agir</a:t>
            </a:r>
            <a:r>
              <a:rPr lang="en-US" sz="1500" b="0">
                <a:solidFill>
                  <a:srgbClr val="58656E"/>
                </a:solidFill>
                <a:latin typeface="Barlow Medium" pitchFamily="2" charset="77"/>
              </a:rPr>
              <a:t> de manière </a:t>
            </a:r>
            <a:r>
              <a:rPr lang="en-US" sz="1500" b="0" err="1">
                <a:solidFill>
                  <a:srgbClr val="58656E"/>
                </a:solidFill>
                <a:latin typeface="Barlow Medium" pitchFamily="2" charset="77"/>
              </a:rPr>
              <a:t>intégrée</a:t>
            </a:r>
            <a:r>
              <a:rPr lang="en-US" sz="1500" b="0">
                <a:solidFill>
                  <a:srgbClr val="58656E"/>
                </a:solidFill>
                <a:latin typeface="Barlow Medium" pitchFamily="2" charset="77"/>
              </a:rPr>
              <a:t> sur la </a:t>
            </a:r>
            <a:r>
              <a:rPr lang="en-US" sz="1500" b="0" err="1">
                <a:solidFill>
                  <a:srgbClr val="58656E"/>
                </a:solidFill>
                <a:latin typeface="Barlow Medium" pitchFamily="2" charset="77"/>
              </a:rPr>
              <a:t>santé</a:t>
            </a:r>
            <a:r>
              <a:rPr lang="en-US" sz="1500" b="0">
                <a:solidFill>
                  <a:srgbClr val="58656E"/>
                </a:solidFill>
                <a:latin typeface="Barlow Medium" pitchFamily="2" charset="77"/>
              </a:rPr>
              <a:t>, </a:t>
            </a:r>
            <a:br>
              <a:rPr lang="en-US" sz="1500" b="0">
                <a:solidFill>
                  <a:srgbClr val="58656E"/>
                </a:solidFill>
                <a:latin typeface="Barlow Medium" pitchFamily="2" charset="77"/>
              </a:rPr>
            </a:br>
            <a:r>
              <a:rPr lang="en-US" sz="1500" b="0">
                <a:solidFill>
                  <a:srgbClr val="58656E"/>
                </a:solidFill>
                <a:latin typeface="Barlow Medium" pitchFamily="2" charset="77"/>
              </a:rPr>
              <a:t>le bien-</a:t>
            </a:r>
            <a:r>
              <a:rPr lang="en-US" sz="1500" b="0" err="1">
                <a:solidFill>
                  <a:srgbClr val="58656E"/>
                </a:solidFill>
                <a:latin typeface="Barlow Medium" pitchFamily="2" charset="77"/>
              </a:rPr>
              <a:t>être</a:t>
            </a:r>
            <a:r>
              <a:rPr lang="en-US" sz="1500" b="0">
                <a:solidFill>
                  <a:srgbClr val="58656E"/>
                </a:solidFill>
                <a:latin typeface="Barlow Medium" pitchFamily="2" charset="77"/>
              </a:rPr>
              <a:t> et la </a:t>
            </a:r>
            <a:r>
              <a:rPr lang="en-US" sz="1500" b="0" err="1">
                <a:solidFill>
                  <a:srgbClr val="58656E"/>
                </a:solidFill>
                <a:latin typeface="Barlow Medium" pitchFamily="2" charset="77"/>
              </a:rPr>
              <a:t>réussite</a:t>
            </a:r>
            <a:r>
              <a:rPr lang="en-US" sz="1500" b="0">
                <a:solidFill>
                  <a:srgbClr val="58656E"/>
                </a:solidFill>
                <a:latin typeface="Barlow Medium" pitchFamily="2" charset="77"/>
              </a:rPr>
              <a:t> </a:t>
            </a:r>
            <a:r>
              <a:rPr lang="en-US" sz="1500" b="0" err="1">
                <a:solidFill>
                  <a:srgbClr val="58656E"/>
                </a:solidFill>
                <a:latin typeface="Barlow Medium" pitchFamily="2" charset="77"/>
              </a:rPr>
              <a:t>éducative</a:t>
            </a:r>
            <a:r>
              <a:rPr lang="en-US" sz="1500" b="0">
                <a:solidFill>
                  <a:srgbClr val="58656E"/>
                </a:solidFill>
                <a:latin typeface="Barlow Medium" pitchFamily="2" charset="77"/>
              </a:rPr>
              <a:t> des </a:t>
            </a:r>
            <a:r>
              <a:rPr lang="en-US" sz="1500" b="0" err="1">
                <a:solidFill>
                  <a:srgbClr val="58656E"/>
                </a:solidFill>
                <a:latin typeface="Barlow Medium" pitchFamily="2" charset="77"/>
              </a:rPr>
              <a:t>jeunes</a:t>
            </a:r>
            <a:r>
              <a:rPr lang="en-US" sz="1500" b="0">
                <a:solidFill>
                  <a:srgbClr val="58656E"/>
                </a:solidFill>
                <a:latin typeface="Barlow Medium" pitchFamily="2" charset="77"/>
              </a:rPr>
              <a:t>, </a:t>
            </a:r>
            <a:r>
              <a:rPr lang="en-US" sz="1500" b="0" err="1">
                <a:solidFill>
                  <a:srgbClr val="58656E"/>
                </a:solidFill>
                <a:latin typeface="Barlow Medium" pitchFamily="2" charset="77"/>
              </a:rPr>
              <a:t>c'est</a:t>
            </a:r>
            <a:r>
              <a:rPr lang="en-US" sz="1500" b="0">
                <a:solidFill>
                  <a:srgbClr val="58656E"/>
                </a:solidFill>
                <a:latin typeface="Barlow Medium" pitchFamily="2" charset="77"/>
              </a:rPr>
              <a:t>-</a:t>
            </a:r>
            <a:r>
              <a:rPr lang="en-US" sz="1500" b="0" err="1">
                <a:solidFill>
                  <a:srgbClr val="58656E"/>
                </a:solidFill>
                <a:latin typeface="Barlow Medium" pitchFamily="2" charset="77"/>
              </a:rPr>
              <a:t>à</a:t>
            </a:r>
            <a:r>
              <a:rPr lang="en-US" sz="1500" b="0">
                <a:solidFill>
                  <a:srgbClr val="58656E"/>
                </a:solidFill>
                <a:latin typeface="Barlow Medium" pitchFamily="2" charset="77"/>
              </a:rPr>
              <a:t>-dire sans </a:t>
            </a:r>
            <a:r>
              <a:rPr lang="en-US" sz="1500" b="0" err="1">
                <a:solidFill>
                  <a:srgbClr val="58656E"/>
                </a:solidFill>
                <a:latin typeface="Barlow Medium" pitchFamily="2" charset="77"/>
              </a:rPr>
              <a:t>avoir</a:t>
            </a:r>
            <a:r>
              <a:rPr lang="en-US" sz="1500" b="0">
                <a:solidFill>
                  <a:srgbClr val="58656E"/>
                </a:solidFill>
                <a:latin typeface="Barlow Medium" pitchFamily="2" charset="77"/>
              </a:rPr>
              <a:t> </a:t>
            </a:r>
            <a:br>
              <a:rPr lang="en-US" sz="1500" b="0">
                <a:solidFill>
                  <a:srgbClr val="58656E"/>
                </a:solidFill>
                <a:latin typeface="Barlow Medium" pitchFamily="2" charset="77"/>
              </a:rPr>
            </a:br>
            <a:r>
              <a:rPr lang="en-US" sz="1500" b="0" err="1">
                <a:solidFill>
                  <a:srgbClr val="58656E"/>
                </a:solidFill>
                <a:latin typeface="Barlow Medium" pitchFamily="2" charset="77"/>
              </a:rPr>
              <a:t>à</a:t>
            </a:r>
            <a:r>
              <a:rPr lang="en-US" sz="1500" b="0">
                <a:solidFill>
                  <a:srgbClr val="58656E"/>
                </a:solidFill>
                <a:latin typeface="Barlow Medium" pitchFamily="2" charset="77"/>
              </a:rPr>
              <a:t> </a:t>
            </a:r>
            <a:r>
              <a:rPr lang="en-US" sz="1500" b="0" err="1">
                <a:solidFill>
                  <a:srgbClr val="58656E"/>
                </a:solidFill>
                <a:latin typeface="Barlow Medium" pitchFamily="2" charset="77"/>
              </a:rPr>
              <a:t>mettre</a:t>
            </a:r>
            <a:r>
              <a:rPr lang="en-US" sz="1500" b="0">
                <a:solidFill>
                  <a:srgbClr val="58656E"/>
                </a:solidFill>
                <a:latin typeface="Barlow Medium" pitchFamily="2" charset="77"/>
              </a:rPr>
              <a:t> </a:t>
            </a:r>
            <a:r>
              <a:rPr lang="en-US" sz="1500" b="0" err="1">
                <a:solidFill>
                  <a:srgbClr val="58656E"/>
                </a:solidFill>
                <a:latin typeface="Barlow Medium" pitchFamily="2" charset="77"/>
              </a:rPr>
              <a:t>en</a:t>
            </a:r>
            <a:r>
              <a:rPr lang="en-US" sz="1500" b="0">
                <a:solidFill>
                  <a:srgbClr val="58656E"/>
                </a:solidFill>
                <a:latin typeface="Barlow Medium" pitchFamily="2" charset="77"/>
              </a:rPr>
              <a:t> place </a:t>
            </a:r>
            <a:r>
              <a:rPr lang="en-US" sz="1500" b="0" err="1">
                <a:solidFill>
                  <a:srgbClr val="58656E"/>
                </a:solidFill>
                <a:latin typeface="Barlow Medium" pitchFamily="2" charset="77"/>
              </a:rPr>
              <a:t>autant</a:t>
            </a:r>
            <a:r>
              <a:rPr lang="en-US" sz="1500" b="0">
                <a:solidFill>
                  <a:srgbClr val="58656E"/>
                </a:solidFill>
                <a:latin typeface="Barlow Medium" pitchFamily="2" charset="77"/>
              </a:rPr>
              <a:t> </a:t>
            </a:r>
            <a:r>
              <a:rPr lang="en-US" sz="1500" b="0" err="1">
                <a:solidFill>
                  <a:srgbClr val="58656E"/>
                </a:solidFill>
                <a:latin typeface="Barlow Medium" pitchFamily="2" charset="77"/>
              </a:rPr>
              <a:t>d’actions</a:t>
            </a:r>
            <a:r>
              <a:rPr lang="en-US" sz="1500" b="0">
                <a:solidFill>
                  <a:srgbClr val="58656E"/>
                </a:solidFill>
                <a:latin typeface="Barlow Medium" pitchFamily="2" charset="77"/>
              </a:rPr>
              <a:t> </a:t>
            </a:r>
            <a:r>
              <a:rPr lang="en-US" sz="1500" b="0" err="1">
                <a:solidFill>
                  <a:srgbClr val="58656E"/>
                </a:solidFill>
                <a:latin typeface="Barlow Medium" pitchFamily="2" charset="77"/>
              </a:rPr>
              <a:t>spécifiques</a:t>
            </a:r>
            <a:r>
              <a:rPr lang="en-US" sz="1500" b="0">
                <a:solidFill>
                  <a:srgbClr val="58656E"/>
                </a:solidFill>
                <a:latin typeface="Barlow Medium" pitchFamily="2" charset="77"/>
              </a:rPr>
              <a:t> </a:t>
            </a:r>
            <a:r>
              <a:rPr lang="en-US" sz="1500" b="0" err="1">
                <a:solidFill>
                  <a:srgbClr val="58656E"/>
                </a:solidFill>
                <a:latin typeface="Barlow Medium" pitchFamily="2" charset="77"/>
              </a:rPr>
              <a:t>qu’il</a:t>
            </a:r>
            <a:r>
              <a:rPr lang="en-US" sz="1500" b="0">
                <a:solidFill>
                  <a:srgbClr val="58656E"/>
                </a:solidFill>
                <a:latin typeface="Barlow Medium" pitchFamily="2" charset="77"/>
              </a:rPr>
              <a:t> y a de </a:t>
            </a:r>
            <a:r>
              <a:rPr lang="en-US" sz="1500" b="0" err="1">
                <a:solidFill>
                  <a:srgbClr val="58656E"/>
                </a:solidFill>
                <a:latin typeface="Barlow Medium" pitchFamily="2" charset="77"/>
              </a:rPr>
              <a:t>sujets</a:t>
            </a:r>
            <a:r>
              <a:rPr lang="en-US" sz="1500" b="0">
                <a:solidFill>
                  <a:srgbClr val="58656E"/>
                </a:solidFill>
                <a:latin typeface="Barlow Medium" pitchFamily="2" charset="77"/>
              </a:rPr>
              <a:t> de </a:t>
            </a:r>
            <a:r>
              <a:rPr lang="en-US" sz="1500" b="0" err="1">
                <a:solidFill>
                  <a:srgbClr val="58656E"/>
                </a:solidFill>
                <a:latin typeface="Barlow Medium" pitchFamily="2" charset="77"/>
              </a:rPr>
              <a:t>santé</a:t>
            </a:r>
            <a:r>
              <a:rPr lang="en-US" sz="1500" b="0">
                <a:solidFill>
                  <a:srgbClr val="58656E"/>
                </a:solidFill>
                <a:latin typeface="Barlow Medium" pitchFamily="2" charset="77"/>
              </a:rPr>
              <a:t> .</a:t>
            </a:r>
          </a:p>
        </p:txBody>
      </p:sp>
      <p:sp>
        <p:nvSpPr>
          <p:cNvPr id="7" name="Rounded Rectangle 6">
            <a:extLst>
              <a:ext uri="{FF2B5EF4-FFF2-40B4-BE49-F238E27FC236}">
                <a16:creationId xmlns:a16="http://schemas.microsoft.com/office/drawing/2014/main" id="{8FF726E1-8466-B842-BCD4-1E864D24C943}"/>
              </a:ext>
            </a:extLst>
          </p:cNvPr>
          <p:cNvSpPr/>
          <p:nvPr/>
        </p:nvSpPr>
        <p:spPr>
          <a:xfrm>
            <a:off x="1466986" y="2803315"/>
            <a:ext cx="2160030" cy="882135"/>
          </a:xfrm>
          <a:prstGeom prst="roundRect">
            <a:avLst>
              <a:gd name="adj" fmla="val 7410"/>
            </a:avLst>
          </a:prstGeom>
          <a:solidFill>
            <a:schemeClr val="bg1"/>
          </a:solidFill>
          <a:ln w="15875">
            <a:solidFill>
              <a:srgbClr val="D77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EE150C2E-3AFE-E440-BA75-758D05FD2969}"/>
              </a:ext>
            </a:extLst>
          </p:cNvPr>
          <p:cNvSpPr txBox="1">
            <a:spLocks/>
          </p:cNvSpPr>
          <p:nvPr/>
        </p:nvSpPr>
        <p:spPr>
          <a:xfrm>
            <a:off x="1466986" y="2882087"/>
            <a:ext cx="2160030" cy="882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spcBef>
                <a:spcPts val="2000"/>
              </a:spcBef>
              <a:buNone/>
            </a:pPr>
            <a:r>
              <a:rPr lang="en-US" sz="1300" b="0">
                <a:solidFill>
                  <a:srgbClr val="58656E"/>
                </a:solidFill>
                <a:latin typeface="Barlow Medium" pitchFamily="2" charset="77"/>
              </a:rPr>
              <a:t>Passer </a:t>
            </a:r>
            <a:r>
              <a:rPr lang="en-US" sz="1300" b="0" err="1">
                <a:solidFill>
                  <a:srgbClr val="58656E"/>
                </a:solidFill>
                <a:latin typeface="Barlow Medium" pitchFamily="2" charset="77"/>
              </a:rPr>
              <a:t>d’une</a:t>
            </a:r>
            <a:r>
              <a:rPr lang="en-US" sz="1300" b="0">
                <a:solidFill>
                  <a:srgbClr val="58656E"/>
                </a:solidFill>
                <a:latin typeface="Barlow Medium" pitchFamily="2" charset="77"/>
              </a:rPr>
              <a:t> vision par </a:t>
            </a:r>
            <a:br>
              <a:rPr lang="en-US" sz="1300" b="0">
                <a:solidFill>
                  <a:srgbClr val="58656E"/>
                </a:solidFill>
                <a:latin typeface="Barlow Medium" pitchFamily="2" charset="77"/>
              </a:rPr>
            </a:br>
            <a:r>
              <a:rPr lang="en-US" sz="1300" b="0">
                <a:solidFill>
                  <a:srgbClr val="58656E"/>
                </a:solidFill>
                <a:latin typeface="Barlow Medium" pitchFamily="2" charset="77"/>
              </a:rPr>
              <a:t>« </a:t>
            </a:r>
            <a:r>
              <a:rPr lang="en-US" sz="1300" b="0" err="1">
                <a:solidFill>
                  <a:srgbClr val="58656E"/>
                </a:solidFill>
                <a:latin typeface="Barlow Medium" pitchFamily="2" charset="77"/>
              </a:rPr>
              <a:t>problème</a:t>
            </a:r>
            <a:r>
              <a:rPr lang="en-US" sz="1300" b="0">
                <a:solidFill>
                  <a:srgbClr val="58656E"/>
                </a:solidFill>
                <a:latin typeface="Barlow Medium" pitchFamily="2" charset="77"/>
              </a:rPr>
              <a:t> » et par </a:t>
            </a:r>
            <a:r>
              <a:rPr lang="en-US" sz="1300" b="0" err="1">
                <a:solidFill>
                  <a:srgbClr val="58656E"/>
                </a:solidFill>
                <a:latin typeface="Barlow Medium" pitchFamily="2" charset="77"/>
              </a:rPr>
              <a:t>thématique</a:t>
            </a:r>
            <a:r>
              <a:rPr lang="en-US" sz="1300" b="0">
                <a:solidFill>
                  <a:srgbClr val="58656E"/>
                </a:solidFill>
                <a:latin typeface="Barlow Medium" pitchFamily="2" charset="77"/>
              </a:rPr>
              <a:t> de </a:t>
            </a:r>
            <a:r>
              <a:rPr lang="en-US" sz="1300" b="0" err="1">
                <a:solidFill>
                  <a:srgbClr val="58656E"/>
                </a:solidFill>
                <a:latin typeface="Barlow Medium" pitchFamily="2" charset="77"/>
              </a:rPr>
              <a:t>santé</a:t>
            </a:r>
            <a:endParaRPr lang="en-US" sz="1300" b="0">
              <a:solidFill>
                <a:srgbClr val="58656E"/>
              </a:solidFill>
              <a:latin typeface="Barlow Medium" pitchFamily="2" charset="77"/>
            </a:endParaRPr>
          </a:p>
        </p:txBody>
      </p:sp>
      <p:sp>
        <p:nvSpPr>
          <p:cNvPr id="9" name="Rounded Rectangle 8">
            <a:extLst>
              <a:ext uri="{FF2B5EF4-FFF2-40B4-BE49-F238E27FC236}">
                <a16:creationId xmlns:a16="http://schemas.microsoft.com/office/drawing/2014/main" id="{A8C19C58-07F4-CB46-8AC7-BAF55BA9F78D}"/>
              </a:ext>
            </a:extLst>
          </p:cNvPr>
          <p:cNvSpPr/>
          <p:nvPr/>
        </p:nvSpPr>
        <p:spPr>
          <a:xfrm>
            <a:off x="5056632" y="2803315"/>
            <a:ext cx="2825800" cy="882135"/>
          </a:xfrm>
          <a:prstGeom prst="roundRect">
            <a:avLst>
              <a:gd name="adj" fmla="val 7410"/>
            </a:avLst>
          </a:prstGeom>
          <a:solidFill>
            <a:schemeClr val="bg1"/>
          </a:solidFill>
          <a:ln w="15875">
            <a:solidFill>
              <a:srgbClr val="D77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070A803A-AA2D-5E4B-8CBD-03B4A0942549}"/>
              </a:ext>
            </a:extLst>
          </p:cNvPr>
          <p:cNvSpPr txBox="1">
            <a:spLocks/>
          </p:cNvSpPr>
          <p:nvPr/>
        </p:nvSpPr>
        <p:spPr>
          <a:xfrm>
            <a:off x="5056632" y="2882087"/>
            <a:ext cx="2825800" cy="882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spcBef>
                <a:spcPts val="2000"/>
              </a:spcBef>
              <a:buNone/>
            </a:pPr>
            <a:r>
              <a:rPr lang="en-US" sz="1300" b="0" err="1">
                <a:solidFill>
                  <a:srgbClr val="58656E"/>
                </a:solidFill>
                <a:latin typeface="Barlow Medium" pitchFamily="2" charset="77"/>
              </a:rPr>
              <a:t>À</a:t>
            </a:r>
            <a:r>
              <a:rPr lang="en-US" sz="1300" b="0">
                <a:solidFill>
                  <a:srgbClr val="58656E"/>
                </a:solidFill>
                <a:latin typeface="Barlow Medium" pitchFamily="2" charset="77"/>
              </a:rPr>
              <a:t> </a:t>
            </a:r>
            <a:r>
              <a:rPr lang="en-US" sz="1300" b="0" err="1">
                <a:solidFill>
                  <a:srgbClr val="58656E"/>
                </a:solidFill>
                <a:latin typeface="Barlow Medium" pitchFamily="2" charset="77"/>
              </a:rPr>
              <a:t>une</a:t>
            </a:r>
            <a:r>
              <a:rPr lang="en-US" sz="1300" b="0">
                <a:solidFill>
                  <a:srgbClr val="58656E"/>
                </a:solidFill>
                <a:latin typeface="Barlow Medium" pitchFamily="2" charset="77"/>
              </a:rPr>
              <a:t> vision </a:t>
            </a:r>
            <a:r>
              <a:rPr lang="en-US" sz="1300" b="0" err="1">
                <a:solidFill>
                  <a:srgbClr val="58656E"/>
                </a:solidFill>
                <a:latin typeface="Barlow Medium" pitchFamily="2" charset="77"/>
              </a:rPr>
              <a:t>globale</a:t>
            </a:r>
            <a:r>
              <a:rPr lang="en-US" sz="1300" b="0">
                <a:solidFill>
                  <a:srgbClr val="58656E"/>
                </a:solidFill>
                <a:latin typeface="Barlow Medium" pitchFamily="2" charset="77"/>
              </a:rPr>
              <a:t> et positive de la </a:t>
            </a:r>
            <a:r>
              <a:rPr lang="en-US" sz="1300" b="0" err="1">
                <a:solidFill>
                  <a:srgbClr val="58656E"/>
                </a:solidFill>
                <a:latin typeface="Barlow Medium" pitchFamily="2" charset="77"/>
              </a:rPr>
              <a:t>santé</a:t>
            </a:r>
            <a:r>
              <a:rPr lang="en-US" sz="1300" b="0">
                <a:solidFill>
                  <a:srgbClr val="58656E"/>
                </a:solidFill>
                <a:latin typeface="Barlow Medium" pitchFamily="2" charset="77"/>
              </a:rPr>
              <a:t> et du bien-</a:t>
            </a:r>
            <a:r>
              <a:rPr lang="en-US" sz="1300" b="0" err="1">
                <a:solidFill>
                  <a:srgbClr val="58656E"/>
                </a:solidFill>
                <a:latin typeface="Barlow Medium" pitchFamily="2" charset="77"/>
              </a:rPr>
              <a:t>être</a:t>
            </a:r>
            <a:r>
              <a:rPr lang="en-US" sz="1300" b="0">
                <a:solidFill>
                  <a:srgbClr val="58656E"/>
                </a:solidFill>
                <a:latin typeface="Barlow Medium" pitchFamily="2" charset="77"/>
              </a:rPr>
              <a:t> </a:t>
            </a:r>
            <a:r>
              <a:rPr lang="en-US" sz="1300" b="0" err="1">
                <a:solidFill>
                  <a:srgbClr val="58656E"/>
                </a:solidFill>
                <a:latin typeface="Barlow Medium" pitchFamily="2" charset="77"/>
              </a:rPr>
              <a:t>centrée</a:t>
            </a:r>
            <a:r>
              <a:rPr lang="en-US" sz="1300" b="0">
                <a:solidFill>
                  <a:srgbClr val="58656E"/>
                </a:solidFill>
                <a:latin typeface="Barlow Medium" pitchFamily="2" charset="77"/>
              </a:rPr>
              <a:t> sur le </a:t>
            </a:r>
            <a:r>
              <a:rPr lang="en-US" sz="1300" b="0" err="1">
                <a:solidFill>
                  <a:srgbClr val="58656E"/>
                </a:solidFill>
                <a:latin typeface="Barlow Medium" pitchFamily="2" charset="77"/>
              </a:rPr>
              <a:t>développement</a:t>
            </a:r>
            <a:r>
              <a:rPr lang="en-US" sz="1300" b="0">
                <a:solidFill>
                  <a:srgbClr val="58656E"/>
                </a:solidFill>
                <a:latin typeface="Barlow Medium" pitchFamily="2" charset="77"/>
              </a:rPr>
              <a:t> de </a:t>
            </a:r>
            <a:r>
              <a:rPr lang="en-US" sz="1300" b="0" err="1">
                <a:solidFill>
                  <a:srgbClr val="58656E"/>
                </a:solidFill>
                <a:latin typeface="Barlow Medium" pitchFamily="2" charset="77"/>
              </a:rPr>
              <a:t>compétences</a:t>
            </a:r>
            <a:endParaRPr lang="en-US" sz="1300" b="0">
              <a:solidFill>
                <a:srgbClr val="58656E"/>
              </a:solidFill>
              <a:latin typeface="Barlow Medium" pitchFamily="2" charset="77"/>
            </a:endParaRPr>
          </a:p>
        </p:txBody>
      </p:sp>
      <p:sp>
        <p:nvSpPr>
          <p:cNvPr id="13" name="Right Arrow 12">
            <a:extLst>
              <a:ext uri="{FF2B5EF4-FFF2-40B4-BE49-F238E27FC236}">
                <a16:creationId xmlns:a16="http://schemas.microsoft.com/office/drawing/2014/main" id="{500FE289-ED2F-3648-ADC9-20E155AC5A0C}"/>
              </a:ext>
            </a:extLst>
          </p:cNvPr>
          <p:cNvSpPr/>
          <p:nvPr/>
        </p:nvSpPr>
        <p:spPr>
          <a:xfrm>
            <a:off x="3627016" y="3020354"/>
            <a:ext cx="1206704" cy="448056"/>
          </a:xfrm>
          <a:prstGeom prst="rightArrow">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EA132B8-D487-EC4B-8A02-59C25EC88FAE}"/>
              </a:ext>
            </a:extLst>
          </p:cNvPr>
          <p:cNvCxnSpPr>
            <a:cxnSpLocks/>
          </p:cNvCxnSpPr>
          <p:nvPr/>
        </p:nvCxnSpPr>
        <p:spPr>
          <a:xfrm>
            <a:off x="1466987" y="4096726"/>
            <a:ext cx="6512582"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AA05FD-B5B2-3A41-8400-ABD2E0524F34}"/>
              </a:ext>
            </a:extLst>
          </p:cNvPr>
          <p:cNvCxnSpPr>
            <a:cxnSpLocks/>
          </p:cNvCxnSpPr>
          <p:nvPr/>
        </p:nvCxnSpPr>
        <p:spPr>
          <a:xfrm>
            <a:off x="1466987" y="2368510"/>
            <a:ext cx="6512582"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43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FC0539D-2F39-CF4C-B3BF-C89CB02682BD}"/>
              </a:ext>
            </a:extLst>
          </p:cNvPr>
          <p:cNvSpPr/>
          <p:nvPr/>
        </p:nvSpPr>
        <p:spPr>
          <a:xfrm>
            <a:off x="1466989" y="886473"/>
            <a:ext cx="2949564" cy="502647"/>
          </a:xfrm>
          <a:prstGeom prst="roundRect">
            <a:avLst>
              <a:gd name="adj" fmla="val 7410"/>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93D0DB3-62D6-E644-812F-FE896F737B87}"/>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8246AF"/>
                </a:solidFill>
                <a:latin typeface="Barlow Medium" pitchFamily="2" charset="77"/>
              </a:rPr>
              <a:t>15</a:t>
            </a:r>
          </a:p>
        </p:txBody>
      </p:sp>
      <p:sp>
        <p:nvSpPr>
          <p:cNvPr id="4" name="Oval 3">
            <a:extLst>
              <a:ext uri="{FF2B5EF4-FFF2-40B4-BE49-F238E27FC236}">
                <a16:creationId xmlns:a16="http://schemas.microsoft.com/office/drawing/2014/main" id="{5CD61A1C-6FEB-DC40-8479-AF492545EB9D}"/>
              </a:ext>
            </a:extLst>
          </p:cNvPr>
          <p:cNvSpPr/>
          <p:nvPr/>
        </p:nvSpPr>
        <p:spPr>
          <a:xfrm>
            <a:off x="703894" y="896009"/>
            <a:ext cx="486803" cy="486803"/>
          </a:xfrm>
          <a:prstGeom prst="ellipse">
            <a:avLst/>
          </a:prstGeom>
          <a:noFill/>
          <a:ln w="19050">
            <a:solidFill>
              <a:srgbClr val="824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BD3C9A7-BFD0-FE4D-8137-E59AEC0643EE}"/>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LE RÉFÉRENT ÉKIP</a:t>
            </a:r>
            <a:endParaRPr lang="en-US" sz="2300" spc="50" baseline="0">
              <a:solidFill>
                <a:schemeClr val="bg1"/>
              </a:solidFill>
            </a:endParaRPr>
          </a:p>
        </p:txBody>
      </p:sp>
      <p:pic>
        <p:nvPicPr>
          <p:cNvPr id="6" name="Image 8">
            <a:extLst>
              <a:ext uri="{FF2B5EF4-FFF2-40B4-BE49-F238E27FC236}">
                <a16:creationId xmlns:a16="http://schemas.microsoft.com/office/drawing/2014/main" id="{2BC1EEB9-7834-F842-AF63-97A35DF13B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14"/>
          <a:stretch/>
        </p:blipFill>
        <p:spPr>
          <a:xfrm>
            <a:off x="5648692" y="2141622"/>
            <a:ext cx="2261703" cy="1631253"/>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71F7516F-C61C-7F4E-8912-ABE4496C2C0D}"/>
              </a:ext>
            </a:extLst>
          </p:cNvPr>
          <p:cNvPicPr>
            <a:picLocks noChangeAspect="1"/>
          </p:cNvPicPr>
          <p:nvPr/>
        </p:nvPicPr>
        <p:blipFill>
          <a:blip r:embed="rId4"/>
          <a:stretch>
            <a:fillRect/>
          </a:stretch>
        </p:blipFill>
        <p:spPr>
          <a:xfrm>
            <a:off x="1463878" y="2002969"/>
            <a:ext cx="3842120" cy="1499562"/>
          </a:xfrm>
          <a:prstGeom prst="rect">
            <a:avLst/>
          </a:prstGeom>
        </p:spPr>
      </p:pic>
      <p:sp>
        <p:nvSpPr>
          <p:cNvPr id="8" name="Subtitle 2">
            <a:extLst>
              <a:ext uri="{FF2B5EF4-FFF2-40B4-BE49-F238E27FC236}">
                <a16:creationId xmlns:a16="http://schemas.microsoft.com/office/drawing/2014/main" id="{5FA56D57-4BC7-6C4E-AADA-08B0500FAF6A}"/>
              </a:ext>
            </a:extLst>
          </p:cNvPr>
          <p:cNvSpPr txBox="1">
            <a:spLocks/>
          </p:cNvSpPr>
          <p:nvPr/>
        </p:nvSpPr>
        <p:spPr>
          <a:xfrm>
            <a:off x="1366405" y="4609366"/>
            <a:ext cx="6784042" cy="851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0"/>
              </a:lnSpc>
              <a:spcBef>
                <a:spcPts val="2000"/>
              </a:spcBef>
              <a:buNone/>
            </a:pPr>
            <a:r>
              <a:rPr lang="en-US" sz="1500" b="0">
                <a:solidFill>
                  <a:srgbClr val="58656E"/>
                </a:solidFill>
                <a:latin typeface="Barlow Medium" pitchFamily="2" charset="77"/>
              </a:rPr>
              <a:t>Le </a:t>
            </a:r>
            <a:r>
              <a:rPr lang="en-US" sz="1500" b="0" err="1">
                <a:solidFill>
                  <a:srgbClr val="58656E"/>
                </a:solidFill>
                <a:latin typeface="Barlow Medium" pitchFamily="2" charset="77"/>
              </a:rPr>
              <a:t>référent</a:t>
            </a:r>
            <a:r>
              <a:rPr lang="en-US" sz="1500" b="0">
                <a:solidFill>
                  <a:srgbClr val="58656E"/>
                </a:solidFill>
                <a:latin typeface="Barlow Medium" pitchFamily="2" charset="77"/>
              </a:rPr>
              <a:t> ÉKIP </a:t>
            </a:r>
            <a:r>
              <a:rPr lang="en-US" sz="1500" b="0" err="1">
                <a:solidFill>
                  <a:srgbClr val="58656E"/>
                </a:solidFill>
                <a:latin typeface="Barlow Medium" pitchFamily="2" charset="77"/>
              </a:rPr>
              <a:t>est</a:t>
            </a:r>
            <a:r>
              <a:rPr lang="en-US" sz="1500" b="0">
                <a:solidFill>
                  <a:srgbClr val="58656E"/>
                </a:solidFill>
                <a:latin typeface="Barlow Medium" pitchFamily="2" charset="77"/>
              </a:rPr>
              <a:t> un </a:t>
            </a:r>
            <a:r>
              <a:rPr lang="en-US" sz="1500" b="0" err="1">
                <a:solidFill>
                  <a:srgbClr val="58656E"/>
                </a:solidFill>
                <a:latin typeface="Barlow Medium" pitchFamily="2" charset="77"/>
              </a:rPr>
              <a:t>outil</a:t>
            </a:r>
            <a:r>
              <a:rPr lang="en-US" sz="1500" b="0">
                <a:solidFill>
                  <a:srgbClr val="58656E"/>
                </a:solidFill>
                <a:latin typeface="Barlow Medium" pitchFamily="2" charset="77"/>
              </a:rPr>
              <a:t> qui </a:t>
            </a:r>
            <a:r>
              <a:rPr lang="en-US" sz="1500" b="0" err="1">
                <a:solidFill>
                  <a:srgbClr val="58656E"/>
                </a:solidFill>
                <a:latin typeface="Barlow Medium" pitchFamily="2" charset="77"/>
              </a:rPr>
              <a:t>vient</a:t>
            </a:r>
            <a:r>
              <a:rPr lang="en-US" sz="1500" b="0">
                <a:solidFill>
                  <a:srgbClr val="58656E"/>
                </a:solidFill>
                <a:latin typeface="Barlow Medium" pitchFamily="2" charset="77"/>
              </a:rPr>
              <a:t> </a:t>
            </a:r>
            <a:r>
              <a:rPr lang="en-US" sz="1500" b="0" err="1">
                <a:solidFill>
                  <a:srgbClr val="58656E"/>
                </a:solidFill>
                <a:latin typeface="Barlow Medium" pitchFamily="2" charset="77"/>
              </a:rPr>
              <a:t>bonifier</a:t>
            </a:r>
            <a:r>
              <a:rPr lang="en-US" sz="1500" b="0">
                <a:solidFill>
                  <a:srgbClr val="58656E"/>
                </a:solidFill>
                <a:latin typeface="Barlow Medium" pitchFamily="2" charset="77"/>
              </a:rPr>
              <a:t> </a:t>
            </a:r>
            <a:r>
              <a:rPr lang="en-US" sz="1500" b="0" err="1">
                <a:solidFill>
                  <a:srgbClr val="58656E"/>
                </a:solidFill>
                <a:latin typeface="Barlow Medium" pitchFamily="2" charset="77"/>
              </a:rPr>
              <a:t>l’approche</a:t>
            </a:r>
            <a:r>
              <a:rPr lang="en-US" sz="1500" b="0">
                <a:solidFill>
                  <a:srgbClr val="58656E"/>
                </a:solidFill>
                <a:latin typeface="Barlow Medium" pitchFamily="2" charset="77"/>
              </a:rPr>
              <a:t> École </a:t>
            </a:r>
            <a:r>
              <a:rPr lang="en-US" sz="1500" b="0" err="1">
                <a:solidFill>
                  <a:srgbClr val="58656E"/>
                </a:solidFill>
                <a:latin typeface="Barlow Medium" pitchFamily="2" charset="77"/>
              </a:rPr>
              <a:t>en</a:t>
            </a:r>
            <a:r>
              <a:rPr lang="en-US" sz="1500" b="0">
                <a:solidFill>
                  <a:srgbClr val="58656E"/>
                </a:solidFill>
                <a:latin typeface="Barlow Medium" pitchFamily="2" charset="77"/>
              </a:rPr>
              <a:t> </a:t>
            </a:r>
            <a:r>
              <a:rPr lang="en-US" sz="1500" b="0" err="1">
                <a:solidFill>
                  <a:srgbClr val="58656E"/>
                </a:solidFill>
                <a:latin typeface="Barlow Medium" pitchFamily="2" charset="77"/>
              </a:rPr>
              <a:t>santé</a:t>
            </a:r>
            <a:r>
              <a:rPr lang="en-US" sz="1500" b="0">
                <a:solidFill>
                  <a:srgbClr val="58656E"/>
                </a:solidFill>
                <a:latin typeface="Barlow Medium" pitchFamily="2" charset="77"/>
              </a:rPr>
              <a:t>, </a:t>
            </a:r>
            <a:r>
              <a:rPr lang="en-US" sz="1500" b="0" err="1">
                <a:solidFill>
                  <a:srgbClr val="58656E"/>
                </a:solidFill>
                <a:latin typeface="Barlow Medium" pitchFamily="2" charset="77"/>
              </a:rPr>
              <a:t>en</a:t>
            </a:r>
            <a:r>
              <a:rPr lang="en-US" sz="1500" b="0">
                <a:solidFill>
                  <a:srgbClr val="58656E"/>
                </a:solidFill>
                <a:latin typeface="Barlow Medium" pitchFamily="2" charset="77"/>
              </a:rPr>
              <a:t> </a:t>
            </a:r>
            <a:r>
              <a:rPr lang="en-US" sz="1500" b="0" err="1">
                <a:solidFill>
                  <a:srgbClr val="58656E"/>
                </a:solidFill>
                <a:latin typeface="Barlow Medium" pitchFamily="2" charset="77"/>
              </a:rPr>
              <a:t>maximisant</a:t>
            </a:r>
            <a:r>
              <a:rPr lang="en-US" sz="1500" b="0">
                <a:solidFill>
                  <a:srgbClr val="58656E"/>
                </a:solidFill>
                <a:latin typeface="Barlow Medium" pitchFamily="2" charset="77"/>
              </a:rPr>
              <a:t> la </a:t>
            </a:r>
            <a:r>
              <a:rPr lang="en-US" sz="1500" b="0" err="1">
                <a:solidFill>
                  <a:srgbClr val="58656E"/>
                </a:solidFill>
                <a:latin typeface="Barlow Medium" pitchFamily="2" charset="77"/>
              </a:rPr>
              <a:t>portée</a:t>
            </a:r>
            <a:r>
              <a:rPr lang="en-US" sz="1500" b="0">
                <a:solidFill>
                  <a:srgbClr val="58656E"/>
                </a:solidFill>
                <a:latin typeface="Barlow Medium" pitchFamily="2" charset="77"/>
              </a:rPr>
              <a:t> des actions de promotion de la </a:t>
            </a:r>
            <a:r>
              <a:rPr lang="en-US" sz="1500" b="0" err="1">
                <a:solidFill>
                  <a:srgbClr val="58656E"/>
                </a:solidFill>
                <a:latin typeface="Barlow Medium" pitchFamily="2" charset="77"/>
              </a:rPr>
              <a:t>santé</a:t>
            </a:r>
            <a:r>
              <a:rPr lang="en-US" sz="1500" b="0">
                <a:solidFill>
                  <a:srgbClr val="58656E"/>
                </a:solidFill>
                <a:latin typeface="Barlow Medium" pitchFamily="2" charset="77"/>
              </a:rPr>
              <a:t> et de </a:t>
            </a:r>
            <a:r>
              <a:rPr lang="en-US" sz="1500" b="0" err="1">
                <a:solidFill>
                  <a:srgbClr val="58656E"/>
                </a:solidFill>
                <a:latin typeface="Barlow Medium" pitchFamily="2" charset="77"/>
              </a:rPr>
              <a:t>prévention</a:t>
            </a:r>
            <a:r>
              <a:rPr lang="en-US" sz="1500" b="0">
                <a:solidFill>
                  <a:srgbClr val="58656E"/>
                </a:solidFill>
                <a:latin typeface="Barlow Medium" pitchFamily="2" charset="77"/>
              </a:rPr>
              <a:t> </a:t>
            </a:r>
          </a:p>
        </p:txBody>
      </p:sp>
      <p:cxnSp>
        <p:nvCxnSpPr>
          <p:cNvPr id="10" name="Straight Connector 9">
            <a:extLst>
              <a:ext uri="{FF2B5EF4-FFF2-40B4-BE49-F238E27FC236}">
                <a16:creationId xmlns:a16="http://schemas.microsoft.com/office/drawing/2014/main" id="{319A6663-D525-B344-8182-2C20D2771746}"/>
              </a:ext>
            </a:extLst>
          </p:cNvPr>
          <p:cNvCxnSpPr>
            <a:cxnSpLocks/>
          </p:cNvCxnSpPr>
          <p:nvPr/>
        </p:nvCxnSpPr>
        <p:spPr>
          <a:xfrm>
            <a:off x="1466987" y="4285513"/>
            <a:ext cx="6512582"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20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68E0894-16B2-8E49-8038-56F3115D79DF}"/>
              </a:ext>
            </a:extLst>
          </p:cNvPr>
          <p:cNvSpPr/>
          <p:nvPr/>
        </p:nvSpPr>
        <p:spPr>
          <a:xfrm>
            <a:off x="1466989" y="886473"/>
            <a:ext cx="3796774" cy="502647"/>
          </a:xfrm>
          <a:prstGeom prst="roundRect">
            <a:avLst>
              <a:gd name="adj" fmla="val 7410"/>
            </a:avLst>
          </a:prstGeom>
          <a:solidFill>
            <a:srgbClr val="E9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85F5DFE-5EF4-384B-8806-9DAD167D7B8E}"/>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E94D95"/>
                </a:solidFill>
                <a:latin typeface="Barlow Medium" pitchFamily="2" charset="77"/>
              </a:rPr>
              <a:t>16</a:t>
            </a:r>
          </a:p>
        </p:txBody>
      </p:sp>
      <p:sp>
        <p:nvSpPr>
          <p:cNvPr id="4" name="Oval 3">
            <a:extLst>
              <a:ext uri="{FF2B5EF4-FFF2-40B4-BE49-F238E27FC236}">
                <a16:creationId xmlns:a16="http://schemas.microsoft.com/office/drawing/2014/main" id="{9FEB175F-3A46-1D4E-A764-5CFBA2CCACFE}"/>
              </a:ext>
            </a:extLst>
          </p:cNvPr>
          <p:cNvSpPr/>
          <p:nvPr/>
        </p:nvSpPr>
        <p:spPr>
          <a:xfrm>
            <a:off x="703894" y="896009"/>
            <a:ext cx="486803" cy="486803"/>
          </a:xfrm>
          <a:prstGeom prst="ellipse">
            <a:avLst/>
          </a:prstGeom>
          <a:noFill/>
          <a:ln w="19050">
            <a:solidFill>
              <a:srgbClr val="E9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FDD112B-34BC-B642-84CC-100ECB5C27C3}"/>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VIDÉO PROMOTIONNELLE</a:t>
            </a:r>
          </a:p>
        </p:txBody>
      </p:sp>
      <p:pic>
        <p:nvPicPr>
          <p:cNvPr id="6" name="Online Media 5" descr="Le référent ÉKIP en bref">
            <a:hlinkClick r:id="" action="ppaction://media"/>
            <a:extLst>
              <a:ext uri="{FF2B5EF4-FFF2-40B4-BE49-F238E27FC236}">
                <a16:creationId xmlns:a16="http://schemas.microsoft.com/office/drawing/2014/main" id="{E9E9BA3E-57AF-0F4F-AC33-09A9195EC454}"/>
              </a:ext>
            </a:extLst>
          </p:cNvPr>
          <p:cNvPicPr>
            <a:picLocks noRot="1" noChangeAspect="1"/>
          </p:cNvPicPr>
          <p:nvPr>
            <a:videoFile r:link="rId1"/>
          </p:nvPr>
        </p:nvPicPr>
        <p:blipFill>
          <a:blip r:embed="rId3"/>
          <a:stretch>
            <a:fillRect/>
          </a:stretch>
        </p:blipFill>
        <p:spPr>
          <a:xfrm>
            <a:off x="1476326" y="1679944"/>
            <a:ext cx="6582446" cy="3719082"/>
          </a:xfrm>
          <a:prstGeom prst="rect">
            <a:avLst/>
          </a:prstGeom>
        </p:spPr>
      </p:pic>
    </p:spTree>
    <p:extLst>
      <p:ext uri="{BB962C8B-B14F-4D97-AF65-F5344CB8AC3E}">
        <p14:creationId xmlns:p14="http://schemas.microsoft.com/office/powerpoint/2010/main" val="11166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EBC69AF-5727-8D4E-A1C4-D2E6C81EB07D}"/>
              </a:ext>
            </a:extLst>
          </p:cNvPr>
          <p:cNvSpPr/>
          <p:nvPr/>
        </p:nvSpPr>
        <p:spPr>
          <a:xfrm>
            <a:off x="1466989" y="886473"/>
            <a:ext cx="6329904" cy="502647"/>
          </a:xfrm>
          <a:prstGeom prst="roundRect">
            <a:avLst>
              <a:gd name="adj" fmla="val 7410"/>
            </a:avLst>
          </a:prstGeom>
          <a:solidFill>
            <a:srgbClr val="D77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527E24D-515E-8647-8675-D11C4ED35639}"/>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D77439"/>
                </a:solidFill>
                <a:latin typeface="Barlow Medium" pitchFamily="2" charset="77"/>
              </a:rPr>
              <a:t>17</a:t>
            </a:r>
          </a:p>
        </p:txBody>
      </p:sp>
      <p:sp>
        <p:nvSpPr>
          <p:cNvPr id="4" name="Oval 3">
            <a:extLst>
              <a:ext uri="{FF2B5EF4-FFF2-40B4-BE49-F238E27FC236}">
                <a16:creationId xmlns:a16="http://schemas.microsoft.com/office/drawing/2014/main" id="{CEE2A46B-F90F-5C42-8D79-545A77B88C3F}"/>
              </a:ext>
            </a:extLst>
          </p:cNvPr>
          <p:cNvSpPr/>
          <p:nvPr/>
        </p:nvSpPr>
        <p:spPr>
          <a:xfrm>
            <a:off x="703894" y="896009"/>
            <a:ext cx="486803" cy="486803"/>
          </a:xfrm>
          <a:prstGeom prst="ellipse">
            <a:avLst/>
          </a:prstGeom>
          <a:noFill/>
          <a:ln w="19050">
            <a:solidFill>
              <a:srgbClr val="D77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FB47C07-81AD-2145-8432-01F2CCC4F425}"/>
              </a:ext>
            </a:extLst>
          </p:cNvPr>
          <p:cNvSpPr txBox="1">
            <a:spLocks/>
          </p:cNvSpPr>
          <p:nvPr/>
        </p:nvSpPr>
        <p:spPr>
          <a:xfrm>
            <a:off x="1585399" y="919911"/>
            <a:ext cx="6494181" cy="4628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DIFFÉRENTES SECTIONS DU RÉFÉRENT ÉKIP</a:t>
            </a:r>
          </a:p>
        </p:txBody>
      </p:sp>
      <p:sp>
        <p:nvSpPr>
          <p:cNvPr id="6" name="Oval 5">
            <a:extLst>
              <a:ext uri="{FF2B5EF4-FFF2-40B4-BE49-F238E27FC236}">
                <a16:creationId xmlns:a16="http://schemas.microsoft.com/office/drawing/2014/main" id="{429E2090-12DD-884A-9A60-931F483FA73D}"/>
              </a:ext>
            </a:extLst>
          </p:cNvPr>
          <p:cNvSpPr/>
          <p:nvPr/>
        </p:nvSpPr>
        <p:spPr>
          <a:xfrm>
            <a:off x="1585400" y="3183275"/>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80BBAC-90AA-2647-ACB3-DE9560A6521B}"/>
              </a:ext>
            </a:extLst>
          </p:cNvPr>
          <p:cNvSpPr/>
          <p:nvPr/>
        </p:nvSpPr>
        <p:spPr>
          <a:xfrm>
            <a:off x="1585400" y="2118850"/>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DA8391-14B9-D34A-ABA7-526091178F5C}"/>
              </a:ext>
            </a:extLst>
          </p:cNvPr>
          <p:cNvSpPr/>
          <p:nvPr/>
        </p:nvSpPr>
        <p:spPr>
          <a:xfrm>
            <a:off x="1585400" y="4247700"/>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540959-FA6A-4840-8F29-57ACD9BD4E88}"/>
              </a:ext>
            </a:extLst>
          </p:cNvPr>
          <p:cNvSpPr/>
          <p:nvPr/>
        </p:nvSpPr>
        <p:spPr>
          <a:xfrm>
            <a:off x="4725182" y="3183275"/>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152D14-3C73-BA4D-967C-95695ED25BD5}"/>
              </a:ext>
            </a:extLst>
          </p:cNvPr>
          <p:cNvSpPr/>
          <p:nvPr/>
        </p:nvSpPr>
        <p:spPr>
          <a:xfrm>
            <a:off x="4725182" y="2118850"/>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C4AF7875-1729-2647-B9D2-30FF19FC7E51}"/>
              </a:ext>
            </a:extLst>
          </p:cNvPr>
          <p:cNvSpPr txBox="1">
            <a:spLocks/>
          </p:cNvSpPr>
          <p:nvPr/>
        </p:nvSpPr>
        <p:spPr>
          <a:xfrm>
            <a:off x="2390531" y="2264786"/>
            <a:ext cx="1120112" cy="603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spcBef>
                <a:spcPts val="0"/>
              </a:spcBef>
              <a:spcAft>
                <a:spcPts val="500"/>
              </a:spcAft>
              <a:buNone/>
            </a:pPr>
            <a:r>
              <a:rPr lang="en-US" sz="1400" b="0">
                <a:solidFill>
                  <a:srgbClr val="58656E"/>
                </a:solidFill>
                <a:latin typeface="Barlow Medium" pitchFamily="2" charset="77"/>
              </a:rPr>
              <a:t>Actions </a:t>
            </a:r>
            <a:r>
              <a:rPr lang="en-US" sz="1400" b="0" err="1">
                <a:solidFill>
                  <a:srgbClr val="58656E"/>
                </a:solidFill>
                <a:latin typeface="Barlow Medium" pitchFamily="2" charset="77"/>
              </a:rPr>
              <a:t>intégrées</a:t>
            </a:r>
            <a:endParaRPr lang="en-US" sz="1400" b="0">
              <a:solidFill>
                <a:srgbClr val="58656E"/>
              </a:solidFill>
              <a:latin typeface="Barlow Medium" pitchFamily="2" charset="77"/>
            </a:endParaRPr>
          </a:p>
        </p:txBody>
      </p:sp>
      <p:sp>
        <p:nvSpPr>
          <p:cNvPr id="17" name="Subtitle 2">
            <a:extLst>
              <a:ext uri="{FF2B5EF4-FFF2-40B4-BE49-F238E27FC236}">
                <a16:creationId xmlns:a16="http://schemas.microsoft.com/office/drawing/2014/main" id="{25895060-038B-E541-B6C5-F22732140DF6}"/>
              </a:ext>
            </a:extLst>
          </p:cNvPr>
          <p:cNvSpPr txBox="1">
            <a:spLocks/>
          </p:cNvSpPr>
          <p:nvPr/>
        </p:nvSpPr>
        <p:spPr>
          <a:xfrm>
            <a:off x="2390529" y="3306015"/>
            <a:ext cx="971507" cy="624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spcBef>
                <a:spcPts val="0"/>
              </a:spcBef>
              <a:spcAft>
                <a:spcPts val="500"/>
              </a:spcAft>
              <a:buNone/>
            </a:pPr>
            <a:r>
              <a:rPr lang="en-US" sz="1400" b="0">
                <a:solidFill>
                  <a:srgbClr val="58656E"/>
                </a:solidFill>
                <a:latin typeface="Barlow Medium" pitchFamily="2" charset="77"/>
              </a:rPr>
              <a:t>Portrait du </a:t>
            </a:r>
            <a:r>
              <a:rPr lang="en-US" sz="1400" b="0" err="1">
                <a:solidFill>
                  <a:srgbClr val="58656E"/>
                </a:solidFill>
                <a:latin typeface="Barlow Medium" pitchFamily="2" charset="77"/>
              </a:rPr>
              <a:t>jeune</a:t>
            </a:r>
            <a:endParaRPr lang="en-US" sz="1400" b="0">
              <a:solidFill>
                <a:srgbClr val="58656E"/>
              </a:solidFill>
              <a:latin typeface="Barlow Medium" pitchFamily="2" charset="77"/>
            </a:endParaRPr>
          </a:p>
        </p:txBody>
      </p:sp>
      <p:sp>
        <p:nvSpPr>
          <p:cNvPr id="18" name="Subtitle 2">
            <a:extLst>
              <a:ext uri="{FF2B5EF4-FFF2-40B4-BE49-F238E27FC236}">
                <a16:creationId xmlns:a16="http://schemas.microsoft.com/office/drawing/2014/main" id="{D11CA8E2-810F-E243-B550-B0087B295C7E}"/>
              </a:ext>
            </a:extLst>
          </p:cNvPr>
          <p:cNvSpPr txBox="1">
            <a:spLocks/>
          </p:cNvSpPr>
          <p:nvPr/>
        </p:nvSpPr>
        <p:spPr>
          <a:xfrm>
            <a:off x="2390530" y="4391941"/>
            <a:ext cx="1830488" cy="817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spcBef>
                <a:spcPts val="0"/>
              </a:spcBef>
              <a:spcAft>
                <a:spcPts val="500"/>
              </a:spcAft>
              <a:buNone/>
            </a:pPr>
            <a:r>
              <a:rPr lang="en-US" sz="1400" b="0" err="1">
                <a:solidFill>
                  <a:srgbClr val="58656E"/>
                </a:solidFill>
                <a:latin typeface="Barlow Medium" pitchFamily="2" charset="77"/>
              </a:rPr>
              <a:t>Compétences</a:t>
            </a:r>
            <a:r>
              <a:rPr lang="en-US" sz="1400" b="0">
                <a:solidFill>
                  <a:srgbClr val="58656E"/>
                </a:solidFill>
                <a:latin typeface="Barlow Medium" pitchFamily="2" charset="77"/>
              </a:rPr>
              <a:t> </a:t>
            </a:r>
            <a:r>
              <a:rPr lang="en-US" sz="1400" b="0" err="1">
                <a:solidFill>
                  <a:srgbClr val="58656E"/>
                </a:solidFill>
                <a:latin typeface="Barlow Medium" pitchFamily="2" charset="77"/>
              </a:rPr>
              <a:t>à</a:t>
            </a:r>
            <a:r>
              <a:rPr lang="en-US" sz="1400" b="0">
                <a:solidFill>
                  <a:srgbClr val="58656E"/>
                </a:solidFill>
                <a:latin typeface="Barlow Medium" pitchFamily="2" charset="77"/>
              </a:rPr>
              <a:t> </a:t>
            </a:r>
            <a:r>
              <a:rPr lang="en-US" sz="1400" b="0" err="1">
                <a:solidFill>
                  <a:srgbClr val="58656E"/>
                </a:solidFill>
                <a:latin typeface="Barlow Medium" pitchFamily="2" charset="77"/>
              </a:rPr>
              <a:t>développer</a:t>
            </a:r>
            <a:endParaRPr lang="en-US" sz="1400" b="0">
              <a:solidFill>
                <a:srgbClr val="58656E"/>
              </a:solidFill>
              <a:latin typeface="Barlow Medium" pitchFamily="2" charset="77"/>
            </a:endParaRPr>
          </a:p>
        </p:txBody>
      </p:sp>
      <p:sp>
        <p:nvSpPr>
          <p:cNvPr id="19" name="Subtitle 2">
            <a:extLst>
              <a:ext uri="{FF2B5EF4-FFF2-40B4-BE49-F238E27FC236}">
                <a16:creationId xmlns:a16="http://schemas.microsoft.com/office/drawing/2014/main" id="{5BC51167-67FB-2343-A431-2A8DC5F1C59D}"/>
              </a:ext>
            </a:extLst>
          </p:cNvPr>
          <p:cNvSpPr txBox="1">
            <a:spLocks/>
          </p:cNvSpPr>
          <p:nvPr/>
        </p:nvSpPr>
        <p:spPr>
          <a:xfrm>
            <a:off x="5483774" y="2223964"/>
            <a:ext cx="2313119" cy="7662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00"/>
              </a:lnSpc>
              <a:spcBef>
                <a:spcPts val="0"/>
              </a:spcBef>
              <a:spcAft>
                <a:spcPts val="500"/>
              </a:spcAft>
              <a:buNone/>
            </a:pPr>
            <a:r>
              <a:rPr lang="en-US" sz="1400" b="0">
                <a:solidFill>
                  <a:srgbClr val="58656E"/>
                </a:solidFill>
                <a:latin typeface="Barlow Medium" pitchFamily="2" charset="77"/>
              </a:rPr>
              <a:t>Interventions</a:t>
            </a:r>
            <a:r>
              <a:rPr lang="en-US" sz="1200" b="0">
                <a:solidFill>
                  <a:srgbClr val="58656E"/>
                </a:solidFill>
                <a:latin typeface="Barlow Medium" pitchFamily="2" charset="77"/>
              </a:rPr>
              <a:t> </a:t>
            </a:r>
          </a:p>
          <a:p>
            <a:pPr marL="0" indent="0">
              <a:lnSpc>
                <a:spcPts val="1400"/>
              </a:lnSpc>
              <a:spcBef>
                <a:spcPts val="0"/>
              </a:spcBef>
              <a:spcAft>
                <a:spcPts val="500"/>
              </a:spcAft>
              <a:buNone/>
            </a:pPr>
            <a:r>
              <a:rPr lang="en-US" sz="1100" b="0">
                <a:solidFill>
                  <a:srgbClr val="58656E"/>
                </a:solidFill>
                <a:latin typeface="Barlow Medium" pitchFamily="2" charset="77"/>
              </a:rPr>
              <a:t>Conseils </a:t>
            </a:r>
            <a:r>
              <a:rPr lang="en-US" sz="1100" b="0" err="1">
                <a:solidFill>
                  <a:srgbClr val="58656E"/>
                </a:solidFill>
                <a:latin typeface="Barlow Medium" pitchFamily="2" charset="77"/>
              </a:rPr>
              <a:t>généraux</a:t>
            </a:r>
            <a:r>
              <a:rPr lang="en-US" sz="1100" b="0">
                <a:solidFill>
                  <a:srgbClr val="58656E"/>
                </a:solidFill>
                <a:latin typeface="Barlow Medium" pitchFamily="2" charset="77"/>
              </a:rPr>
              <a:t> et </a:t>
            </a:r>
            <a:r>
              <a:rPr lang="en-US" sz="1100" b="0" err="1">
                <a:solidFill>
                  <a:srgbClr val="58656E"/>
                </a:solidFill>
                <a:latin typeface="Barlow Medium" pitchFamily="2" charset="77"/>
              </a:rPr>
              <a:t>spécifiques</a:t>
            </a:r>
            <a:r>
              <a:rPr lang="en-US" sz="1100" b="0">
                <a:solidFill>
                  <a:srgbClr val="58656E"/>
                </a:solidFill>
                <a:latin typeface="Barlow Medium" pitchFamily="2" charset="77"/>
              </a:rPr>
              <a:t> par </a:t>
            </a:r>
            <a:r>
              <a:rPr lang="en-US" sz="1100" b="0" err="1">
                <a:solidFill>
                  <a:srgbClr val="58656E"/>
                </a:solidFill>
                <a:latin typeface="Barlow Medium" pitchFamily="2" charset="77"/>
              </a:rPr>
              <a:t>thématique</a:t>
            </a:r>
            <a:r>
              <a:rPr lang="en-US" sz="1100" b="0">
                <a:solidFill>
                  <a:srgbClr val="58656E"/>
                </a:solidFill>
                <a:latin typeface="Barlow Medium" pitchFamily="2" charset="77"/>
              </a:rPr>
              <a:t> de </a:t>
            </a:r>
            <a:r>
              <a:rPr lang="en-US" sz="1100" b="0" err="1">
                <a:solidFill>
                  <a:srgbClr val="58656E"/>
                </a:solidFill>
                <a:latin typeface="Barlow Medium" pitchFamily="2" charset="77"/>
              </a:rPr>
              <a:t>santé</a:t>
            </a:r>
            <a:endParaRPr lang="en-US" sz="1100" b="0">
              <a:solidFill>
                <a:srgbClr val="58656E"/>
              </a:solidFill>
              <a:latin typeface="Barlow Medium" pitchFamily="2" charset="77"/>
            </a:endParaRPr>
          </a:p>
        </p:txBody>
      </p:sp>
      <p:sp>
        <p:nvSpPr>
          <p:cNvPr id="20" name="Subtitle 2">
            <a:extLst>
              <a:ext uri="{FF2B5EF4-FFF2-40B4-BE49-F238E27FC236}">
                <a16:creationId xmlns:a16="http://schemas.microsoft.com/office/drawing/2014/main" id="{52E40FFE-54D5-6B43-8AC8-1111C2097254}"/>
              </a:ext>
            </a:extLst>
          </p:cNvPr>
          <p:cNvSpPr txBox="1">
            <a:spLocks/>
          </p:cNvSpPr>
          <p:nvPr/>
        </p:nvSpPr>
        <p:spPr>
          <a:xfrm>
            <a:off x="5483774" y="3306015"/>
            <a:ext cx="2074826" cy="708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spcBef>
                <a:spcPts val="0"/>
              </a:spcBef>
              <a:spcAft>
                <a:spcPts val="500"/>
              </a:spcAft>
              <a:buNone/>
            </a:pPr>
            <a:r>
              <a:rPr lang="en-US" sz="1400" b="0">
                <a:solidFill>
                  <a:srgbClr val="58656E"/>
                </a:solidFill>
                <a:latin typeface="Barlow Medium" pitchFamily="2" charset="77"/>
              </a:rPr>
              <a:t>Actions dans les milieux de vie des </a:t>
            </a:r>
            <a:r>
              <a:rPr lang="en-US" sz="1400" b="0" err="1">
                <a:solidFill>
                  <a:srgbClr val="58656E"/>
                </a:solidFill>
                <a:latin typeface="Barlow Medium" pitchFamily="2" charset="77"/>
              </a:rPr>
              <a:t>jeunes</a:t>
            </a:r>
            <a:endParaRPr lang="en-US" sz="1400" b="0">
              <a:solidFill>
                <a:srgbClr val="58656E"/>
              </a:solidFill>
              <a:latin typeface="Barlow Medium" pitchFamily="2" charset="77"/>
            </a:endParaRPr>
          </a:p>
        </p:txBody>
      </p:sp>
      <p:cxnSp>
        <p:nvCxnSpPr>
          <p:cNvPr id="21" name="Straight Connector 20">
            <a:extLst>
              <a:ext uri="{FF2B5EF4-FFF2-40B4-BE49-F238E27FC236}">
                <a16:creationId xmlns:a16="http://schemas.microsoft.com/office/drawing/2014/main" id="{F5D60BB8-4684-014B-A4BB-61C66B0F101D}"/>
              </a:ext>
            </a:extLst>
          </p:cNvPr>
          <p:cNvCxnSpPr>
            <a:cxnSpLocks/>
          </p:cNvCxnSpPr>
          <p:nvPr/>
        </p:nvCxnSpPr>
        <p:spPr>
          <a:xfrm>
            <a:off x="1466987" y="2996506"/>
            <a:ext cx="6512582"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C1D303-AAFA-4341-8F00-74677BC97BE3}"/>
              </a:ext>
            </a:extLst>
          </p:cNvPr>
          <p:cNvCxnSpPr>
            <a:cxnSpLocks/>
          </p:cNvCxnSpPr>
          <p:nvPr/>
        </p:nvCxnSpPr>
        <p:spPr>
          <a:xfrm>
            <a:off x="1466987" y="4058884"/>
            <a:ext cx="6512582"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8C3388F-C9F8-BC4E-A4D4-4FAEB223172C}"/>
              </a:ext>
            </a:extLst>
          </p:cNvPr>
          <p:cNvSpPr/>
          <p:nvPr/>
        </p:nvSpPr>
        <p:spPr>
          <a:xfrm>
            <a:off x="4725182" y="4247698"/>
            <a:ext cx="708569" cy="70856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hlinkClick r:id="rId3"/>
            <a:extLst>
              <a:ext uri="{FF2B5EF4-FFF2-40B4-BE49-F238E27FC236}">
                <a16:creationId xmlns:a16="http://schemas.microsoft.com/office/drawing/2014/main" id="{69AFEC57-5356-A548-83EC-A5D9B9DBC25C}"/>
              </a:ext>
            </a:extLst>
          </p:cNvPr>
          <p:cNvPicPr>
            <a:picLocks noChangeAspect="1"/>
          </p:cNvPicPr>
          <p:nvPr/>
        </p:nvPicPr>
        <p:blipFill>
          <a:blip r:embed="rId4"/>
          <a:stretch>
            <a:fillRect/>
          </a:stretch>
        </p:blipFill>
        <p:spPr>
          <a:xfrm>
            <a:off x="4838634" y="4352960"/>
            <a:ext cx="501865" cy="501865"/>
          </a:xfrm>
          <a:prstGeom prst="rect">
            <a:avLst/>
          </a:prstGeom>
        </p:spPr>
      </p:pic>
      <p:pic>
        <p:nvPicPr>
          <p:cNvPr id="28" name="Picture 27" descr="Icon&#10;&#10;Description automatically generated">
            <a:hlinkClick r:id="rId5"/>
            <a:extLst>
              <a:ext uri="{FF2B5EF4-FFF2-40B4-BE49-F238E27FC236}">
                <a16:creationId xmlns:a16="http://schemas.microsoft.com/office/drawing/2014/main" id="{DF15210C-BC25-7E4A-BE6F-E6DA7D4202C9}"/>
              </a:ext>
            </a:extLst>
          </p:cNvPr>
          <p:cNvPicPr>
            <a:picLocks noChangeAspect="1"/>
          </p:cNvPicPr>
          <p:nvPr/>
        </p:nvPicPr>
        <p:blipFill>
          <a:blip r:embed="rId6"/>
          <a:stretch>
            <a:fillRect/>
          </a:stretch>
        </p:blipFill>
        <p:spPr>
          <a:xfrm>
            <a:off x="1682111" y="4341686"/>
            <a:ext cx="521303" cy="521303"/>
          </a:xfrm>
          <a:prstGeom prst="rect">
            <a:avLst/>
          </a:prstGeom>
        </p:spPr>
      </p:pic>
      <p:pic>
        <p:nvPicPr>
          <p:cNvPr id="30" name="Picture 29" descr="Icon&#10;&#10;Description automatically generated">
            <a:hlinkClick r:id="rId7"/>
            <a:extLst>
              <a:ext uri="{FF2B5EF4-FFF2-40B4-BE49-F238E27FC236}">
                <a16:creationId xmlns:a16="http://schemas.microsoft.com/office/drawing/2014/main" id="{24634C1F-D323-1D42-A4B7-2A0B4D38932A}"/>
              </a:ext>
            </a:extLst>
          </p:cNvPr>
          <p:cNvPicPr>
            <a:picLocks noChangeAspect="1"/>
          </p:cNvPicPr>
          <p:nvPr/>
        </p:nvPicPr>
        <p:blipFill>
          <a:blip r:embed="rId8"/>
          <a:stretch>
            <a:fillRect/>
          </a:stretch>
        </p:blipFill>
        <p:spPr>
          <a:xfrm>
            <a:off x="1698439" y="3232579"/>
            <a:ext cx="482489" cy="482489"/>
          </a:xfrm>
          <a:prstGeom prst="rect">
            <a:avLst/>
          </a:prstGeom>
        </p:spPr>
      </p:pic>
      <p:pic>
        <p:nvPicPr>
          <p:cNvPr id="32" name="Picture 31" descr="Icon&#10;&#10;Description automatically generated">
            <a:hlinkClick r:id="rId9"/>
            <a:extLst>
              <a:ext uri="{FF2B5EF4-FFF2-40B4-BE49-F238E27FC236}">
                <a16:creationId xmlns:a16="http://schemas.microsoft.com/office/drawing/2014/main" id="{0A0E49C0-4CDD-4246-92AD-E11D356520F9}"/>
              </a:ext>
            </a:extLst>
          </p:cNvPr>
          <p:cNvPicPr>
            <a:picLocks noChangeAspect="1"/>
          </p:cNvPicPr>
          <p:nvPr/>
        </p:nvPicPr>
        <p:blipFill>
          <a:blip r:embed="rId10"/>
          <a:stretch>
            <a:fillRect/>
          </a:stretch>
        </p:blipFill>
        <p:spPr>
          <a:xfrm>
            <a:off x="4814142" y="2235455"/>
            <a:ext cx="526357" cy="526357"/>
          </a:xfrm>
          <a:prstGeom prst="rect">
            <a:avLst/>
          </a:prstGeom>
        </p:spPr>
      </p:pic>
      <p:pic>
        <p:nvPicPr>
          <p:cNvPr id="34" name="Picture 33" descr="Shape, icon, arrow&#10;&#10;Description automatically generated">
            <a:hlinkClick r:id="rId11"/>
            <a:extLst>
              <a:ext uri="{FF2B5EF4-FFF2-40B4-BE49-F238E27FC236}">
                <a16:creationId xmlns:a16="http://schemas.microsoft.com/office/drawing/2014/main" id="{FA7EAF74-3D30-384C-80F5-FE3D3C3E71CF}"/>
              </a:ext>
            </a:extLst>
          </p:cNvPr>
          <p:cNvPicPr>
            <a:picLocks noChangeAspect="1"/>
          </p:cNvPicPr>
          <p:nvPr/>
        </p:nvPicPr>
        <p:blipFill>
          <a:blip r:embed="rId12"/>
          <a:stretch>
            <a:fillRect/>
          </a:stretch>
        </p:blipFill>
        <p:spPr>
          <a:xfrm>
            <a:off x="1741555" y="2269672"/>
            <a:ext cx="399926" cy="399926"/>
          </a:xfrm>
          <a:prstGeom prst="rect">
            <a:avLst/>
          </a:prstGeom>
        </p:spPr>
      </p:pic>
      <p:pic>
        <p:nvPicPr>
          <p:cNvPr id="42" name="Picture 41" descr="A picture containing shape&#10;&#10;Description automatically generated">
            <a:hlinkClick r:id="rId13"/>
            <a:extLst>
              <a:ext uri="{FF2B5EF4-FFF2-40B4-BE49-F238E27FC236}">
                <a16:creationId xmlns:a16="http://schemas.microsoft.com/office/drawing/2014/main" id="{C26594E4-4CC2-CD49-AE43-66904BD693FC}"/>
              </a:ext>
            </a:extLst>
          </p:cNvPr>
          <p:cNvPicPr>
            <a:picLocks noChangeAspect="1"/>
          </p:cNvPicPr>
          <p:nvPr/>
        </p:nvPicPr>
        <p:blipFill>
          <a:blip r:embed="rId14"/>
          <a:stretch>
            <a:fillRect/>
          </a:stretch>
        </p:blipFill>
        <p:spPr>
          <a:xfrm>
            <a:off x="4725182" y="3204280"/>
            <a:ext cx="628699" cy="603551"/>
          </a:xfrm>
          <a:prstGeom prst="rect">
            <a:avLst/>
          </a:prstGeom>
        </p:spPr>
      </p:pic>
      <p:sp>
        <p:nvSpPr>
          <p:cNvPr id="43" name="Subtitle 2">
            <a:extLst>
              <a:ext uri="{FF2B5EF4-FFF2-40B4-BE49-F238E27FC236}">
                <a16:creationId xmlns:a16="http://schemas.microsoft.com/office/drawing/2014/main" id="{3CCBC8D5-3AFF-5149-8692-ADBEBBD57E46}"/>
              </a:ext>
            </a:extLst>
          </p:cNvPr>
          <p:cNvSpPr txBox="1">
            <a:spLocks/>
          </p:cNvSpPr>
          <p:nvPr/>
        </p:nvSpPr>
        <p:spPr>
          <a:xfrm>
            <a:off x="5483773" y="4294556"/>
            <a:ext cx="2181470" cy="7702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00"/>
              </a:lnSpc>
              <a:spcBef>
                <a:spcPts val="0"/>
              </a:spcBef>
              <a:spcAft>
                <a:spcPts val="500"/>
              </a:spcAft>
              <a:buNone/>
            </a:pPr>
            <a:r>
              <a:rPr lang="en-US" sz="1400" b="0" err="1">
                <a:solidFill>
                  <a:srgbClr val="58656E"/>
                </a:solidFill>
                <a:latin typeface="Barlow Medium" pitchFamily="2" charset="77"/>
              </a:rPr>
              <a:t>Ressources</a:t>
            </a:r>
            <a:r>
              <a:rPr lang="en-US" sz="1400" b="0">
                <a:solidFill>
                  <a:srgbClr val="58656E"/>
                </a:solidFill>
                <a:latin typeface="Barlow Medium" pitchFamily="2" charset="77"/>
              </a:rPr>
              <a:t>: </a:t>
            </a:r>
          </a:p>
          <a:p>
            <a:pPr marL="0" indent="0">
              <a:lnSpc>
                <a:spcPts val="1400"/>
              </a:lnSpc>
              <a:spcBef>
                <a:spcPts val="0"/>
              </a:spcBef>
              <a:spcAft>
                <a:spcPts val="500"/>
              </a:spcAft>
              <a:buNone/>
            </a:pPr>
            <a:r>
              <a:rPr lang="en-US" sz="1100" b="0">
                <a:solidFill>
                  <a:srgbClr val="58656E"/>
                </a:solidFill>
                <a:latin typeface="Barlow Medium" pitchFamily="2" charset="77"/>
              </a:rPr>
              <a:t>- Grilles des </a:t>
            </a:r>
            <a:r>
              <a:rPr lang="en-US" sz="1100" b="0" err="1">
                <a:solidFill>
                  <a:srgbClr val="58656E"/>
                </a:solidFill>
                <a:latin typeface="Barlow Medium" pitchFamily="2" charset="77"/>
              </a:rPr>
              <a:t>savoirs</a:t>
            </a:r>
            <a:br>
              <a:rPr lang="en-US" sz="1100" b="0">
                <a:solidFill>
                  <a:srgbClr val="58656E"/>
                </a:solidFill>
                <a:latin typeface="Barlow Medium" pitchFamily="2" charset="77"/>
              </a:rPr>
            </a:br>
            <a:r>
              <a:rPr lang="en-US" sz="1100" b="0">
                <a:solidFill>
                  <a:srgbClr val="58656E"/>
                </a:solidFill>
                <a:latin typeface="Barlow Medium" pitchFamily="2" charset="77"/>
              </a:rPr>
              <a:t>- </a:t>
            </a:r>
            <a:r>
              <a:rPr lang="en-US" sz="1100" b="0" err="1">
                <a:solidFill>
                  <a:srgbClr val="58656E"/>
                </a:solidFill>
                <a:latin typeface="Barlow Medium" pitchFamily="2" charset="77"/>
              </a:rPr>
              <a:t>Infolettres</a:t>
            </a:r>
            <a:endParaRPr lang="en-US" sz="1100" b="0">
              <a:solidFill>
                <a:srgbClr val="58656E"/>
              </a:solidFill>
              <a:latin typeface="Barlow Medium" pitchFamily="2" charset="77"/>
            </a:endParaRPr>
          </a:p>
        </p:txBody>
      </p:sp>
    </p:spTree>
    <p:extLst>
      <p:ext uri="{BB962C8B-B14F-4D97-AF65-F5344CB8AC3E}">
        <p14:creationId xmlns:p14="http://schemas.microsoft.com/office/powerpoint/2010/main" val="3569337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C410-458E-8F41-811F-25CF1B97C68D}"/>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11A84B"/>
                </a:solidFill>
                <a:latin typeface="Barlow Medium" pitchFamily="2" charset="77"/>
              </a:rPr>
              <a:t>18</a:t>
            </a:r>
          </a:p>
        </p:txBody>
      </p:sp>
      <p:sp>
        <p:nvSpPr>
          <p:cNvPr id="3" name="Oval 2">
            <a:extLst>
              <a:ext uri="{FF2B5EF4-FFF2-40B4-BE49-F238E27FC236}">
                <a16:creationId xmlns:a16="http://schemas.microsoft.com/office/drawing/2014/main" id="{1D8E6658-3836-F541-B345-9801B818E6C1}"/>
              </a:ext>
            </a:extLst>
          </p:cNvPr>
          <p:cNvSpPr/>
          <p:nvPr/>
        </p:nvSpPr>
        <p:spPr>
          <a:xfrm>
            <a:off x="703894" y="896009"/>
            <a:ext cx="486803" cy="486803"/>
          </a:xfrm>
          <a:prstGeom prst="ellipse">
            <a:avLst/>
          </a:prstGeom>
          <a:noFill/>
          <a:ln w="19050">
            <a:solidFill>
              <a:srgbClr val="11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5DE1F0B5-C93A-D14A-AD95-4CDDC7C11A22}"/>
              </a:ext>
            </a:extLst>
          </p:cNvPr>
          <p:cNvSpPr/>
          <p:nvPr/>
        </p:nvSpPr>
        <p:spPr>
          <a:xfrm>
            <a:off x="1466987" y="825513"/>
            <a:ext cx="4648063" cy="831600"/>
          </a:xfrm>
          <a:prstGeom prst="roundRect">
            <a:avLst>
              <a:gd name="adj" fmla="val 7410"/>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A88DE3D-8930-6B42-83C7-A439B9C4B21C}"/>
              </a:ext>
            </a:extLst>
          </p:cNvPr>
          <p:cNvSpPr txBox="1">
            <a:spLocks/>
          </p:cNvSpPr>
          <p:nvPr/>
        </p:nvSpPr>
        <p:spPr>
          <a:xfrm>
            <a:off x="1585399" y="836266"/>
            <a:ext cx="4529651" cy="8208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EXEMPLE DU DÉVELOPPEMENT D'UNE COMPÉTENCE</a:t>
            </a:r>
            <a:endParaRPr lang="en-US" sz="2300" spc="50" baseline="0">
              <a:solidFill>
                <a:schemeClr val="bg1"/>
              </a:solidFill>
            </a:endParaRPr>
          </a:p>
        </p:txBody>
      </p:sp>
      <p:pic>
        <p:nvPicPr>
          <p:cNvPr id="7" name="Picture 6" descr="Graphical user interface, text&#10;&#10;Description automatically generated">
            <a:hlinkClick r:id="rId3"/>
            <a:extLst>
              <a:ext uri="{FF2B5EF4-FFF2-40B4-BE49-F238E27FC236}">
                <a16:creationId xmlns:a16="http://schemas.microsoft.com/office/drawing/2014/main" id="{8C734DE0-E7FC-7342-9F6D-B5EDA4B9225B}"/>
              </a:ext>
            </a:extLst>
          </p:cNvPr>
          <p:cNvPicPr>
            <a:picLocks noChangeAspect="1"/>
          </p:cNvPicPr>
          <p:nvPr/>
        </p:nvPicPr>
        <p:blipFill>
          <a:blip r:embed="rId4"/>
          <a:stretch>
            <a:fillRect/>
          </a:stretch>
        </p:blipFill>
        <p:spPr>
          <a:xfrm>
            <a:off x="2881266" y="1826071"/>
            <a:ext cx="3381467" cy="4171580"/>
          </a:xfrm>
          <a:prstGeom prst="rect">
            <a:avLst/>
          </a:prstGeom>
          <a:ln w="12700">
            <a:solidFill>
              <a:schemeClr val="bg1"/>
            </a:solidFill>
          </a:ln>
        </p:spPr>
      </p:pic>
    </p:spTree>
    <p:extLst>
      <p:ext uri="{BB962C8B-B14F-4D97-AF65-F5344CB8AC3E}">
        <p14:creationId xmlns:p14="http://schemas.microsoft.com/office/powerpoint/2010/main" val="2691723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6F52-3404-8948-8B05-4BFBE58B9E4E}"/>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11A84B"/>
                </a:solidFill>
                <a:latin typeface="Barlow Medium" pitchFamily="2" charset="77"/>
              </a:rPr>
              <a:t>19</a:t>
            </a:r>
          </a:p>
        </p:txBody>
      </p:sp>
      <p:sp>
        <p:nvSpPr>
          <p:cNvPr id="3" name="Oval 2">
            <a:extLst>
              <a:ext uri="{FF2B5EF4-FFF2-40B4-BE49-F238E27FC236}">
                <a16:creationId xmlns:a16="http://schemas.microsoft.com/office/drawing/2014/main" id="{487106A5-3852-0C4C-A86E-48B5DC6BA4F7}"/>
              </a:ext>
            </a:extLst>
          </p:cNvPr>
          <p:cNvSpPr/>
          <p:nvPr/>
        </p:nvSpPr>
        <p:spPr>
          <a:xfrm>
            <a:off x="703894" y="896009"/>
            <a:ext cx="486803" cy="486803"/>
          </a:xfrm>
          <a:prstGeom prst="ellipse">
            <a:avLst/>
          </a:prstGeom>
          <a:noFill/>
          <a:ln w="19050">
            <a:solidFill>
              <a:srgbClr val="11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CE58E169-8D97-4348-8304-DACC956191DA}"/>
              </a:ext>
            </a:extLst>
          </p:cNvPr>
          <p:cNvSpPr/>
          <p:nvPr/>
        </p:nvSpPr>
        <p:spPr>
          <a:xfrm>
            <a:off x="1466987" y="825513"/>
            <a:ext cx="4648063" cy="831600"/>
          </a:xfrm>
          <a:prstGeom prst="roundRect">
            <a:avLst>
              <a:gd name="adj" fmla="val 7410"/>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3198073-517A-7B4F-93B4-AC9E16505055}"/>
              </a:ext>
            </a:extLst>
          </p:cNvPr>
          <p:cNvSpPr txBox="1">
            <a:spLocks/>
          </p:cNvSpPr>
          <p:nvPr/>
        </p:nvSpPr>
        <p:spPr>
          <a:xfrm>
            <a:off x="1585399" y="836266"/>
            <a:ext cx="4529651" cy="8208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EXEMPLE DU DÉVELOPPEMENT D'UNE COMPÉTENCE (suite)</a:t>
            </a:r>
            <a:endParaRPr lang="en-US" sz="2300" spc="50" baseline="0">
              <a:solidFill>
                <a:schemeClr val="bg1"/>
              </a:solidFill>
            </a:endParaRPr>
          </a:p>
        </p:txBody>
      </p:sp>
      <p:pic>
        <p:nvPicPr>
          <p:cNvPr id="7" name="Picture 6" descr="Timeline&#10;&#10;Description automatically generated with medium confidence">
            <a:hlinkClick r:id="rId3"/>
            <a:extLst>
              <a:ext uri="{FF2B5EF4-FFF2-40B4-BE49-F238E27FC236}">
                <a16:creationId xmlns:a16="http://schemas.microsoft.com/office/drawing/2014/main" id="{D0BACB66-788F-D940-83FB-21FD435B944A}"/>
              </a:ext>
            </a:extLst>
          </p:cNvPr>
          <p:cNvPicPr>
            <a:picLocks noChangeAspect="1"/>
          </p:cNvPicPr>
          <p:nvPr/>
        </p:nvPicPr>
        <p:blipFill>
          <a:blip r:embed="rId4"/>
          <a:stretch>
            <a:fillRect/>
          </a:stretch>
        </p:blipFill>
        <p:spPr>
          <a:xfrm>
            <a:off x="2863669" y="1795157"/>
            <a:ext cx="3416661" cy="4237330"/>
          </a:xfrm>
          <a:prstGeom prst="rect">
            <a:avLst/>
          </a:prstGeom>
          <a:ln>
            <a:noFill/>
          </a:ln>
        </p:spPr>
      </p:pic>
    </p:spTree>
    <p:extLst>
      <p:ext uri="{BB962C8B-B14F-4D97-AF65-F5344CB8AC3E}">
        <p14:creationId xmlns:p14="http://schemas.microsoft.com/office/powerpoint/2010/main" val="2606719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59FF08-591F-1242-94B1-8D750C579271}"/>
              </a:ext>
            </a:extLst>
          </p:cNvPr>
          <p:cNvSpPr txBox="1">
            <a:spLocks/>
          </p:cNvSpPr>
          <p:nvPr/>
        </p:nvSpPr>
        <p:spPr>
          <a:xfrm>
            <a:off x="1402336" y="2221211"/>
            <a:ext cx="5894010" cy="2640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2600"/>
              </a:lnSpc>
              <a:spcBef>
                <a:spcPts val="2000"/>
              </a:spcBef>
            </a:pPr>
            <a:r>
              <a:rPr lang="en-US" sz="2000" b="0" err="1">
                <a:solidFill>
                  <a:srgbClr val="58656E"/>
                </a:solidFill>
                <a:latin typeface="Barlow Medium" pitchFamily="2" charset="77"/>
              </a:rPr>
              <a:t>Harmoniser</a:t>
            </a:r>
            <a:r>
              <a:rPr lang="en-US" sz="2000" b="0">
                <a:solidFill>
                  <a:srgbClr val="58656E"/>
                </a:solidFill>
                <a:latin typeface="Barlow Medium" pitchFamily="2" charset="77"/>
              </a:rPr>
              <a:t> la vision de la promotion de la </a:t>
            </a:r>
            <a:r>
              <a:rPr lang="en-US" sz="2000" b="0" err="1">
                <a:solidFill>
                  <a:srgbClr val="58656E"/>
                </a:solidFill>
                <a:latin typeface="Barlow Medium" pitchFamily="2" charset="77"/>
              </a:rPr>
              <a:t>santé</a:t>
            </a:r>
            <a:r>
              <a:rPr lang="en-US" sz="2000" b="0">
                <a:solidFill>
                  <a:srgbClr val="58656E"/>
                </a:solidFill>
                <a:latin typeface="Barlow Medium" pitchFamily="2" charset="77"/>
              </a:rPr>
              <a:t> </a:t>
            </a:r>
            <a:br>
              <a:rPr lang="en-US" sz="2000" b="0">
                <a:solidFill>
                  <a:srgbClr val="58656E"/>
                </a:solidFill>
                <a:latin typeface="Barlow Medium" pitchFamily="2" charset="77"/>
              </a:rPr>
            </a:br>
            <a:r>
              <a:rPr lang="en-US" sz="2000" b="0">
                <a:solidFill>
                  <a:srgbClr val="58656E"/>
                </a:solidFill>
                <a:latin typeface="Barlow Medium" pitchFamily="2" charset="77"/>
              </a:rPr>
              <a:t>et de la </a:t>
            </a:r>
            <a:r>
              <a:rPr lang="en-US" sz="2000" b="0" err="1">
                <a:solidFill>
                  <a:srgbClr val="58656E"/>
                </a:solidFill>
                <a:latin typeface="Barlow Medium" pitchFamily="2" charset="77"/>
              </a:rPr>
              <a:t>prévention</a:t>
            </a:r>
            <a:r>
              <a:rPr lang="en-US" sz="2000" b="0">
                <a:solidFill>
                  <a:srgbClr val="58656E"/>
                </a:solidFill>
                <a:latin typeface="Barlow Medium" pitchFamily="2" charset="77"/>
              </a:rPr>
              <a:t> </a:t>
            </a:r>
            <a:r>
              <a:rPr lang="en-US" sz="2000" b="0" err="1">
                <a:solidFill>
                  <a:srgbClr val="58656E"/>
                </a:solidFill>
                <a:latin typeface="Barlow Medium" pitchFamily="2" charset="77"/>
              </a:rPr>
              <a:t>en</a:t>
            </a:r>
            <a:r>
              <a:rPr lang="en-US" sz="2000" b="0">
                <a:solidFill>
                  <a:srgbClr val="58656E"/>
                </a:solidFill>
                <a:latin typeface="Barlow Medium" pitchFamily="2" charset="77"/>
              </a:rPr>
              <a:t> </a:t>
            </a:r>
            <a:r>
              <a:rPr lang="en-US" sz="2000" b="0" err="1">
                <a:solidFill>
                  <a:srgbClr val="58656E"/>
                </a:solidFill>
                <a:latin typeface="Barlow Medium" pitchFamily="2" charset="77"/>
              </a:rPr>
              <a:t>contexte</a:t>
            </a:r>
            <a:r>
              <a:rPr lang="en-US" sz="2000" b="0">
                <a:solidFill>
                  <a:srgbClr val="58656E"/>
                </a:solidFill>
                <a:latin typeface="Barlow Medium" pitchFamily="2" charset="77"/>
              </a:rPr>
              <a:t> </a:t>
            </a:r>
            <a:r>
              <a:rPr lang="en-US" sz="2000" b="0" err="1">
                <a:solidFill>
                  <a:srgbClr val="58656E"/>
                </a:solidFill>
                <a:latin typeface="Barlow Medium" pitchFamily="2" charset="77"/>
              </a:rPr>
              <a:t>scolaire</a:t>
            </a:r>
            <a:r>
              <a:rPr lang="en-US" sz="2000" b="0">
                <a:solidFill>
                  <a:srgbClr val="58656E"/>
                </a:solidFill>
                <a:latin typeface="Barlow Medium" pitchFamily="2" charset="77"/>
              </a:rPr>
              <a:t> et dans </a:t>
            </a:r>
            <a:br>
              <a:rPr lang="en-US" sz="2000" b="0">
                <a:solidFill>
                  <a:srgbClr val="58656E"/>
                </a:solidFill>
                <a:latin typeface="Barlow Medium" pitchFamily="2" charset="77"/>
              </a:rPr>
            </a:br>
            <a:r>
              <a:rPr lang="en-US" sz="2000" b="0">
                <a:solidFill>
                  <a:srgbClr val="58656E"/>
                </a:solidFill>
                <a:latin typeface="Barlow Medium" pitchFamily="2" charset="77"/>
              </a:rPr>
              <a:t>les </a:t>
            </a:r>
            <a:r>
              <a:rPr lang="en-US" sz="2000" b="0" err="1">
                <a:solidFill>
                  <a:srgbClr val="58656E"/>
                </a:solidFill>
                <a:latin typeface="Barlow Medium" pitchFamily="2" charset="77"/>
              </a:rPr>
              <a:t>différents</a:t>
            </a:r>
            <a:r>
              <a:rPr lang="en-US" sz="2000" b="0">
                <a:solidFill>
                  <a:srgbClr val="58656E"/>
                </a:solidFill>
                <a:latin typeface="Barlow Medium" pitchFamily="2" charset="77"/>
              </a:rPr>
              <a:t> milieux de vie de </a:t>
            </a:r>
            <a:r>
              <a:rPr lang="en-US" sz="2000" b="0" err="1">
                <a:solidFill>
                  <a:srgbClr val="58656E"/>
                </a:solidFill>
                <a:latin typeface="Barlow Medium" pitchFamily="2" charset="77"/>
              </a:rPr>
              <a:t>tous</a:t>
            </a:r>
            <a:r>
              <a:rPr lang="en-US" sz="2000" b="0">
                <a:solidFill>
                  <a:srgbClr val="58656E"/>
                </a:solidFill>
                <a:latin typeface="Barlow Medium" pitchFamily="2" charset="77"/>
              </a:rPr>
              <a:t> les </a:t>
            </a:r>
            <a:r>
              <a:rPr lang="en-US" sz="2000" b="0" err="1">
                <a:solidFill>
                  <a:srgbClr val="58656E"/>
                </a:solidFill>
                <a:latin typeface="Barlow Medium" pitchFamily="2" charset="77"/>
              </a:rPr>
              <a:t>jeunes</a:t>
            </a:r>
            <a:endParaRPr lang="en-US" sz="2000" b="0">
              <a:solidFill>
                <a:srgbClr val="58656E"/>
              </a:solidFill>
              <a:latin typeface="Barlow Medium" pitchFamily="2" charset="77"/>
            </a:endParaRPr>
          </a:p>
          <a:p>
            <a:pPr algn="just">
              <a:lnSpc>
                <a:spcPts val="2600"/>
              </a:lnSpc>
              <a:spcBef>
                <a:spcPts val="2000"/>
              </a:spcBef>
            </a:pPr>
            <a:r>
              <a:rPr lang="en-US" sz="2000" b="0" err="1">
                <a:solidFill>
                  <a:srgbClr val="58656E"/>
                </a:solidFill>
                <a:latin typeface="Barlow Medium" pitchFamily="2" charset="77"/>
              </a:rPr>
              <a:t>Introduire</a:t>
            </a:r>
            <a:r>
              <a:rPr lang="en-US" sz="2000" b="0">
                <a:solidFill>
                  <a:srgbClr val="58656E"/>
                </a:solidFill>
                <a:latin typeface="Barlow Medium" pitchFamily="2" charset="77"/>
              </a:rPr>
              <a:t> des </a:t>
            </a:r>
            <a:r>
              <a:rPr lang="en-US" sz="2000" b="0" err="1">
                <a:solidFill>
                  <a:srgbClr val="58656E"/>
                </a:solidFill>
                <a:latin typeface="Barlow Medium" pitchFamily="2" charset="77"/>
              </a:rPr>
              <a:t>moyens</a:t>
            </a:r>
            <a:r>
              <a:rPr lang="en-US" sz="2000" b="0">
                <a:solidFill>
                  <a:srgbClr val="58656E"/>
                </a:solidFill>
                <a:latin typeface="Barlow Medium" pitchFamily="2" charset="77"/>
              </a:rPr>
              <a:t> pour </a:t>
            </a:r>
            <a:r>
              <a:rPr lang="en-US" sz="2000" b="0" err="1">
                <a:solidFill>
                  <a:srgbClr val="58656E"/>
                </a:solidFill>
                <a:latin typeface="Barlow Medium" pitchFamily="2" charset="77"/>
              </a:rPr>
              <a:t>favoriser</a:t>
            </a:r>
            <a:r>
              <a:rPr lang="en-US" sz="2000" b="0">
                <a:solidFill>
                  <a:srgbClr val="58656E"/>
                </a:solidFill>
                <a:latin typeface="Barlow Medium" pitchFamily="2" charset="77"/>
              </a:rPr>
              <a:t> des actions </a:t>
            </a:r>
            <a:r>
              <a:rPr lang="en-US" sz="2000" b="0" err="1">
                <a:solidFill>
                  <a:srgbClr val="58656E"/>
                </a:solidFill>
                <a:latin typeface="Barlow Medium" pitchFamily="2" charset="77"/>
              </a:rPr>
              <a:t>intégrées</a:t>
            </a:r>
            <a:r>
              <a:rPr lang="en-US" sz="2000" b="0">
                <a:solidFill>
                  <a:srgbClr val="58656E"/>
                </a:solidFill>
                <a:latin typeface="Barlow Medium" pitchFamily="2" charset="77"/>
              </a:rPr>
              <a:t> </a:t>
            </a:r>
            <a:r>
              <a:rPr lang="en-US" sz="2000" b="0" err="1">
                <a:solidFill>
                  <a:srgbClr val="58656E"/>
                </a:solidFill>
                <a:latin typeface="Barlow Medium" pitchFamily="2" charset="77"/>
              </a:rPr>
              <a:t>auprès</a:t>
            </a:r>
            <a:r>
              <a:rPr lang="en-US" sz="2000" b="0">
                <a:solidFill>
                  <a:srgbClr val="58656E"/>
                </a:solidFill>
                <a:latin typeface="Barlow Medium" pitchFamily="2" charset="77"/>
              </a:rPr>
              <a:t> de </a:t>
            </a:r>
            <a:r>
              <a:rPr lang="en-US" sz="2000" b="0" err="1">
                <a:solidFill>
                  <a:srgbClr val="58656E"/>
                </a:solidFill>
                <a:latin typeface="Barlow Medium" pitchFamily="2" charset="77"/>
              </a:rPr>
              <a:t>tous</a:t>
            </a:r>
            <a:r>
              <a:rPr lang="en-US" sz="2000" b="0">
                <a:solidFill>
                  <a:srgbClr val="58656E"/>
                </a:solidFill>
                <a:latin typeface="Barlow Medium" pitchFamily="2" charset="77"/>
              </a:rPr>
              <a:t> les </a:t>
            </a:r>
            <a:r>
              <a:rPr lang="en-US" sz="2000" b="0" err="1">
                <a:solidFill>
                  <a:srgbClr val="58656E"/>
                </a:solidFill>
                <a:latin typeface="Barlow Medium" pitchFamily="2" charset="77"/>
              </a:rPr>
              <a:t>jeunes</a:t>
            </a:r>
            <a:endParaRPr lang="en-US" sz="2000" b="0">
              <a:solidFill>
                <a:srgbClr val="58656E"/>
              </a:solidFill>
              <a:latin typeface="Barlow Medium" pitchFamily="2" charset="77"/>
            </a:endParaRPr>
          </a:p>
        </p:txBody>
      </p:sp>
      <p:sp>
        <p:nvSpPr>
          <p:cNvPr id="8" name="Rounded Rectangle 7">
            <a:extLst>
              <a:ext uri="{FF2B5EF4-FFF2-40B4-BE49-F238E27FC236}">
                <a16:creationId xmlns:a16="http://schemas.microsoft.com/office/drawing/2014/main" id="{CCEDFF83-3A26-D340-A664-805446233456}"/>
              </a:ext>
            </a:extLst>
          </p:cNvPr>
          <p:cNvSpPr/>
          <p:nvPr/>
        </p:nvSpPr>
        <p:spPr>
          <a:xfrm>
            <a:off x="1466988" y="825514"/>
            <a:ext cx="3853158" cy="831600"/>
          </a:xfrm>
          <a:prstGeom prst="roundRect">
            <a:avLst>
              <a:gd name="adj" fmla="val 7410"/>
            </a:avLst>
          </a:prstGeom>
          <a:solidFill>
            <a:srgbClr val="E9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ABB71AE-A817-5244-BACE-820B159F5EC5}"/>
              </a:ext>
            </a:extLst>
          </p:cNvPr>
          <p:cNvSpPr txBox="1">
            <a:spLocks/>
          </p:cNvSpPr>
          <p:nvPr/>
        </p:nvSpPr>
        <p:spPr>
          <a:xfrm>
            <a:off x="1585400" y="836266"/>
            <a:ext cx="5617970" cy="819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l"/>
            <a:r>
              <a:rPr lang="en-US" sz="2300" spc="50" baseline="0">
                <a:solidFill>
                  <a:schemeClr val="bg1"/>
                </a:solidFill>
              </a:rPr>
              <a:t>MISE EN CONTEXTE ET </a:t>
            </a:r>
            <a:br>
              <a:rPr lang="en-US" sz="2300" spc="50" baseline="0">
                <a:solidFill>
                  <a:schemeClr val="bg1"/>
                </a:solidFill>
              </a:rPr>
            </a:br>
            <a:r>
              <a:rPr lang="en-US" sz="2300" spc="50" baseline="0">
                <a:solidFill>
                  <a:schemeClr val="bg1"/>
                </a:solidFill>
              </a:rPr>
              <a:t>OBJECTIFS DE L'ATELIER</a:t>
            </a:r>
          </a:p>
        </p:txBody>
      </p:sp>
      <p:sp>
        <p:nvSpPr>
          <p:cNvPr id="10" name="Title 1">
            <a:extLst>
              <a:ext uri="{FF2B5EF4-FFF2-40B4-BE49-F238E27FC236}">
                <a16:creationId xmlns:a16="http://schemas.microsoft.com/office/drawing/2014/main" id="{06CF5938-9A77-C147-9C09-6533DCA698A9}"/>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E94D95"/>
                </a:solidFill>
                <a:latin typeface="Barlow Medium" pitchFamily="2" charset="77"/>
              </a:rPr>
              <a:t>2</a:t>
            </a:r>
          </a:p>
        </p:txBody>
      </p:sp>
      <p:sp>
        <p:nvSpPr>
          <p:cNvPr id="11" name="Oval 10">
            <a:extLst>
              <a:ext uri="{FF2B5EF4-FFF2-40B4-BE49-F238E27FC236}">
                <a16:creationId xmlns:a16="http://schemas.microsoft.com/office/drawing/2014/main" id="{06C9B2F0-86A6-B44E-92BF-8F7FCEC20BB0}"/>
              </a:ext>
            </a:extLst>
          </p:cNvPr>
          <p:cNvSpPr/>
          <p:nvPr/>
        </p:nvSpPr>
        <p:spPr>
          <a:xfrm>
            <a:off x="703894" y="896009"/>
            <a:ext cx="486803" cy="486803"/>
          </a:xfrm>
          <a:prstGeom prst="ellipse">
            <a:avLst/>
          </a:prstGeom>
          <a:noFill/>
          <a:ln w="19050">
            <a:solidFill>
              <a:srgbClr val="E9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457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5F2F7D2-5834-2A4D-9146-6A23A2362C01}"/>
              </a:ext>
            </a:extLst>
          </p:cNvPr>
          <p:cNvSpPr/>
          <p:nvPr/>
        </p:nvSpPr>
        <p:spPr>
          <a:xfrm>
            <a:off x="3271032" y="2545136"/>
            <a:ext cx="2601935" cy="2601935"/>
          </a:xfrm>
          <a:prstGeom prst="ellipse">
            <a:avLst/>
          </a:prstGeom>
          <a:solidFill>
            <a:srgbClr val="2E6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42B1F369-6B5A-D64D-B546-E7A0C067A48E}"/>
              </a:ext>
            </a:extLst>
          </p:cNvPr>
          <p:cNvSpPr/>
          <p:nvPr/>
        </p:nvSpPr>
        <p:spPr>
          <a:xfrm>
            <a:off x="1466986" y="825513"/>
            <a:ext cx="5898219" cy="831600"/>
          </a:xfrm>
          <a:prstGeom prst="roundRect">
            <a:avLst>
              <a:gd name="adj" fmla="val 7410"/>
            </a:avLst>
          </a:prstGeom>
          <a:solidFill>
            <a:srgbClr val="58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BF52F03-BD01-B34F-8919-75C953A9A184}"/>
              </a:ext>
            </a:extLst>
          </p:cNvPr>
          <p:cNvSpPr txBox="1">
            <a:spLocks/>
          </p:cNvSpPr>
          <p:nvPr/>
        </p:nvSpPr>
        <p:spPr>
          <a:xfrm>
            <a:off x="1585400" y="811775"/>
            <a:ext cx="5779806" cy="870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IMPORTANCE DES ACTIONS DANS LES MILIEUX DE VIE DES JEUNES</a:t>
            </a:r>
            <a:endParaRPr lang="en-US" sz="2300" spc="50" baseline="0">
              <a:solidFill>
                <a:schemeClr val="bg1"/>
              </a:solidFill>
            </a:endParaRPr>
          </a:p>
        </p:txBody>
      </p:sp>
      <p:sp>
        <p:nvSpPr>
          <p:cNvPr id="6" name="Title 1">
            <a:extLst>
              <a:ext uri="{FF2B5EF4-FFF2-40B4-BE49-F238E27FC236}">
                <a16:creationId xmlns:a16="http://schemas.microsoft.com/office/drawing/2014/main" id="{738ACFA8-86E3-8F42-9500-FA772B396484}"/>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58656E"/>
                </a:solidFill>
                <a:latin typeface="Barlow Medium" pitchFamily="2" charset="77"/>
              </a:rPr>
              <a:t>20</a:t>
            </a:r>
          </a:p>
        </p:txBody>
      </p:sp>
      <p:sp>
        <p:nvSpPr>
          <p:cNvPr id="7" name="Oval 6">
            <a:extLst>
              <a:ext uri="{FF2B5EF4-FFF2-40B4-BE49-F238E27FC236}">
                <a16:creationId xmlns:a16="http://schemas.microsoft.com/office/drawing/2014/main" id="{C9E35E6C-7169-8544-A61F-300896F66FA0}"/>
              </a:ext>
            </a:extLst>
          </p:cNvPr>
          <p:cNvSpPr/>
          <p:nvPr/>
        </p:nvSpPr>
        <p:spPr>
          <a:xfrm>
            <a:off x="703894" y="896009"/>
            <a:ext cx="486803" cy="486803"/>
          </a:xfrm>
          <a:prstGeom prst="ellipse">
            <a:avLst/>
          </a:prstGeom>
          <a:noFill/>
          <a:ln w="19050">
            <a:solidFill>
              <a:srgbClr val="58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icon&#10;&#10;Description automatically generated">
            <a:extLst>
              <a:ext uri="{FF2B5EF4-FFF2-40B4-BE49-F238E27FC236}">
                <a16:creationId xmlns:a16="http://schemas.microsoft.com/office/drawing/2014/main" id="{360A2257-E83B-7E42-82A5-2150226FB284}"/>
              </a:ext>
            </a:extLst>
          </p:cNvPr>
          <p:cNvPicPr>
            <a:picLocks noChangeAspect="1"/>
          </p:cNvPicPr>
          <p:nvPr/>
        </p:nvPicPr>
        <p:blipFill>
          <a:blip r:embed="rId3"/>
          <a:stretch>
            <a:fillRect/>
          </a:stretch>
        </p:blipFill>
        <p:spPr>
          <a:xfrm>
            <a:off x="3302007" y="2648315"/>
            <a:ext cx="2330264" cy="2330264"/>
          </a:xfrm>
          <a:prstGeom prst="rect">
            <a:avLst/>
          </a:prstGeom>
        </p:spPr>
      </p:pic>
    </p:spTree>
    <p:extLst>
      <p:ext uri="{BB962C8B-B14F-4D97-AF65-F5344CB8AC3E}">
        <p14:creationId xmlns:p14="http://schemas.microsoft.com/office/powerpoint/2010/main" val="4211310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EDECFA-4BA7-EA41-9E1F-B908F0255977}"/>
              </a:ext>
            </a:extLst>
          </p:cNvPr>
          <p:cNvSpPr/>
          <p:nvPr/>
        </p:nvSpPr>
        <p:spPr>
          <a:xfrm>
            <a:off x="1466989" y="886473"/>
            <a:ext cx="2541676" cy="502647"/>
          </a:xfrm>
          <a:prstGeom prst="roundRect">
            <a:avLst>
              <a:gd name="adj" fmla="val 7410"/>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AB4BCF3-E84A-7548-BB93-B20C3EFAB5FA}"/>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8246AF"/>
                </a:solidFill>
                <a:latin typeface="Barlow Medium" pitchFamily="2" charset="77"/>
              </a:rPr>
              <a:t>21</a:t>
            </a:r>
          </a:p>
        </p:txBody>
      </p:sp>
      <p:sp>
        <p:nvSpPr>
          <p:cNvPr id="4" name="Oval 3">
            <a:extLst>
              <a:ext uri="{FF2B5EF4-FFF2-40B4-BE49-F238E27FC236}">
                <a16:creationId xmlns:a16="http://schemas.microsoft.com/office/drawing/2014/main" id="{59CE4F24-8058-2348-B5EC-FFBF71654927}"/>
              </a:ext>
            </a:extLst>
          </p:cNvPr>
          <p:cNvSpPr/>
          <p:nvPr/>
        </p:nvSpPr>
        <p:spPr>
          <a:xfrm>
            <a:off x="703894" y="896009"/>
            <a:ext cx="486803" cy="486803"/>
          </a:xfrm>
          <a:prstGeom prst="ellipse">
            <a:avLst/>
          </a:prstGeom>
          <a:noFill/>
          <a:ln w="19050">
            <a:solidFill>
              <a:srgbClr val="824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0BFC609-554B-9A4B-8C14-5D7C29DF4ED5}"/>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AGIR </a:t>
            </a:r>
            <a:r>
              <a:rPr lang="en-US" sz="2300" spc="50" err="1">
                <a:solidFill>
                  <a:schemeClr val="bg1"/>
                </a:solidFill>
              </a:rPr>
              <a:t>À</a:t>
            </a:r>
            <a:r>
              <a:rPr lang="en-US" sz="2300" spc="50">
                <a:solidFill>
                  <a:schemeClr val="bg1"/>
                </a:solidFill>
              </a:rPr>
              <a:t> L'ÉCOLE</a:t>
            </a:r>
            <a:endParaRPr lang="en-US" sz="2300" spc="50" baseline="0">
              <a:solidFill>
                <a:schemeClr val="bg1"/>
              </a:solidFill>
            </a:endParaRPr>
          </a:p>
        </p:txBody>
      </p:sp>
      <p:sp>
        <p:nvSpPr>
          <p:cNvPr id="6" name="Subtitle 2">
            <a:extLst>
              <a:ext uri="{FF2B5EF4-FFF2-40B4-BE49-F238E27FC236}">
                <a16:creationId xmlns:a16="http://schemas.microsoft.com/office/drawing/2014/main" id="{D45B17BA-2FB7-B849-8D82-EF5A90FCA6BB}"/>
              </a:ext>
            </a:extLst>
          </p:cNvPr>
          <p:cNvSpPr txBox="1">
            <a:spLocks/>
          </p:cNvSpPr>
          <p:nvPr/>
        </p:nvSpPr>
        <p:spPr>
          <a:xfrm>
            <a:off x="1420807" y="1690254"/>
            <a:ext cx="6808795" cy="4387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spcAft>
                <a:spcPts val="2000"/>
              </a:spcAft>
            </a:pPr>
            <a:r>
              <a:rPr lang="en-US" sz="2000" b="0">
                <a:solidFill>
                  <a:srgbClr val="58656E"/>
                </a:solidFill>
                <a:latin typeface="Barlow Medium" pitchFamily="2" charset="77"/>
                <a:hlinkClick r:id="rId3"/>
              </a:rPr>
              <a:t>Assurer la </a:t>
            </a:r>
            <a:r>
              <a:rPr lang="en-US" sz="2000" b="0" err="1">
                <a:solidFill>
                  <a:srgbClr val="58656E"/>
                </a:solidFill>
                <a:latin typeface="Barlow Medium" pitchFamily="2" charset="77"/>
                <a:hlinkClick r:id="rId3"/>
              </a:rPr>
              <a:t>sécurité</a:t>
            </a:r>
            <a:r>
              <a:rPr lang="en-US" sz="2000" b="0">
                <a:solidFill>
                  <a:srgbClr val="58656E"/>
                </a:solidFill>
                <a:latin typeface="Barlow Medium" pitchFamily="2" charset="77"/>
                <a:hlinkClick r:id="rId3"/>
              </a:rPr>
              <a:t> des </a:t>
            </a:r>
            <a:r>
              <a:rPr lang="en-US" sz="2000" b="0" err="1">
                <a:solidFill>
                  <a:srgbClr val="58656E"/>
                </a:solidFill>
                <a:latin typeface="Barlow Medium" pitchFamily="2" charset="77"/>
                <a:hlinkClick r:id="rId3"/>
              </a:rPr>
              <a:t>jeunes</a:t>
            </a:r>
            <a:r>
              <a:rPr lang="en-US" sz="2000" b="0">
                <a:solidFill>
                  <a:srgbClr val="58656E"/>
                </a:solidFill>
                <a:latin typeface="Barlow Medium" pitchFamily="2" charset="77"/>
                <a:hlinkClick r:id="rId3"/>
              </a:rPr>
              <a:t> </a:t>
            </a:r>
            <a:r>
              <a:rPr lang="en-US" sz="2000" b="0" err="1">
                <a:solidFill>
                  <a:srgbClr val="58656E"/>
                </a:solidFill>
                <a:latin typeface="Barlow Medium" pitchFamily="2" charset="77"/>
                <a:hlinkClick r:id="rId3"/>
              </a:rPr>
              <a:t>à</a:t>
            </a:r>
            <a:r>
              <a:rPr lang="en-US" sz="2000" b="0">
                <a:solidFill>
                  <a:srgbClr val="58656E"/>
                </a:solidFill>
                <a:latin typeface="Barlow Medium" pitchFamily="2" charset="77"/>
                <a:hlinkClick r:id="rId3"/>
              </a:rPr>
              <a:t> </a:t>
            </a:r>
            <a:r>
              <a:rPr lang="en-US" sz="2000" b="0" err="1">
                <a:solidFill>
                  <a:srgbClr val="58656E"/>
                </a:solidFill>
                <a:latin typeface="Barlow Medium" pitchFamily="2" charset="77"/>
                <a:hlinkClick r:id="rId3"/>
              </a:rPr>
              <a:t>l'école</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hlinkClick r:id="rId4"/>
              </a:rPr>
              <a:t>Offrir</a:t>
            </a:r>
            <a:r>
              <a:rPr lang="en-US" sz="2000" b="0">
                <a:solidFill>
                  <a:srgbClr val="58656E"/>
                </a:solidFill>
                <a:latin typeface="Barlow Medium" pitchFamily="2" charset="77"/>
                <a:hlinkClick r:id="rId4"/>
              </a:rPr>
              <a:t> un milieu </a:t>
            </a:r>
            <a:r>
              <a:rPr lang="en-US" sz="2000" b="0" err="1">
                <a:solidFill>
                  <a:srgbClr val="58656E"/>
                </a:solidFill>
                <a:latin typeface="Barlow Medium" pitchFamily="2" charset="77"/>
                <a:hlinkClick r:id="rId4"/>
              </a:rPr>
              <a:t>accueillant</a:t>
            </a:r>
            <a:r>
              <a:rPr lang="en-US" sz="2000" b="0">
                <a:solidFill>
                  <a:srgbClr val="58656E"/>
                </a:solidFill>
                <a:latin typeface="Barlow Medium" pitchFamily="2" charset="77"/>
                <a:hlinkClick r:id="rId4"/>
              </a:rPr>
              <a:t> qui </a:t>
            </a:r>
            <a:r>
              <a:rPr lang="en-US" sz="2000" b="0" err="1">
                <a:solidFill>
                  <a:srgbClr val="58656E"/>
                </a:solidFill>
                <a:latin typeface="Barlow Medium" pitchFamily="2" charset="77"/>
                <a:hlinkClick r:id="rId4"/>
              </a:rPr>
              <a:t>favorise</a:t>
            </a:r>
            <a:r>
              <a:rPr lang="en-US" sz="2000" b="0">
                <a:solidFill>
                  <a:srgbClr val="58656E"/>
                </a:solidFill>
                <a:latin typeface="Barlow Medium" pitchFamily="2" charset="77"/>
                <a:hlinkClick r:id="rId4"/>
              </a:rPr>
              <a:t> des relations </a:t>
            </a:r>
            <a:r>
              <a:rPr lang="en-US" sz="2000" b="0" err="1">
                <a:solidFill>
                  <a:srgbClr val="58656E"/>
                </a:solidFill>
                <a:latin typeface="Barlow Medium" pitchFamily="2" charset="77"/>
                <a:hlinkClick r:id="rId4"/>
              </a:rPr>
              <a:t>harmonieuses</a:t>
            </a:r>
            <a:r>
              <a:rPr lang="en-US" sz="2000" b="0">
                <a:solidFill>
                  <a:srgbClr val="58656E"/>
                </a:solidFill>
                <a:latin typeface="Barlow Medium" pitchFamily="2" charset="77"/>
                <a:hlinkClick r:id="rId4"/>
              </a:rPr>
              <a:t> </a:t>
            </a:r>
            <a:r>
              <a:rPr lang="en-US" sz="2000" b="0" err="1">
                <a:solidFill>
                  <a:srgbClr val="58656E"/>
                </a:solidFill>
                <a:latin typeface="Barlow Medium" pitchFamily="2" charset="77"/>
                <a:hlinkClick r:id="rId4"/>
              </a:rPr>
              <a:t>à</a:t>
            </a:r>
            <a:r>
              <a:rPr lang="en-US" sz="2000" b="0">
                <a:solidFill>
                  <a:srgbClr val="58656E"/>
                </a:solidFill>
                <a:latin typeface="Barlow Medium" pitchFamily="2" charset="77"/>
                <a:hlinkClick r:id="rId4"/>
              </a:rPr>
              <a:t> </a:t>
            </a:r>
            <a:r>
              <a:rPr lang="en-US" sz="2000" b="0" err="1">
                <a:solidFill>
                  <a:srgbClr val="58656E"/>
                </a:solidFill>
                <a:latin typeface="Barlow Medium" pitchFamily="2" charset="77"/>
                <a:hlinkClick r:id="rId4"/>
              </a:rPr>
              <a:t>l'école</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hlinkClick r:id="rId5"/>
              </a:rPr>
              <a:t>Favoriser</a:t>
            </a:r>
            <a:r>
              <a:rPr lang="en-US" sz="2000" b="0">
                <a:solidFill>
                  <a:srgbClr val="58656E"/>
                </a:solidFill>
                <a:latin typeface="Barlow Medium" pitchFamily="2" charset="77"/>
                <a:hlinkClick r:id="rId5"/>
              </a:rPr>
              <a:t> </a:t>
            </a:r>
            <a:r>
              <a:rPr lang="en-US" sz="2000" b="0" err="1">
                <a:solidFill>
                  <a:srgbClr val="58656E"/>
                </a:solidFill>
                <a:latin typeface="Barlow Medium" pitchFamily="2" charset="77"/>
                <a:hlinkClick r:id="rId5"/>
              </a:rPr>
              <a:t>l'engagement</a:t>
            </a:r>
            <a:r>
              <a:rPr lang="en-US" sz="2000" b="0">
                <a:solidFill>
                  <a:srgbClr val="58656E"/>
                </a:solidFill>
                <a:latin typeface="Barlow Medium" pitchFamily="2" charset="77"/>
                <a:hlinkClick r:id="rId5"/>
              </a:rPr>
              <a:t> social </a:t>
            </a:r>
            <a:r>
              <a:rPr lang="en-US" sz="2000" b="0" err="1">
                <a:solidFill>
                  <a:srgbClr val="58656E"/>
                </a:solidFill>
                <a:latin typeface="Barlow Medium" pitchFamily="2" charset="77"/>
                <a:hlinkClick r:id="rId5"/>
              </a:rPr>
              <a:t>à</a:t>
            </a:r>
            <a:r>
              <a:rPr lang="en-US" sz="2000" b="0">
                <a:solidFill>
                  <a:srgbClr val="58656E"/>
                </a:solidFill>
                <a:latin typeface="Barlow Medium" pitchFamily="2" charset="77"/>
                <a:hlinkClick r:id="rId5"/>
              </a:rPr>
              <a:t> </a:t>
            </a:r>
            <a:r>
              <a:rPr lang="en-US" sz="2000" b="0" err="1">
                <a:solidFill>
                  <a:srgbClr val="58656E"/>
                </a:solidFill>
                <a:latin typeface="Barlow Medium" pitchFamily="2" charset="77"/>
                <a:hlinkClick r:id="rId5"/>
              </a:rPr>
              <a:t>l'école</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hlinkClick r:id="rId6"/>
              </a:rPr>
              <a:t>Soutenir</a:t>
            </a:r>
            <a:r>
              <a:rPr lang="en-US" sz="2000" b="0">
                <a:solidFill>
                  <a:srgbClr val="58656E"/>
                </a:solidFill>
                <a:latin typeface="Barlow Medium" pitchFamily="2" charset="77"/>
                <a:hlinkClick r:id="rId6"/>
              </a:rPr>
              <a:t> les </a:t>
            </a:r>
            <a:r>
              <a:rPr lang="en-US" sz="2000" b="0" err="1">
                <a:solidFill>
                  <a:srgbClr val="58656E"/>
                </a:solidFill>
                <a:latin typeface="Barlow Medium" pitchFamily="2" charset="77"/>
                <a:hlinkClick r:id="rId6"/>
              </a:rPr>
              <a:t>jeunes</a:t>
            </a:r>
            <a:r>
              <a:rPr lang="en-US" sz="2000" b="0">
                <a:solidFill>
                  <a:srgbClr val="58656E"/>
                </a:solidFill>
                <a:latin typeface="Barlow Medium" pitchFamily="2" charset="77"/>
                <a:hlinkClick r:id="rId6"/>
              </a:rPr>
              <a:t> </a:t>
            </a:r>
            <a:r>
              <a:rPr lang="en-US" sz="2000" b="0" err="1">
                <a:solidFill>
                  <a:srgbClr val="58656E"/>
                </a:solidFill>
                <a:latin typeface="Barlow Medium" pitchFamily="2" charset="77"/>
                <a:hlinkClick r:id="rId6"/>
              </a:rPr>
              <a:t>à</a:t>
            </a:r>
            <a:r>
              <a:rPr lang="en-US" sz="2000" b="0">
                <a:solidFill>
                  <a:srgbClr val="58656E"/>
                </a:solidFill>
                <a:latin typeface="Barlow Medium" pitchFamily="2" charset="77"/>
                <a:hlinkClick r:id="rId6"/>
              </a:rPr>
              <a:t> </a:t>
            </a:r>
            <a:r>
              <a:rPr lang="en-US" sz="2000" b="0" err="1">
                <a:solidFill>
                  <a:srgbClr val="58656E"/>
                </a:solidFill>
                <a:latin typeface="Barlow Medium" pitchFamily="2" charset="77"/>
                <a:hlinkClick r:id="rId6"/>
              </a:rPr>
              <a:t>l'école</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hlinkClick r:id="rId7"/>
              </a:rPr>
              <a:t>Faciliter</a:t>
            </a:r>
            <a:r>
              <a:rPr lang="en-US" sz="2000" b="0">
                <a:solidFill>
                  <a:srgbClr val="58656E"/>
                </a:solidFill>
                <a:latin typeface="Barlow Medium" pitchFamily="2" charset="77"/>
                <a:hlinkClick r:id="rId7"/>
              </a:rPr>
              <a:t> les transitions </a:t>
            </a:r>
            <a:r>
              <a:rPr lang="en-US" sz="2000" b="0" err="1">
                <a:solidFill>
                  <a:srgbClr val="58656E"/>
                </a:solidFill>
                <a:latin typeface="Barlow Medium" pitchFamily="2" charset="77"/>
                <a:hlinkClick r:id="rId7"/>
              </a:rPr>
              <a:t>scolaires</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hlinkClick r:id="rId8"/>
              </a:rPr>
              <a:t>Offrir</a:t>
            </a:r>
            <a:r>
              <a:rPr lang="en-US" sz="2000" b="0">
                <a:solidFill>
                  <a:srgbClr val="58656E"/>
                </a:solidFill>
                <a:latin typeface="Barlow Medium" pitchFamily="2" charset="77"/>
                <a:hlinkClick r:id="rId8"/>
              </a:rPr>
              <a:t> </a:t>
            </a:r>
            <a:r>
              <a:rPr lang="en-US" sz="2000" b="0" err="1">
                <a:solidFill>
                  <a:srgbClr val="58656E"/>
                </a:solidFill>
                <a:latin typeface="Barlow Medium" pitchFamily="2" charset="77"/>
                <a:hlinkClick r:id="rId8"/>
              </a:rPr>
              <a:t>diverses</a:t>
            </a:r>
            <a:r>
              <a:rPr lang="en-US" sz="2000" b="0">
                <a:solidFill>
                  <a:srgbClr val="58656E"/>
                </a:solidFill>
                <a:latin typeface="Barlow Medium" pitchFamily="2" charset="77"/>
                <a:hlinkClick r:id="rId8"/>
              </a:rPr>
              <a:t> </a:t>
            </a:r>
            <a:r>
              <a:rPr lang="en-US" sz="2000" b="0" err="1">
                <a:solidFill>
                  <a:srgbClr val="58656E"/>
                </a:solidFill>
                <a:latin typeface="Barlow Medium" pitchFamily="2" charset="77"/>
                <a:hlinkClick r:id="rId8"/>
              </a:rPr>
              <a:t>ressources</a:t>
            </a:r>
            <a:r>
              <a:rPr lang="en-US" sz="2000" b="0">
                <a:solidFill>
                  <a:srgbClr val="58656E"/>
                </a:solidFill>
                <a:latin typeface="Barlow Medium" pitchFamily="2" charset="77"/>
                <a:hlinkClick r:id="rId8"/>
              </a:rPr>
              <a:t> et </a:t>
            </a:r>
            <a:r>
              <a:rPr lang="en-US" sz="2000" b="0" err="1">
                <a:solidFill>
                  <a:srgbClr val="58656E"/>
                </a:solidFill>
                <a:latin typeface="Barlow Medium" pitchFamily="2" charset="77"/>
                <a:hlinkClick r:id="rId8"/>
              </a:rPr>
              <a:t>activités</a:t>
            </a:r>
            <a:r>
              <a:rPr lang="en-US" sz="2000" b="0">
                <a:solidFill>
                  <a:srgbClr val="58656E"/>
                </a:solidFill>
                <a:latin typeface="Barlow Medium" pitchFamily="2" charset="77"/>
                <a:hlinkClick r:id="rId8"/>
              </a:rPr>
              <a:t> </a:t>
            </a:r>
            <a:r>
              <a:rPr lang="en-US" sz="2000" b="0" err="1">
                <a:solidFill>
                  <a:srgbClr val="58656E"/>
                </a:solidFill>
                <a:latin typeface="Barlow Medium" pitchFamily="2" charset="77"/>
                <a:hlinkClick r:id="rId8"/>
              </a:rPr>
              <a:t>favorables</a:t>
            </a:r>
            <a:r>
              <a:rPr lang="en-US" sz="2000" b="0">
                <a:solidFill>
                  <a:srgbClr val="58656E"/>
                </a:solidFill>
                <a:latin typeface="Barlow Medium" pitchFamily="2" charset="77"/>
                <a:hlinkClick r:id="rId8"/>
              </a:rPr>
              <a:t> </a:t>
            </a:r>
            <a:br>
              <a:rPr lang="en-US" sz="2000" b="0">
                <a:solidFill>
                  <a:srgbClr val="58656E"/>
                </a:solidFill>
                <a:latin typeface="Barlow Medium" pitchFamily="2" charset="77"/>
                <a:hlinkClick r:id="rId8"/>
              </a:rPr>
            </a:br>
            <a:r>
              <a:rPr lang="en-US" sz="2000" b="0" err="1">
                <a:solidFill>
                  <a:srgbClr val="58656E"/>
                </a:solidFill>
                <a:latin typeface="Barlow Medium" pitchFamily="2" charset="77"/>
                <a:hlinkClick r:id="rId8"/>
              </a:rPr>
              <a:t>à</a:t>
            </a:r>
            <a:r>
              <a:rPr lang="en-US" sz="2000" b="0">
                <a:solidFill>
                  <a:srgbClr val="58656E"/>
                </a:solidFill>
                <a:latin typeface="Barlow Medium" pitchFamily="2" charset="77"/>
                <a:hlinkClick r:id="rId8"/>
              </a:rPr>
              <a:t> la </a:t>
            </a:r>
            <a:r>
              <a:rPr lang="en-US" sz="2000" b="0" err="1">
                <a:solidFill>
                  <a:srgbClr val="58656E"/>
                </a:solidFill>
                <a:latin typeface="Barlow Medium" pitchFamily="2" charset="77"/>
                <a:hlinkClick r:id="rId8"/>
              </a:rPr>
              <a:t>santé</a:t>
            </a:r>
            <a:r>
              <a:rPr lang="en-US" sz="2000" b="0">
                <a:solidFill>
                  <a:srgbClr val="58656E"/>
                </a:solidFill>
                <a:latin typeface="Barlow Medium" pitchFamily="2" charset="77"/>
                <a:hlinkClick r:id="rId8"/>
              </a:rPr>
              <a:t> et au bien-</a:t>
            </a:r>
            <a:r>
              <a:rPr lang="en-US" sz="2000" b="0" err="1">
                <a:solidFill>
                  <a:srgbClr val="58656E"/>
                </a:solidFill>
                <a:latin typeface="Barlow Medium" pitchFamily="2" charset="77"/>
                <a:hlinkClick r:id="rId8"/>
              </a:rPr>
              <a:t>être</a:t>
            </a:r>
            <a:r>
              <a:rPr lang="en-US" sz="2000" b="0">
                <a:solidFill>
                  <a:srgbClr val="58656E"/>
                </a:solidFill>
                <a:latin typeface="Barlow Medium" pitchFamily="2" charset="77"/>
                <a:hlinkClick r:id="rId8"/>
              </a:rPr>
              <a:t> des </a:t>
            </a:r>
            <a:r>
              <a:rPr lang="en-US" sz="2000" b="0" err="1">
                <a:solidFill>
                  <a:srgbClr val="58656E"/>
                </a:solidFill>
                <a:latin typeface="Barlow Medium" pitchFamily="2" charset="77"/>
                <a:hlinkClick r:id="rId8"/>
              </a:rPr>
              <a:t>jeunes</a:t>
            </a:r>
            <a:r>
              <a:rPr lang="en-US" sz="2000" b="0">
                <a:solidFill>
                  <a:srgbClr val="58656E"/>
                </a:solidFill>
                <a:latin typeface="Barlow Medium" pitchFamily="2" charset="77"/>
                <a:hlinkClick r:id="rId8"/>
              </a:rPr>
              <a:t> </a:t>
            </a:r>
            <a:r>
              <a:rPr lang="en-US" sz="2000" b="0" err="1">
                <a:solidFill>
                  <a:srgbClr val="58656E"/>
                </a:solidFill>
                <a:latin typeface="Barlow Medium" pitchFamily="2" charset="77"/>
                <a:hlinkClick r:id="rId8"/>
              </a:rPr>
              <a:t>à</a:t>
            </a:r>
            <a:r>
              <a:rPr lang="en-US" sz="2000" b="0">
                <a:solidFill>
                  <a:srgbClr val="58656E"/>
                </a:solidFill>
                <a:latin typeface="Barlow Medium" pitchFamily="2" charset="77"/>
                <a:hlinkClick r:id="rId8"/>
              </a:rPr>
              <a:t> </a:t>
            </a:r>
            <a:r>
              <a:rPr lang="en-US" sz="2000" b="0" err="1">
                <a:solidFill>
                  <a:srgbClr val="58656E"/>
                </a:solidFill>
                <a:latin typeface="Barlow Medium" pitchFamily="2" charset="77"/>
                <a:hlinkClick r:id="rId8"/>
              </a:rPr>
              <a:t>l'école</a:t>
            </a:r>
            <a:endParaRPr lang="en-US" sz="2000" b="0">
              <a:solidFill>
                <a:srgbClr val="58656E"/>
              </a:solidFill>
              <a:latin typeface="Barlow Medium" pitchFamily="2" charset="77"/>
            </a:endParaRPr>
          </a:p>
        </p:txBody>
      </p:sp>
    </p:spTree>
    <p:extLst>
      <p:ext uri="{BB962C8B-B14F-4D97-AF65-F5344CB8AC3E}">
        <p14:creationId xmlns:p14="http://schemas.microsoft.com/office/powerpoint/2010/main" val="1520312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DDDB-3D00-D448-B94E-5AA5FC88E7FC}"/>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8246AF"/>
                </a:solidFill>
                <a:latin typeface="Barlow Medium" pitchFamily="2" charset="77"/>
              </a:rPr>
              <a:t>22</a:t>
            </a:r>
          </a:p>
        </p:txBody>
      </p:sp>
      <p:sp>
        <p:nvSpPr>
          <p:cNvPr id="3" name="Oval 2">
            <a:extLst>
              <a:ext uri="{FF2B5EF4-FFF2-40B4-BE49-F238E27FC236}">
                <a16:creationId xmlns:a16="http://schemas.microsoft.com/office/drawing/2014/main" id="{EA0E09E5-2E62-1243-93C7-84EC8EC096B5}"/>
              </a:ext>
            </a:extLst>
          </p:cNvPr>
          <p:cNvSpPr/>
          <p:nvPr/>
        </p:nvSpPr>
        <p:spPr>
          <a:xfrm>
            <a:off x="703894" y="896009"/>
            <a:ext cx="486803" cy="486803"/>
          </a:xfrm>
          <a:prstGeom prst="ellipse">
            <a:avLst/>
          </a:prstGeom>
          <a:noFill/>
          <a:ln w="19050">
            <a:solidFill>
              <a:srgbClr val="824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0402D822-A1F4-5745-8F38-214AB718FB29}"/>
              </a:ext>
            </a:extLst>
          </p:cNvPr>
          <p:cNvSpPr/>
          <p:nvPr/>
        </p:nvSpPr>
        <p:spPr>
          <a:xfrm>
            <a:off x="1466987" y="825512"/>
            <a:ext cx="5792795" cy="1133915"/>
          </a:xfrm>
          <a:prstGeom prst="roundRect">
            <a:avLst>
              <a:gd name="adj" fmla="val 7410"/>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E6EC7C8-DCFC-FF41-BA6B-8D15C07B2195}"/>
              </a:ext>
            </a:extLst>
          </p:cNvPr>
          <p:cNvSpPr txBox="1">
            <a:spLocks/>
          </p:cNvSpPr>
          <p:nvPr/>
        </p:nvSpPr>
        <p:spPr>
          <a:xfrm>
            <a:off x="1585399" y="836265"/>
            <a:ext cx="6685022" cy="1123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EXEMPLE D'ACTIONS </a:t>
            </a:r>
            <a:r>
              <a:rPr lang="en-US" sz="2300" spc="50" err="1">
                <a:solidFill>
                  <a:schemeClr val="bg1"/>
                </a:solidFill>
              </a:rPr>
              <a:t>À</a:t>
            </a:r>
            <a:r>
              <a:rPr lang="en-US" sz="2300" spc="50">
                <a:solidFill>
                  <a:schemeClr val="bg1"/>
                </a:solidFill>
              </a:rPr>
              <a:t> L'ÉCOLE QUI FAVORISENT LE DÉVELOPPEMENT </a:t>
            </a:r>
            <a:br>
              <a:rPr lang="en-US" sz="2300" spc="50">
                <a:solidFill>
                  <a:schemeClr val="bg1"/>
                </a:solidFill>
              </a:rPr>
            </a:br>
            <a:r>
              <a:rPr lang="en-US" sz="2300" spc="50">
                <a:solidFill>
                  <a:schemeClr val="bg1"/>
                </a:solidFill>
              </a:rPr>
              <a:t>DE LA COMPÉTENCE "DEMANDE D'AIDE"</a:t>
            </a:r>
            <a:endParaRPr lang="en-US" sz="2300" spc="50" baseline="0">
              <a:solidFill>
                <a:schemeClr val="bg1"/>
              </a:solidFill>
            </a:endParaRPr>
          </a:p>
        </p:txBody>
      </p:sp>
      <p:pic>
        <p:nvPicPr>
          <p:cNvPr id="9" name="Picture 8" descr="Graphical user interface, website&#10;&#10;Description automatically generated">
            <a:hlinkClick r:id="rId3"/>
            <a:extLst>
              <a:ext uri="{FF2B5EF4-FFF2-40B4-BE49-F238E27FC236}">
                <a16:creationId xmlns:a16="http://schemas.microsoft.com/office/drawing/2014/main" id="{AF151678-69D4-6C40-A830-CA2DFA8783DC}"/>
              </a:ext>
            </a:extLst>
          </p:cNvPr>
          <p:cNvPicPr>
            <a:picLocks noChangeAspect="1"/>
          </p:cNvPicPr>
          <p:nvPr/>
        </p:nvPicPr>
        <p:blipFill>
          <a:blip r:embed="rId4"/>
          <a:stretch>
            <a:fillRect/>
          </a:stretch>
        </p:blipFill>
        <p:spPr>
          <a:xfrm>
            <a:off x="2329839" y="2098220"/>
            <a:ext cx="4484321" cy="3942432"/>
          </a:xfrm>
          <a:prstGeom prst="rect">
            <a:avLst/>
          </a:prstGeom>
        </p:spPr>
      </p:pic>
    </p:spTree>
    <p:extLst>
      <p:ext uri="{BB962C8B-B14F-4D97-AF65-F5344CB8AC3E}">
        <p14:creationId xmlns:p14="http://schemas.microsoft.com/office/powerpoint/2010/main" val="3830283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599AD1-C544-A643-B15C-83909AD2FC22}"/>
              </a:ext>
            </a:extLst>
          </p:cNvPr>
          <p:cNvSpPr txBox="1">
            <a:spLocks/>
          </p:cNvSpPr>
          <p:nvPr/>
        </p:nvSpPr>
        <p:spPr>
          <a:xfrm>
            <a:off x="1420806" y="2302329"/>
            <a:ext cx="5700431" cy="3248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spcAft>
                <a:spcPts val="2000"/>
              </a:spcAft>
            </a:pPr>
            <a:r>
              <a:rPr lang="en-US" sz="2000" b="0" err="1">
                <a:solidFill>
                  <a:srgbClr val="58656E"/>
                </a:solidFill>
                <a:latin typeface="Barlow Medium" pitchFamily="2" charset="77"/>
                <a:hlinkClick r:id="rId3"/>
              </a:rPr>
              <a:t>Favoriser</a:t>
            </a:r>
            <a:r>
              <a:rPr lang="en-US" sz="2000" b="0">
                <a:solidFill>
                  <a:srgbClr val="58656E"/>
                </a:solidFill>
                <a:latin typeface="Barlow Medium" pitchFamily="2" charset="77"/>
                <a:hlinkClick r:id="rId3"/>
              </a:rPr>
              <a:t> les relations </a:t>
            </a:r>
            <a:r>
              <a:rPr lang="en-US" sz="2000" b="0" err="1">
                <a:solidFill>
                  <a:srgbClr val="58656E"/>
                </a:solidFill>
                <a:latin typeface="Barlow Medium" pitchFamily="2" charset="77"/>
                <a:hlinkClick r:id="rId3"/>
              </a:rPr>
              <a:t>harmonieuses</a:t>
            </a:r>
            <a:r>
              <a:rPr lang="en-US" sz="2000" b="0">
                <a:solidFill>
                  <a:srgbClr val="58656E"/>
                </a:solidFill>
                <a:latin typeface="Barlow Medium" pitchFamily="2" charset="77"/>
                <a:hlinkClick r:id="rId3"/>
              </a:rPr>
              <a:t> </a:t>
            </a:r>
            <a:br>
              <a:rPr lang="en-US" sz="2000" b="0">
                <a:solidFill>
                  <a:srgbClr val="58656E"/>
                </a:solidFill>
                <a:latin typeface="Barlow Medium" pitchFamily="2" charset="77"/>
                <a:hlinkClick r:id="rId3"/>
              </a:rPr>
            </a:br>
            <a:r>
              <a:rPr lang="en-US" sz="2000" b="0">
                <a:solidFill>
                  <a:srgbClr val="58656E"/>
                </a:solidFill>
                <a:latin typeface="Barlow Medium" pitchFamily="2" charset="77"/>
                <a:hlinkClick r:id="rId3"/>
              </a:rPr>
              <a:t>entre </a:t>
            </a:r>
            <a:r>
              <a:rPr lang="en-US" sz="2000" b="0" err="1">
                <a:solidFill>
                  <a:srgbClr val="58656E"/>
                </a:solidFill>
                <a:latin typeface="Barlow Medium" pitchFamily="2" charset="77"/>
                <a:hlinkClick r:id="rId3"/>
              </a:rPr>
              <a:t>l'école</a:t>
            </a:r>
            <a:r>
              <a:rPr lang="en-US" sz="2000" b="0">
                <a:solidFill>
                  <a:srgbClr val="58656E"/>
                </a:solidFill>
                <a:latin typeface="Barlow Medium" pitchFamily="2" charset="77"/>
                <a:hlinkClick r:id="rId3"/>
              </a:rPr>
              <a:t> et la </a:t>
            </a:r>
            <a:r>
              <a:rPr lang="en-US" sz="2000" b="0" err="1">
                <a:solidFill>
                  <a:srgbClr val="58656E"/>
                </a:solidFill>
                <a:latin typeface="Barlow Medium" pitchFamily="2" charset="77"/>
                <a:hlinkClick r:id="rId3"/>
              </a:rPr>
              <a:t>famille</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hlinkClick r:id="rId4"/>
              </a:rPr>
              <a:t>Soutenir</a:t>
            </a:r>
            <a:r>
              <a:rPr lang="en-US" sz="2000" b="0">
                <a:solidFill>
                  <a:srgbClr val="58656E"/>
                </a:solidFill>
                <a:latin typeface="Barlow Medium" pitchFamily="2" charset="77"/>
                <a:hlinkClick r:id="rId4"/>
              </a:rPr>
              <a:t> </a:t>
            </a:r>
            <a:r>
              <a:rPr lang="en-US" sz="2000" b="0" err="1">
                <a:solidFill>
                  <a:srgbClr val="58656E"/>
                </a:solidFill>
                <a:latin typeface="Barlow Medium" pitchFamily="2" charset="77"/>
                <a:hlinkClick r:id="rId4"/>
              </a:rPr>
              <a:t>l'implication</a:t>
            </a:r>
            <a:r>
              <a:rPr lang="en-US" sz="2000" b="0">
                <a:solidFill>
                  <a:srgbClr val="58656E"/>
                </a:solidFill>
                <a:latin typeface="Barlow Medium" pitchFamily="2" charset="77"/>
                <a:hlinkClick r:id="rId4"/>
              </a:rPr>
              <a:t> des </a:t>
            </a:r>
            <a:r>
              <a:rPr lang="en-US" sz="2000" b="0" err="1">
                <a:solidFill>
                  <a:srgbClr val="58656E"/>
                </a:solidFill>
                <a:latin typeface="Barlow Medium" pitchFamily="2" charset="77"/>
                <a:hlinkClick r:id="rId4"/>
              </a:rPr>
              <a:t>familles</a:t>
            </a:r>
            <a:r>
              <a:rPr lang="en-US" sz="2000" b="0">
                <a:solidFill>
                  <a:srgbClr val="58656E"/>
                </a:solidFill>
                <a:latin typeface="Barlow Medium" pitchFamily="2" charset="77"/>
                <a:hlinkClick r:id="rId4"/>
              </a:rPr>
              <a:t> </a:t>
            </a:r>
            <a:br>
              <a:rPr lang="en-US" sz="2000" b="0">
                <a:solidFill>
                  <a:srgbClr val="58656E"/>
                </a:solidFill>
                <a:latin typeface="Barlow Medium" pitchFamily="2" charset="77"/>
                <a:hlinkClick r:id="rId4"/>
              </a:rPr>
            </a:br>
            <a:r>
              <a:rPr lang="en-US" sz="2000" b="0">
                <a:solidFill>
                  <a:srgbClr val="58656E"/>
                </a:solidFill>
                <a:latin typeface="Barlow Medium" pitchFamily="2" charset="77"/>
                <a:hlinkClick r:id="rId4"/>
              </a:rPr>
              <a:t>dans les </a:t>
            </a:r>
            <a:r>
              <a:rPr lang="en-US" sz="2000" b="0" err="1">
                <a:solidFill>
                  <a:srgbClr val="58656E"/>
                </a:solidFill>
                <a:latin typeface="Barlow Medium" pitchFamily="2" charset="77"/>
                <a:hlinkClick r:id="rId4"/>
              </a:rPr>
              <a:t>apprentissages</a:t>
            </a:r>
            <a:r>
              <a:rPr lang="en-US" sz="2000" b="0">
                <a:solidFill>
                  <a:srgbClr val="58656E"/>
                </a:solidFill>
                <a:latin typeface="Barlow Medium" pitchFamily="2" charset="77"/>
                <a:hlinkClick r:id="rId4"/>
              </a:rPr>
              <a:t> des </a:t>
            </a:r>
            <a:r>
              <a:rPr lang="en-US" sz="2000" b="0" err="1">
                <a:solidFill>
                  <a:srgbClr val="58656E"/>
                </a:solidFill>
                <a:latin typeface="Barlow Medium" pitchFamily="2" charset="77"/>
                <a:hlinkClick r:id="rId4"/>
              </a:rPr>
              <a:t>jeunes</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hlinkClick r:id="rId5"/>
              </a:rPr>
              <a:t>Soutenir</a:t>
            </a:r>
            <a:r>
              <a:rPr lang="en-US" sz="2000" b="0">
                <a:solidFill>
                  <a:srgbClr val="58656E"/>
                </a:solidFill>
                <a:latin typeface="Barlow Medium" pitchFamily="2" charset="77"/>
                <a:hlinkClick r:id="rId5"/>
              </a:rPr>
              <a:t> la participation des </a:t>
            </a:r>
            <a:r>
              <a:rPr lang="en-US" sz="2000" b="0" err="1">
                <a:solidFill>
                  <a:srgbClr val="58656E"/>
                </a:solidFill>
                <a:latin typeface="Barlow Medium" pitchFamily="2" charset="77"/>
                <a:hlinkClick r:id="rId5"/>
              </a:rPr>
              <a:t>familles</a:t>
            </a:r>
            <a:r>
              <a:rPr lang="en-US" sz="2000" b="0">
                <a:solidFill>
                  <a:srgbClr val="58656E"/>
                </a:solidFill>
                <a:latin typeface="Barlow Medium" pitchFamily="2" charset="77"/>
                <a:hlinkClick r:id="rId5"/>
              </a:rPr>
              <a:t> </a:t>
            </a:r>
            <a:br>
              <a:rPr lang="en-US" sz="2000" b="0">
                <a:solidFill>
                  <a:srgbClr val="58656E"/>
                </a:solidFill>
                <a:latin typeface="Barlow Medium" pitchFamily="2" charset="77"/>
                <a:hlinkClick r:id="rId5"/>
              </a:rPr>
            </a:br>
            <a:r>
              <a:rPr lang="en-US" sz="2000" b="0" err="1">
                <a:solidFill>
                  <a:srgbClr val="58656E"/>
                </a:solidFill>
                <a:latin typeface="Barlow Medium" pitchFamily="2" charset="77"/>
                <a:hlinkClick r:id="rId5"/>
              </a:rPr>
              <a:t>à</a:t>
            </a:r>
            <a:r>
              <a:rPr lang="en-US" sz="2000" b="0">
                <a:solidFill>
                  <a:srgbClr val="58656E"/>
                </a:solidFill>
                <a:latin typeface="Barlow Medium" pitchFamily="2" charset="77"/>
                <a:hlinkClick r:id="rId5"/>
              </a:rPr>
              <a:t> la vie </a:t>
            </a:r>
            <a:r>
              <a:rPr lang="en-US" sz="2000" b="0" err="1">
                <a:solidFill>
                  <a:srgbClr val="58656E"/>
                </a:solidFill>
                <a:latin typeface="Barlow Medium" pitchFamily="2" charset="77"/>
                <a:hlinkClick r:id="rId5"/>
              </a:rPr>
              <a:t>scolaire</a:t>
            </a:r>
            <a:endParaRPr lang="en-US" sz="2000" b="0">
              <a:solidFill>
                <a:srgbClr val="58656E"/>
              </a:solidFill>
              <a:latin typeface="Barlow Medium" pitchFamily="2" charset="77"/>
            </a:endParaRPr>
          </a:p>
        </p:txBody>
      </p:sp>
      <p:sp>
        <p:nvSpPr>
          <p:cNvPr id="3" name="Title 1">
            <a:extLst>
              <a:ext uri="{FF2B5EF4-FFF2-40B4-BE49-F238E27FC236}">
                <a16:creationId xmlns:a16="http://schemas.microsoft.com/office/drawing/2014/main" id="{29174DFC-4C2A-2347-BB97-2213F3F3047C}"/>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E94D95"/>
                </a:solidFill>
                <a:latin typeface="Barlow Medium" pitchFamily="2" charset="77"/>
              </a:rPr>
              <a:t>23</a:t>
            </a:r>
          </a:p>
        </p:txBody>
      </p:sp>
      <p:sp>
        <p:nvSpPr>
          <p:cNvPr id="4" name="Oval 3">
            <a:extLst>
              <a:ext uri="{FF2B5EF4-FFF2-40B4-BE49-F238E27FC236}">
                <a16:creationId xmlns:a16="http://schemas.microsoft.com/office/drawing/2014/main" id="{5DD46091-FF0C-154E-900A-C465554F021A}"/>
              </a:ext>
            </a:extLst>
          </p:cNvPr>
          <p:cNvSpPr/>
          <p:nvPr/>
        </p:nvSpPr>
        <p:spPr>
          <a:xfrm>
            <a:off x="703894" y="896009"/>
            <a:ext cx="486803" cy="486803"/>
          </a:xfrm>
          <a:prstGeom prst="ellipse">
            <a:avLst/>
          </a:prstGeom>
          <a:noFill/>
          <a:ln w="19050">
            <a:solidFill>
              <a:srgbClr val="E9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E97D62D-9D84-5F4D-AE10-A6297D43AE6A}"/>
              </a:ext>
            </a:extLst>
          </p:cNvPr>
          <p:cNvSpPr/>
          <p:nvPr/>
        </p:nvSpPr>
        <p:spPr>
          <a:xfrm>
            <a:off x="1466988" y="825512"/>
            <a:ext cx="4664392" cy="831600"/>
          </a:xfrm>
          <a:prstGeom prst="roundRect">
            <a:avLst>
              <a:gd name="adj" fmla="val 7410"/>
            </a:avLst>
          </a:prstGeom>
          <a:solidFill>
            <a:srgbClr val="E9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D815C5D-9FD6-ED4B-92CA-8B0BB4369476}"/>
              </a:ext>
            </a:extLst>
          </p:cNvPr>
          <p:cNvSpPr txBox="1">
            <a:spLocks/>
          </p:cNvSpPr>
          <p:nvPr/>
        </p:nvSpPr>
        <p:spPr>
          <a:xfrm>
            <a:off x="1585399" y="694885"/>
            <a:ext cx="5370297" cy="1133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SOUTENIR LA COLLABORATION ENTRE L’ÉCOLE ET LA FAMILLE</a:t>
            </a:r>
            <a:endParaRPr lang="en-US" sz="2300" spc="50" baseline="0">
              <a:solidFill>
                <a:schemeClr val="bg1"/>
              </a:solidFill>
            </a:endParaRPr>
          </a:p>
        </p:txBody>
      </p:sp>
    </p:spTree>
    <p:extLst>
      <p:ext uri="{BB962C8B-B14F-4D97-AF65-F5344CB8AC3E}">
        <p14:creationId xmlns:p14="http://schemas.microsoft.com/office/powerpoint/2010/main" val="168177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95F-5BB1-0D46-9D0C-75233FF0241A}"/>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E94D95"/>
                </a:solidFill>
                <a:latin typeface="Barlow Medium" pitchFamily="2" charset="77"/>
              </a:rPr>
              <a:t>24</a:t>
            </a:r>
          </a:p>
        </p:txBody>
      </p:sp>
      <p:sp>
        <p:nvSpPr>
          <p:cNvPr id="3" name="Oval 2">
            <a:extLst>
              <a:ext uri="{FF2B5EF4-FFF2-40B4-BE49-F238E27FC236}">
                <a16:creationId xmlns:a16="http://schemas.microsoft.com/office/drawing/2014/main" id="{505C4B44-46FC-3B44-9C1D-F573BD73F050}"/>
              </a:ext>
            </a:extLst>
          </p:cNvPr>
          <p:cNvSpPr/>
          <p:nvPr/>
        </p:nvSpPr>
        <p:spPr>
          <a:xfrm>
            <a:off x="703894" y="896009"/>
            <a:ext cx="486803" cy="486803"/>
          </a:xfrm>
          <a:prstGeom prst="ellipse">
            <a:avLst/>
          </a:prstGeom>
          <a:noFill/>
          <a:ln w="19050">
            <a:solidFill>
              <a:srgbClr val="E9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B94D572A-BAC0-7E47-B2E6-9CF0E9982385}"/>
              </a:ext>
            </a:extLst>
          </p:cNvPr>
          <p:cNvSpPr/>
          <p:nvPr/>
        </p:nvSpPr>
        <p:spPr>
          <a:xfrm>
            <a:off x="1466988" y="825512"/>
            <a:ext cx="5423670" cy="1133915"/>
          </a:xfrm>
          <a:prstGeom prst="roundRect">
            <a:avLst>
              <a:gd name="adj" fmla="val 7410"/>
            </a:avLst>
          </a:prstGeom>
          <a:solidFill>
            <a:srgbClr val="E9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CB53E60-E322-894A-BC2B-467A94AEBC4E}"/>
              </a:ext>
            </a:extLst>
          </p:cNvPr>
          <p:cNvSpPr txBox="1">
            <a:spLocks/>
          </p:cNvSpPr>
          <p:nvPr/>
        </p:nvSpPr>
        <p:spPr>
          <a:xfrm>
            <a:off x="1585399" y="836265"/>
            <a:ext cx="5305258" cy="1123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EXEMPLE D'ACTIONS </a:t>
            </a:r>
            <a:r>
              <a:rPr lang="en-US" sz="2300" spc="50" err="1">
                <a:solidFill>
                  <a:schemeClr val="bg1"/>
                </a:solidFill>
              </a:rPr>
              <a:t>À</a:t>
            </a:r>
            <a:r>
              <a:rPr lang="en-US" sz="2300" spc="50">
                <a:solidFill>
                  <a:schemeClr val="bg1"/>
                </a:solidFill>
              </a:rPr>
              <a:t> L'ÉCOLE QUI FAVORISENT LE DÉVELOPPEMENT DE LA COMPÉTENCE "DEMANDE D'AIDE"</a:t>
            </a:r>
            <a:endParaRPr lang="en-US" sz="2300" spc="50" baseline="0">
              <a:solidFill>
                <a:schemeClr val="bg1"/>
              </a:solidFill>
            </a:endParaRPr>
          </a:p>
        </p:txBody>
      </p:sp>
      <p:pic>
        <p:nvPicPr>
          <p:cNvPr id="8" name="Picture 7" descr="Graphical user interface, website&#10;&#10;Description automatically generated">
            <a:hlinkClick r:id="rId3"/>
            <a:extLst>
              <a:ext uri="{FF2B5EF4-FFF2-40B4-BE49-F238E27FC236}">
                <a16:creationId xmlns:a16="http://schemas.microsoft.com/office/drawing/2014/main" id="{17E96460-D4E5-AF42-82F3-D099552969F1}"/>
              </a:ext>
            </a:extLst>
          </p:cNvPr>
          <p:cNvPicPr>
            <a:picLocks noChangeAspect="1"/>
          </p:cNvPicPr>
          <p:nvPr/>
        </p:nvPicPr>
        <p:blipFill>
          <a:blip r:embed="rId4"/>
          <a:stretch>
            <a:fillRect/>
          </a:stretch>
        </p:blipFill>
        <p:spPr>
          <a:xfrm>
            <a:off x="3146524" y="2127371"/>
            <a:ext cx="3006391" cy="3878036"/>
          </a:xfrm>
          <a:prstGeom prst="rect">
            <a:avLst/>
          </a:prstGeom>
        </p:spPr>
      </p:pic>
    </p:spTree>
    <p:extLst>
      <p:ext uri="{BB962C8B-B14F-4D97-AF65-F5344CB8AC3E}">
        <p14:creationId xmlns:p14="http://schemas.microsoft.com/office/powerpoint/2010/main" val="3589659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EE44-79B3-6544-9EB1-5D26A4AE12A1}"/>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11A84B"/>
                </a:solidFill>
                <a:latin typeface="Barlow Medium" pitchFamily="2" charset="77"/>
              </a:rPr>
              <a:t>25</a:t>
            </a:r>
          </a:p>
        </p:txBody>
      </p:sp>
      <p:sp>
        <p:nvSpPr>
          <p:cNvPr id="3" name="Oval 2">
            <a:extLst>
              <a:ext uri="{FF2B5EF4-FFF2-40B4-BE49-F238E27FC236}">
                <a16:creationId xmlns:a16="http://schemas.microsoft.com/office/drawing/2014/main" id="{771FCFF5-A380-5343-98E4-97E2773F517A}"/>
              </a:ext>
            </a:extLst>
          </p:cNvPr>
          <p:cNvSpPr/>
          <p:nvPr/>
        </p:nvSpPr>
        <p:spPr>
          <a:xfrm>
            <a:off x="703894" y="896009"/>
            <a:ext cx="486803" cy="486803"/>
          </a:xfrm>
          <a:prstGeom prst="ellipse">
            <a:avLst/>
          </a:prstGeom>
          <a:noFill/>
          <a:ln w="19050">
            <a:solidFill>
              <a:srgbClr val="11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95EB4BE1-B248-C94B-B2D8-BA94C8482D9E}"/>
              </a:ext>
            </a:extLst>
          </p:cNvPr>
          <p:cNvSpPr/>
          <p:nvPr/>
        </p:nvSpPr>
        <p:spPr>
          <a:xfrm>
            <a:off x="1466987" y="825513"/>
            <a:ext cx="5619613" cy="831600"/>
          </a:xfrm>
          <a:prstGeom prst="roundRect">
            <a:avLst>
              <a:gd name="adj" fmla="val 7410"/>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2D4875C-EE71-094B-84B4-84AD5F41795D}"/>
              </a:ext>
            </a:extLst>
          </p:cNvPr>
          <p:cNvSpPr txBox="1">
            <a:spLocks/>
          </p:cNvSpPr>
          <p:nvPr/>
        </p:nvSpPr>
        <p:spPr>
          <a:xfrm>
            <a:off x="1585399" y="836266"/>
            <a:ext cx="6219658" cy="83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SOUTENIR LA COLLABORATION ENTRE L’ÉCOLE ET LA COMMUNAUTÉ</a:t>
            </a:r>
            <a:endParaRPr lang="en-US" sz="2300" spc="50" baseline="0">
              <a:solidFill>
                <a:schemeClr val="bg1"/>
              </a:solidFill>
            </a:endParaRPr>
          </a:p>
        </p:txBody>
      </p:sp>
      <p:sp>
        <p:nvSpPr>
          <p:cNvPr id="6" name="Subtitle 2">
            <a:extLst>
              <a:ext uri="{FF2B5EF4-FFF2-40B4-BE49-F238E27FC236}">
                <a16:creationId xmlns:a16="http://schemas.microsoft.com/office/drawing/2014/main" id="{A3127367-58BC-084C-8A1C-CE2AF3B5A5D3}"/>
              </a:ext>
            </a:extLst>
          </p:cNvPr>
          <p:cNvSpPr txBox="1">
            <a:spLocks/>
          </p:cNvSpPr>
          <p:nvPr/>
        </p:nvSpPr>
        <p:spPr>
          <a:xfrm>
            <a:off x="1420807" y="2302329"/>
            <a:ext cx="6032940" cy="3165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spcAft>
                <a:spcPts val="2000"/>
              </a:spcAft>
            </a:pPr>
            <a:r>
              <a:rPr lang="en-US" sz="2000" b="0">
                <a:solidFill>
                  <a:srgbClr val="58656E"/>
                </a:solidFill>
                <a:latin typeface="Barlow Medium" pitchFamily="2" charset="77"/>
                <a:hlinkClick r:id="rId3"/>
              </a:rPr>
              <a:t>Assurer la </a:t>
            </a:r>
            <a:r>
              <a:rPr lang="en-US" sz="2000" b="0" err="1">
                <a:solidFill>
                  <a:srgbClr val="58656E"/>
                </a:solidFill>
                <a:latin typeface="Barlow Medium" pitchFamily="2" charset="77"/>
                <a:hlinkClick r:id="rId3"/>
              </a:rPr>
              <a:t>sécurité</a:t>
            </a:r>
            <a:r>
              <a:rPr lang="en-US" sz="2000" b="0">
                <a:solidFill>
                  <a:srgbClr val="58656E"/>
                </a:solidFill>
                <a:latin typeface="Barlow Medium" pitchFamily="2" charset="77"/>
                <a:hlinkClick r:id="rId3"/>
              </a:rPr>
              <a:t> des </a:t>
            </a:r>
            <a:r>
              <a:rPr lang="en-US" sz="2000" b="0" err="1">
                <a:solidFill>
                  <a:srgbClr val="58656E"/>
                </a:solidFill>
                <a:latin typeface="Barlow Medium" pitchFamily="2" charset="77"/>
                <a:hlinkClick r:id="rId3"/>
              </a:rPr>
              <a:t>jeunes</a:t>
            </a:r>
            <a:r>
              <a:rPr lang="en-US" sz="2000" b="0">
                <a:solidFill>
                  <a:srgbClr val="58656E"/>
                </a:solidFill>
                <a:latin typeface="Barlow Medium" pitchFamily="2" charset="77"/>
                <a:hlinkClick r:id="rId3"/>
              </a:rPr>
              <a:t> – actions </a:t>
            </a:r>
            <a:r>
              <a:rPr lang="en-US" sz="2000" b="0" err="1">
                <a:solidFill>
                  <a:srgbClr val="58656E"/>
                </a:solidFill>
                <a:latin typeface="Barlow Medium" pitchFamily="2" charset="77"/>
                <a:hlinkClick r:id="rId3"/>
              </a:rPr>
              <a:t>en</a:t>
            </a:r>
            <a:r>
              <a:rPr lang="en-US" sz="2000" b="0">
                <a:solidFill>
                  <a:srgbClr val="58656E"/>
                </a:solidFill>
                <a:latin typeface="Barlow Medium" pitchFamily="2" charset="77"/>
                <a:hlinkClick r:id="rId3"/>
              </a:rPr>
              <a:t> collaboration entre </a:t>
            </a:r>
            <a:r>
              <a:rPr lang="en-US" sz="2000" b="0" err="1">
                <a:solidFill>
                  <a:srgbClr val="58656E"/>
                </a:solidFill>
                <a:latin typeface="Barlow Medium" pitchFamily="2" charset="77"/>
                <a:hlinkClick r:id="rId3"/>
              </a:rPr>
              <a:t>l'école</a:t>
            </a:r>
            <a:r>
              <a:rPr lang="en-US" sz="2000" b="0">
                <a:solidFill>
                  <a:srgbClr val="58656E"/>
                </a:solidFill>
                <a:latin typeface="Barlow Medium" pitchFamily="2" charset="77"/>
                <a:hlinkClick r:id="rId3"/>
              </a:rPr>
              <a:t> et la </a:t>
            </a:r>
            <a:r>
              <a:rPr lang="en-US" sz="2000" b="0" err="1">
                <a:solidFill>
                  <a:srgbClr val="58656E"/>
                </a:solidFill>
                <a:latin typeface="Barlow Medium" pitchFamily="2" charset="77"/>
                <a:hlinkClick r:id="rId3"/>
              </a:rPr>
              <a:t>communauté</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hlinkClick r:id="rId4"/>
              </a:rPr>
              <a:t>Favoriser</a:t>
            </a:r>
            <a:r>
              <a:rPr lang="en-US" sz="2000" b="0">
                <a:solidFill>
                  <a:srgbClr val="58656E"/>
                </a:solidFill>
                <a:latin typeface="Barlow Medium" pitchFamily="2" charset="77"/>
                <a:hlinkClick r:id="rId4"/>
              </a:rPr>
              <a:t> la participation et </a:t>
            </a:r>
            <a:r>
              <a:rPr lang="en-US" sz="2000" b="0" err="1">
                <a:solidFill>
                  <a:srgbClr val="58656E"/>
                </a:solidFill>
                <a:latin typeface="Barlow Medium" pitchFamily="2" charset="77"/>
                <a:hlinkClick r:id="rId4"/>
              </a:rPr>
              <a:t>l'engagement</a:t>
            </a:r>
            <a:r>
              <a:rPr lang="en-US" sz="2000" b="0">
                <a:solidFill>
                  <a:srgbClr val="58656E"/>
                </a:solidFill>
                <a:latin typeface="Barlow Medium" pitchFamily="2" charset="77"/>
                <a:hlinkClick r:id="rId4"/>
              </a:rPr>
              <a:t> </a:t>
            </a:r>
            <a:br>
              <a:rPr lang="en-US" sz="2000" b="0">
                <a:solidFill>
                  <a:srgbClr val="58656E"/>
                </a:solidFill>
                <a:latin typeface="Barlow Medium" pitchFamily="2" charset="77"/>
                <a:hlinkClick r:id="rId4"/>
              </a:rPr>
            </a:br>
            <a:r>
              <a:rPr lang="en-US" sz="2000" b="0">
                <a:solidFill>
                  <a:srgbClr val="58656E"/>
                </a:solidFill>
                <a:latin typeface="Barlow Medium" pitchFamily="2" charset="77"/>
                <a:hlinkClick r:id="rId4"/>
              </a:rPr>
              <a:t>social des </a:t>
            </a:r>
            <a:r>
              <a:rPr lang="en-US" sz="2000" b="0" err="1">
                <a:solidFill>
                  <a:srgbClr val="58656E"/>
                </a:solidFill>
                <a:latin typeface="Barlow Medium" pitchFamily="2" charset="77"/>
                <a:hlinkClick r:id="rId4"/>
              </a:rPr>
              <a:t>jeunes</a:t>
            </a:r>
            <a:r>
              <a:rPr lang="en-US" sz="2000" b="0">
                <a:solidFill>
                  <a:srgbClr val="58656E"/>
                </a:solidFill>
                <a:latin typeface="Barlow Medium" pitchFamily="2" charset="77"/>
                <a:hlinkClick r:id="rId4"/>
              </a:rPr>
              <a:t> et de </a:t>
            </a:r>
            <a:r>
              <a:rPr lang="en-US" sz="2000" b="0" err="1">
                <a:solidFill>
                  <a:srgbClr val="58656E"/>
                </a:solidFill>
                <a:latin typeface="Barlow Medium" pitchFamily="2" charset="77"/>
                <a:hlinkClick r:id="rId4"/>
              </a:rPr>
              <a:t>leur</a:t>
            </a:r>
            <a:r>
              <a:rPr lang="en-US" sz="2000" b="0">
                <a:solidFill>
                  <a:srgbClr val="58656E"/>
                </a:solidFill>
                <a:latin typeface="Barlow Medium" pitchFamily="2" charset="77"/>
                <a:hlinkClick r:id="rId4"/>
              </a:rPr>
              <a:t> </a:t>
            </a:r>
            <a:r>
              <a:rPr lang="en-US" sz="2000" b="0" err="1">
                <a:solidFill>
                  <a:srgbClr val="58656E"/>
                </a:solidFill>
                <a:latin typeface="Barlow Medium" pitchFamily="2" charset="77"/>
                <a:hlinkClick r:id="rId4"/>
              </a:rPr>
              <a:t>famille</a:t>
            </a:r>
            <a:endParaRPr lang="en-US" sz="2000" b="0">
              <a:solidFill>
                <a:srgbClr val="58656E"/>
              </a:solidFill>
              <a:latin typeface="Barlow Medium" pitchFamily="2" charset="77"/>
            </a:endParaRPr>
          </a:p>
          <a:p>
            <a:pPr>
              <a:lnSpc>
                <a:spcPts val="2600"/>
              </a:lnSpc>
              <a:spcBef>
                <a:spcPts val="0"/>
              </a:spcBef>
              <a:spcAft>
                <a:spcPts val="2000"/>
              </a:spcAft>
            </a:pPr>
            <a:r>
              <a:rPr lang="en-US" sz="2000" b="0" err="1">
                <a:solidFill>
                  <a:srgbClr val="58656E"/>
                </a:solidFill>
                <a:latin typeface="Barlow Medium" pitchFamily="2" charset="77"/>
                <a:hlinkClick r:id="rId5"/>
              </a:rPr>
              <a:t>Offrir</a:t>
            </a:r>
            <a:r>
              <a:rPr lang="en-US" sz="2000" b="0">
                <a:solidFill>
                  <a:srgbClr val="58656E"/>
                </a:solidFill>
                <a:latin typeface="Barlow Medium" pitchFamily="2" charset="77"/>
                <a:hlinkClick r:id="rId5"/>
              </a:rPr>
              <a:t> </a:t>
            </a:r>
            <a:r>
              <a:rPr lang="en-US" sz="2000" b="0" err="1">
                <a:solidFill>
                  <a:srgbClr val="58656E"/>
                </a:solidFill>
                <a:latin typeface="Barlow Medium" pitchFamily="2" charset="77"/>
                <a:hlinkClick r:id="rId5"/>
              </a:rPr>
              <a:t>diverses</a:t>
            </a:r>
            <a:r>
              <a:rPr lang="en-US" sz="2000" b="0">
                <a:solidFill>
                  <a:srgbClr val="58656E"/>
                </a:solidFill>
                <a:latin typeface="Barlow Medium" pitchFamily="2" charset="77"/>
                <a:hlinkClick r:id="rId5"/>
              </a:rPr>
              <a:t> </a:t>
            </a:r>
            <a:r>
              <a:rPr lang="en-US" sz="2000" b="0" err="1">
                <a:solidFill>
                  <a:srgbClr val="58656E"/>
                </a:solidFill>
                <a:latin typeface="Barlow Medium" pitchFamily="2" charset="77"/>
                <a:hlinkClick r:id="rId5"/>
              </a:rPr>
              <a:t>ressources</a:t>
            </a:r>
            <a:r>
              <a:rPr lang="en-US" sz="2000" b="0">
                <a:solidFill>
                  <a:srgbClr val="58656E"/>
                </a:solidFill>
                <a:latin typeface="Barlow Medium" pitchFamily="2" charset="77"/>
                <a:hlinkClick r:id="rId5"/>
              </a:rPr>
              <a:t> et des services </a:t>
            </a:r>
            <a:br>
              <a:rPr lang="en-US" sz="2000" b="0">
                <a:solidFill>
                  <a:srgbClr val="58656E"/>
                </a:solidFill>
                <a:latin typeface="Barlow Medium" pitchFamily="2" charset="77"/>
                <a:hlinkClick r:id="rId5"/>
              </a:rPr>
            </a:br>
            <a:r>
              <a:rPr lang="en-US" sz="2000" b="0">
                <a:solidFill>
                  <a:srgbClr val="58656E"/>
                </a:solidFill>
                <a:latin typeface="Barlow Medium" pitchFamily="2" charset="77"/>
                <a:hlinkClick r:id="rId5"/>
              </a:rPr>
              <a:t>aux </a:t>
            </a:r>
            <a:r>
              <a:rPr lang="en-US" sz="2000" b="0" err="1">
                <a:solidFill>
                  <a:srgbClr val="58656E"/>
                </a:solidFill>
                <a:latin typeface="Barlow Medium" pitchFamily="2" charset="77"/>
                <a:hlinkClick r:id="rId5"/>
              </a:rPr>
              <a:t>jeunes</a:t>
            </a:r>
            <a:r>
              <a:rPr lang="en-US" sz="2000" b="0">
                <a:solidFill>
                  <a:srgbClr val="58656E"/>
                </a:solidFill>
                <a:latin typeface="Barlow Medium" pitchFamily="2" charset="77"/>
                <a:hlinkClick r:id="rId5"/>
              </a:rPr>
              <a:t> et </a:t>
            </a:r>
            <a:r>
              <a:rPr lang="en-US" sz="2000" b="0" err="1">
                <a:solidFill>
                  <a:srgbClr val="58656E"/>
                </a:solidFill>
                <a:latin typeface="Barlow Medium" pitchFamily="2" charset="77"/>
                <a:hlinkClick r:id="rId5"/>
              </a:rPr>
              <a:t>à</a:t>
            </a:r>
            <a:r>
              <a:rPr lang="en-US" sz="2000" b="0">
                <a:solidFill>
                  <a:srgbClr val="58656E"/>
                </a:solidFill>
                <a:latin typeface="Barlow Medium" pitchFamily="2" charset="77"/>
                <a:hlinkClick r:id="rId5"/>
              </a:rPr>
              <a:t> </a:t>
            </a:r>
            <a:r>
              <a:rPr lang="en-US" sz="2000" b="0" err="1">
                <a:solidFill>
                  <a:srgbClr val="58656E"/>
                </a:solidFill>
                <a:latin typeface="Barlow Medium" pitchFamily="2" charset="77"/>
                <a:hlinkClick r:id="rId5"/>
              </a:rPr>
              <a:t>leur</a:t>
            </a:r>
            <a:r>
              <a:rPr lang="en-US" sz="2000" b="0">
                <a:solidFill>
                  <a:srgbClr val="58656E"/>
                </a:solidFill>
                <a:latin typeface="Barlow Medium" pitchFamily="2" charset="77"/>
                <a:hlinkClick r:id="rId5"/>
              </a:rPr>
              <a:t> </a:t>
            </a:r>
            <a:r>
              <a:rPr lang="en-US" sz="2000" b="0" err="1">
                <a:solidFill>
                  <a:srgbClr val="58656E"/>
                </a:solidFill>
                <a:latin typeface="Barlow Medium" pitchFamily="2" charset="77"/>
                <a:hlinkClick r:id="rId5"/>
              </a:rPr>
              <a:t>famille</a:t>
            </a:r>
            <a:endParaRPr lang="en-US" sz="2000" b="0">
              <a:solidFill>
                <a:srgbClr val="58656E"/>
              </a:solidFill>
              <a:latin typeface="Barlow Medium" pitchFamily="2" charset="77"/>
            </a:endParaRPr>
          </a:p>
        </p:txBody>
      </p:sp>
    </p:spTree>
    <p:extLst>
      <p:ext uri="{BB962C8B-B14F-4D97-AF65-F5344CB8AC3E}">
        <p14:creationId xmlns:p14="http://schemas.microsoft.com/office/powerpoint/2010/main" val="3582301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E227-C818-504D-BC33-77D06330C66F}"/>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11A84B"/>
                </a:solidFill>
                <a:latin typeface="Barlow Medium" pitchFamily="2" charset="77"/>
              </a:rPr>
              <a:t>26</a:t>
            </a:r>
          </a:p>
        </p:txBody>
      </p:sp>
      <p:sp>
        <p:nvSpPr>
          <p:cNvPr id="3" name="Oval 2">
            <a:extLst>
              <a:ext uri="{FF2B5EF4-FFF2-40B4-BE49-F238E27FC236}">
                <a16:creationId xmlns:a16="http://schemas.microsoft.com/office/drawing/2014/main" id="{2AF1664D-CA6F-2F4A-B8BD-FBB5A34962E9}"/>
              </a:ext>
            </a:extLst>
          </p:cNvPr>
          <p:cNvSpPr/>
          <p:nvPr/>
        </p:nvSpPr>
        <p:spPr>
          <a:xfrm>
            <a:off x="703894" y="896009"/>
            <a:ext cx="486803" cy="486803"/>
          </a:xfrm>
          <a:prstGeom prst="ellipse">
            <a:avLst/>
          </a:prstGeom>
          <a:noFill/>
          <a:ln w="19050">
            <a:solidFill>
              <a:srgbClr val="11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22F2ADF6-1D92-C242-81E8-A8B7D42BF071}"/>
              </a:ext>
            </a:extLst>
          </p:cNvPr>
          <p:cNvSpPr/>
          <p:nvPr/>
        </p:nvSpPr>
        <p:spPr>
          <a:xfrm>
            <a:off x="1466987" y="825512"/>
            <a:ext cx="6091614" cy="1501309"/>
          </a:xfrm>
          <a:prstGeom prst="roundRect">
            <a:avLst>
              <a:gd name="adj" fmla="val 7410"/>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8F29B25-1582-124B-AB8D-8A068AC0BBCF}"/>
              </a:ext>
            </a:extLst>
          </p:cNvPr>
          <p:cNvSpPr txBox="1">
            <a:spLocks/>
          </p:cNvSpPr>
          <p:nvPr/>
        </p:nvSpPr>
        <p:spPr>
          <a:xfrm>
            <a:off x="1585399" y="836265"/>
            <a:ext cx="5999222" cy="14905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EXEMPLE D'ACTIONS EN COLLABORATION ENTRE L'ÉCOLE ET LA COMMUNAUTÉ QUI FAVORISENT LE DÉVELOPPEMENT </a:t>
            </a:r>
            <a:br>
              <a:rPr lang="en-US" sz="2300" spc="50">
                <a:solidFill>
                  <a:schemeClr val="bg1"/>
                </a:solidFill>
              </a:rPr>
            </a:br>
            <a:r>
              <a:rPr lang="en-US" sz="2300" spc="50">
                <a:solidFill>
                  <a:schemeClr val="bg1"/>
                </a:solidFill>
              </a:rPr>
              <a:t>DE LA COMPÉTENCE "DEMANDE D'AIDE"</a:t>
            </a:r>
            <a:endParaRPr lang="en-US" sz="2300" spc="50" baseline="0">
              <a:solidFill>
                <a:schemeClr val="bg1"/>
              </a:solidFill>
            </a:endParaRPr>
          </a:p>
        </p:txBody>
      </p:sp>
      <p:pic>
        <p:nvPicPr>
          <p:cNvPr id="7" name="Picture 6" descr="Graphical user interface, website&#10;&#10;Description automatically generated">
            <a:hlinkClick r:id="rId3"/>
            <a:extLst>
              <a:ext uri="{FF2B5EF4-FFF2-40B4-BE49-F238E27FC236}">
                <a16:creationId xmlns:a16="http://schemas.microsoft.com/office/drawing/2014/main" id="{B4737576-D844-9E4E-85EF-9FD83D228052}"/>
              </a:ext>
            </a:extLst>
          </p:cNvPr>
          <p:cNvPicPr>
            <a:picLocks noChangeAspect="1"/>
          </p:cNvPicPr>
          <p:nvPr/>
        </p:nvPicPr>
        <p:blipFill>
          <a:blip r:embed="rId4"/>
          <a:stretch>
            <a:fillRect/>
          </a:stretch>
        </p:blipFill>
        <p:spPr>
          <a:xfrm>
            <a:off x="3161132" y="2498273"/>
            <a:ext cx="2821735" cy="3523462"/>
          </a:xfrm>
          <a:prstGeom prst="rect">
            <a:avLst/>
          </a:prstGeom>
        </p:spPr>
      </p:pic>
    </p:spTree>
    <p:extLst>
      <p:ext uri="{BB962C8B-B14F-4D97-AF65-F5344CB8AC3E}">
        <p14:creationId xmlns:p14="http://schemas.microsoft.com/office/powerpoint/2010/main" val="1883218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629AED6-AE7A-FA46-90F1-8D1EE7AF7FAB}"/>
              </a:ext>
            </a:extLst>
          </p:cNvPr>
          <p:cNvSpPr/>
          <p:nvPr/>
        </p:nvSpPr>
        <p:spPr>
          <a:xfrm>
            <a:off x="1466988" y="886473"/>
            <a:ext cx="3594869" cy="502647"/>
          </a:xfrm>
          <a:prstGeom prst="roundRect">
            <a:avLst>
              <a:gd name="adj" fmla="val 7410"/>
            </a:avLst>
          </a:prstGeom>
          <a:solidFill>
            <a:srgbClr val="58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C8859C5-9E8A-FB44-B29E-6001C54D4FD5}"/>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58656E"/>
                </a:solidFill>
                <a:latin typeface="Barlow Medium" pitchFamily="2" charset="77"/>
              </a:rPr>
              <a:t>27</a:t>
            </a:r>
          </a:p>
        </p:txBody>
      </p:sp>
      <p:sp>
        <p:nvSpPr>
          <p:cNvPr id="4" name="Oval 3">
            <a:extLst>
              <a:ext uri="{FF2B5EF4-FFF2-40B4-BE49-F238E27FC236}">
                <a16:creationId xmlns:a16="http://schemas.microsoft.com/office/drawing/2014/main" id="{DBE0FF97-B83A-BF41-BF1B-CAEBE0F7B175}"/>
              </a:ext>
            </a:extLst>
          </p:cNvPr>
          <p:cNvSpPr/>
          <p:nvPr/>
        </p:nvSpPr>
        <p:spPr>
          <a:xfrm>
            <a:off x="703894" y="896009"/>
            <a:ext cx="486803" cy="486803"/>
          </a:xfrm>
          <a:prstGeom prst="ellipse">
            <a:avLst/>
          </a:prstGeom>
          <a:noFill/>
          <a:ln w="19050">
            <a:solidFill>
              <a:srgbClr val="58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47B9A92-1F64-FA4E-AA54-FF6DFD750ECE}"/>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ÉKIP EN UN COUP D'ŒIL</a:t>
            </a:r>
            <a:endParaRPr lang="en-US" sz="2300" spc="50" baseline="0">
              <a:solidFill>
                <a:schemeClr val="bg1"/>
              </a:solidFill>
            </a:endParaRPr>
          </a:p>
        </p:txBody>
      </p:sp>
      <p:pic>
        <p:nvPicPr>
          <p:cNvPr id="7" name="Picture 6" descr="A picture containing text, sign&#10;&#10;Description automatically generated">
            <a:extLst>
              <a:ext uri="{FF2B5EF4-FFF2-40B4-BE49-F238E27FC236}">
                <a16:creationId xmlns:a16="http://schemas.microsoft.com/office/drawing/2014/main" id="{2898A3AB-A7F1-5F45-B50A-E4D8387B9077}"/>
              </a:ext>
            </a:extLst>
          </p:cNvPr>
          <p:cNvPicPr>
            <a:picLocks noChangeAspect="1"/>
          </p:cNvPicPr>
          <p:nvPr/>
        </p:nvPicPr>
        <p:blipFill>
          <a:blip r:embed="rId3"/>
          <a:stretch>
            <a:fillRect/>
          </a:stretch>
        </p:blipFill>
        <p:spPr>
          <a:xfrm>
            <a:off x="2463800" y="1634835"/>
            <a:ext cx="4216400" cy="4259425"/>
          </a:xfrm>
          <a:prstGeom prst="rect">
            <a:avLst/>
          </a:prstGeom>
        </p:spPr>
      </p:pic>
    </p:spTree>
    <p:extLst>
      <p:ext uri="{BB962C8B-B14F-4D97-AF65-F5344CB8AC3E}">
        <p14:creationId xmlns:p14="http://schemas.microsoft.com/office/powerpoint/2010/main" val="2601486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2633B76-9744-444E-8E6F-1747467FCC5E}"/>
              </a:ext>
            </a:extLst>
          </p:cNvPr>
          <p:cNvSpPr/>
          <p:nvPr/>
        </p:nvSpPr>
        <p:spPr>
          <a:xfrm>
            <a:off x="1466989" y="886473"/>
            <a:ext cx="2181375" cy="502647"/>
          </a:xfrm>
          <a:prstGeom prst="roundRect">
            <a:avLst>
              <a:gd name="adj" fmla="val 7410"/>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2BB3BE4-595F-B241-9A06-2A2FFA5A6080}"/>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41B6E6"/>
                </a:solidFill>
                <a:latin typeface="Barlow Medium" pitchFamily="2" charset="77"/>
              </a:rPr>
              <a:t>28</a:t>
            </a:r>
          </a:p>
        </p:txBody>
      </p:sp>
      <p:sp>
        <p:nvSpPr>
          <p:cNvPr id="4" name="Oval 3">
            <a:extLst>
              <a:ext uri="{FF2B5EF4-FFF2-40B4-BE49-F238E27FC236}">
                <a16:creationId xmlns:a16="http://schemas.microsoft.com/office/drawing/2014/main" id="{FB9FB256-A774-A249-ADEE-5BF8CCC6B412}"/>
              </a:ext>
            </a:extLst>
          </p:cNvPr>
          <p:cNvSpPr/>
          <p:nvPr/>
        </p:nvSpPr>
        <p:spPr>
          <a:xfrm>
            <a:off x="703894" y="896009"/>
            <a:ext cx="486803" cy="486803"/>
          </a:xfrm>
          <a:prstGeom prst="ellipse">
            <a:avLst/>
          </a:prstGeom>
          <a:noFill/>
          <a:ln w="19050">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04139F9-8C0D-1D47-8E90-C4C928DD63F0}"/>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CONCLUSION</a:t>
            </a:r>
            <a:endParaRPr lang="en-US" sz="2300" spc="50" baseline="0">
              <a:solidFill>
                <a:schemeClr val="bg1"/>
              </a:solidFill>
            </a:endParaRPr>
          </a:p>
        </p:txBody>
      </p:sp>
      <p:sp>
        <p:nvSpPr>
          <p:cNvPr id="7" name="Subtitle 2">
            <a:extLst>
              <a:ext uri="{FF2B5EF4-FFF2-40B4-BE49-F238E27FC236}">
                <a16:creationId xmlns:a16="http://schemas.microsoft.com/office/drawing/2014/main" id="{ACEC4E59-BA9E-A844-A72F-7303F954314E}"/>
              </a:ext>
            </a:extLst>
          </p:cNvPr>
          <p:cNvSpPr txBox="1">
            <a:spLocks/>
          </p:cNvSpPr>
          <p:nvPr/>
        </p:nvSpPr>
        <p:spPr>
          <a:xfrm>
            <a:off x="1420807" y="1953356"/>
            <a:ext cx="6245377" cy="3089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3000"/>
              </a:lnSpc>
              <a:spcBef>
                <a:spcPts val="2000"/>
              </a:spcBef>
              <a:buNone/>
            </a:pPr>
            <a:r>
              <a:rPr lang="en-US" sz="2000" b="0" err="1">
                <a:solidFill>
                  <a:srgbClr val="58656E"/>
                </a:solidFill>
                <a:latin typeface="Barlow Medium" pitchFamily="2" charset="77"/>
              </a:rPr>
              <a:t>L’approche</a:t>
            </a:r>
            <a:r>
              <a:rPr lang="en-US" sz="2000" b="0">
                <a:solidFill>
                  <a:srgbClr val="58656E"/>
                </a:solidFill>
                <a:latin typeface="Barlow Medium" pitchFamily="2" charset="77"/>
              </a:rPr>
              <a:t> École </a:t>
            </a:r>
            <a:r>
              <a:rPr lang="en-US" sz="2000" b="0" err="1">
                <a:solidFill>
                  <a:srgbClr val="58656E"/>
                </a:solidFill>
                <a:latin typeface="Barlow Medium" pitchFamily="2" charset="77"/>
              </a:rPr>
              <a:t>en</a:t>
            </a:r>
            <a:r>
              <a:rPr lang="en-US" sz="2000" b="0">
                <a:solidFill>
                  <a:srgbClr val="58656E"/>
                </a:solidFill>
                <a:latin typeface="Barlow Medium" pitchFamily="2" charset="77"/>
              </a:rPr>
              <a:t> </a:t>
            </a:r>
            <a:r>
              <a:rPr lang="en-US" sz="2000" b="0" err="1">
                <a:solidFill>
                  <a:srgbClr val="58656E"/>
                </a:solidFill>
                <a:latin typeface="Barlow Medium" pitchFamily="2" charset="77"/>
              </a:rPr>
              <a:t>santé</a:t>
            </a:r>
            <a:r>
              <a:rPr lang="en-US" sz="2000" b="0">
                <a:solidFill>
                  <a:srgbClr val="58656E"/>
                </a:solidFill>
                <a:latin typeface="Barlow Medium" pitchFamily="2" charset="77"/>
              </a:rPr>
              <a:t>, avec le </a:t>
            </a:r>
            <a:r>
              <a:rPr lang="en-US" sz="2000" b="0" err="1">
                <a:solidFill>
                  <a:srgbClr val="58656E"/>
                </a:solidFill>
                <a:latin typeface="Barlow Medium" pitchFamily="2" charset="77"/>
              </a:rPr>
              <a:t>soutien</a:t>
            </a:r>
            <a:r>
              <a:rPr lang="en-US" sz="2000" b="0">
                <a:solidFill>
                  <a:srgbClr val="58656E"/>
                </a:solidFill>
                <a:latin typeface="Barlow Medium" pitchFamily="2" charset="77"/>
              </a:rPr>
              <a:t> du </a:t>
            </a:r>
            <a:r>
              <a:rPr lang="en-US" sz="2000" b="0" err="1">
                <a:solidFill>
                  <a:srgbClr val="58656E"/>
                </a:solidFill>
                <a:latin typeface="Barlow Medium" pitchFamily="2" charset="77"/>
              </a:rPr>
              <a:t>référent</a:t>
            </a:r>
            <a:r>
              <a:rPr lang="en-US" sz="2000" b="0">
                <a:solidFill>
                  <a:srgbClr val="58656E"/>
                </a:solidFill>
                <a:latin typeface="Barlow Medium" pitchFamily="2" charset="77"/>
              </a:rPr>
              <a:t> ÉKIP, invite un ensemble de </a:t>
            </a:r>
            <a:r>
              <a:rPr lang="en-US" sz="2000" b="0" err="1">
                <a:solidFill>
                  <a:srgbClr val="58656E"/>
                </a:solidFill>
                <a:latin typeface="Barlow Medium" pitchFamily="2" charset="77"/>
              </a:rPr>
              <a:t>partenaires</a:t>
            </a:r>
            <a:r>
              <a:rPr lang="en-US" sz="2000" b="0">
                <a:solidFill>
                  <a:srgbClr val="58656E"/>
                </a:solidFill>
                <a:latin typeface="Barlow Medium" pitchFamily="2" charset="77"/>
              </a:rPr>
              <a:t> </a:t>
            </a:r>
            <a:r>
              <a:rPr lang="en-US" sz="2000" u="sng" err="1">
                <a:solidFill>
                  <a:srgbClr val="58656E"/>
                </a:solidFill>
                <a:latin typeface="Barlow" pitchFamily="2" charset="77"/>
              </a:rPr>
              <a:t>à</a:t>
            </a:r>
            <a:r>
              <a:rPr lang="en-US" sz="2000" u="sng">
                <a:solidFill>
                  <a:srgbClr val="58656E"/>
                </a:solidFill>
                <a:latin typeface="Barlow" pitchFamily="2" charset="77"/>
              </a:rPr>
              <a:t> </a:t>
            </a:r>
            <a:r>
              <a:rPr lang="en-US" sz="2000" u="sng" err="1">
                <a:solidFill>
                  <a:srgbClr val="58656E"/>
                </a:solidFill>
                <a:latin typeface="Barlow" pitchFamily="2" charset="77"/>
              </a:rPr>
              <a:t>travailler</a:t>
            </a:r>
            <a:r>
              <a:rPr lang="en-US" sz="2000" u="sng">
                <a:solidFill>
                  <a:srgbClr val="58656E"/>
                </a:solidFill>
                <a:latin typeface="Barlow" pitchFamily="2" charset="77"/>
              </a:rPr>
              <a:t> </a:t>
            </a:r>
            <a:r>
              <a:rPr lang="en-US" sz="2000" u="sng" err="1">
                <a:solidFill>
                  <a:srgbClr val="58656E"/>
                </a:solidFill>
                <a:latin typeface="Barlow" pitchFamily="2" charset="77"/>
              </a:rPr>
              <a:t>conjointement</a:t>
            </a:r>
            <a:r>
              <a:rPr lang="en-US" sz="2000" b="0">
                <a:solidFill>
                  <a:srgbClr val="58656E"/>
                </a:solidFill>
                <a:latin typeface="Barlow Medium" pitchFamily="2" charset="77"/>
              </a:rPr>
              <a:t> pour </a:t>
            </a:r>
            <a:r>
              <a:rPr lang="en-US" sz="2000" u="sng" err="1">
                <a:solidFill>
                  <a:srgbClr val="58656E"/>
                </a:solidFill>
                <a:latin typeface="Barlow" pitchFamily="2" charset="77"/>
              </a:rPr>
              <a:t>planifier</a:t>
            </a:r>
            <a:r>
              <a:rPr lang="en-US" sz="2000" b="0">
                <a:solidFill>
                  <a:srgbClr val="58656E"/>
                </a:solidFill>
                <a:latin typeface="Barlow Medium" pitchFamily="2" charset="77"/>
              </a:rPr>
              <a:t> et </a:t>
            </a:r>
            <a:r>
              <a:rPr lang="en-US" sz="2000" b="0" err="1">
                <a:solidFill>
                  <a:srgbClr val="58656E"/>
                </a:solidFill>
                <a:latin typeface="Barlow Medium" pitchFamily="2" charset="77"/>
              </a:rPr>
              <a:t>mettre</a:t>
            </a:r>
            <a:r>
              <a:rPr lang="en-US" sz="2000" b="0">
                <a:solidFill>
                  <a:srgbClr val="58656E"/>
                </a:solidFill>
                <a:latin typeface="Barlow Medium" pitchFamily="2" charset="77"/>
              </a:rPr>
              <a:t> </a:t>
            </a:r>
            <a:r>
              <a:rPr lang="en-US" sz="2000" b="0" err="1">
                <a:solidFill>
                  <a:srgbClr val="58656E"/>
                </a:solidFill>
                <a:latin typeface="Barlow Medium" pitchFamily="2" charset="77"/>
              </a:rPr>
              <a:t>en</a:t>
            </a:r>
            <a:r>
              <a:rPr lang="en-US" sz="2000" b="0">
                <a:solidFill>
                  <a:srgbClr val="58656E"/>
                </a:solidFill>
                <a:latin typeface="Barlow Medium" pitchFamily="2" charset="77"/>
              </a:rPr>
              <a:t> </a:t>
            </a:r>
            <a:r>
              <a:rPr lang="en-US" sz="2000" b="0" err="1">
                <a:solidFill>
                  <a:srgbClr val="58656E"/>
                </a:solidFill>
                <a:latin typeface="Barlow Medium" pitchFamily="2" charset="77"/>
              </a:rPr>
              <a:t>œuvre</a:t>
            </a:r>
            <a:r>
              <a:rPr lang="en-US" sz="2000" b="0">
                <a:solidFill>
                  <a:srgbClr val="58656E"/>
                </a:solidFill>
                <a:latin typeface="Barlow Medium" pitchFamily="2" charset="77"/>
              </a:rPr>
              <a:t> </a:t>
            </a:r>
            <a:br>
              <a:rPr lang="en-US" sz="2000" b="0">
                <a:solidFill>
                  <a:srgbClr val="58656E"/>
                </a:solidFill>
                <a:latin typeface="Barlow Medium" pitchFamily="2" charset="77"/>
              </a:rPr>
            </a:br>
            <a:r>
              <a:rPr lang="en-US" sz="2000" b="0">
                <a:solidFill>
                  <a:srgbClr val="58656E"/>
                </a:solidFill>
                <a:latin typeface="Barlow Medium" pitchFamily="2" charset="77"/>
              </a:rPr>
              <a:t>des actions de promotion de la </a:t>
            </a:r>
            <a:r>
              <a:rPr lang="en-US" sz="2000" b="0" err="1">
                <a:solidFill>
                  <a:srgbClr val="58656E"/>
                </a:solidFill>
                <a:latin typeface="Barlow Medium" pitchFamily="2" charset="77"/>
              </a:rPr>
              <a:t>santé</a:t>
            </a:r>
            <a:r>
              <a:rPr lang="en-US" sz="2000" b="0">
                <a:solidFill>
                  <a:srgbClr val="58656E"/>
                </a:solidFill>
                <a:latin typeface="Barlow Medium" pitchFamily="2" charset="77"/>
              </a:rPr>
              <a:t> et de </a:t>
            </a:r>
            <a:r>
              <a:rPr lang="en-US" sz="2000" b="0" err="1">
                <a:solidFill>
                  <a:srgbClr val="58656E"/>
                </a:solidFill>
                <a:latin typeface="Barlow Medium" pitchFamily="2" charset="77"/>
              </a:rPr>
              <a:t>prévention</a:t>
            </a:r>
            <a:r>
              <a:rPr lang="en-US" sz="2000" b="0">
                <a:solidFill>
                  <a:srgbClr val="58656E"/>
                </a:solidFill>
                <a:latin typeface="Barlow Medium" pitchFamily="2" charset="77"/>
              </a:rPr>
              <a:t> </a:t>
            </a:r>
            <a:r>
              <a:rPr lang="en-US" sz="2000" u="sng" err="1">
                <a:solidFill>
                  <a:srgbClr val="58656E"/>
                </a:solidFill>
                <a:latin typeface="Barlow" pitchFamily="2" charset="77"/>
              </a:rPr>
              <a:t>cohérentes</a:t>
            </a:r>
            <a:r>
              <a:rPr lang="en-US" sz="2000" u="sng">
                <a:solidFill>
                  <a:srgbClr val="58656E"/>
                </a:solidFill>
                <a:latin typeface="Barlow" pitchFamily="2" charset="77"/>
              </a:rPr>
              <a:t> et </a:t>
            </a:r>
            <a:r>
              <a:rPr lang="en-US" sz="2000" u="sng" err="1">
                <a:solidFill>
                  <a:srgbClr val="58656E"/>
                </a:solidFill>
                <a:latin typeface="Barlow" pitchFamily="2" charset="77"/>
              </a:rPr>
              <a:t>coordonnées</a:t>
            </a:r>
            <a:r>
              <a:rPr lang="en-US" sz="2000" u="sng">
                <a:solidFill>
                  <a:srgbClr val="58656E"/>
                </a:solidFill>
                <a:latin typeface="Barlow" pitchFamily="2" charset="77"/>
              </a:rPr>
              <a:t> </a:t>
            </a:r>
            <a:r>
              <a:rPr lang="en-US" sz="2000" b="0">
                <a:solidFill>
                  <a:srgbClr val="58656E"/>
                </a:solidFill>
                <a:latin typeface="Barlow Medium" pitchFamily="2" charset="77"/>
              </a:rPr>
              <a:t>qui </a:t>
            </a:r>
            <a:r>
              <a:rPr lang="en-US" sz="2000" b="0" err="1">
                <a:solidFill>
                  <a:srgbClr val="58656E"/>
                </a:solidFill>
                <a:latin typeface="Barlow Medium" pitchFamily="2" charset="77"/>
              </a:rPr>
              <a:t>favorisent</a:t>
            </a:r>
            <a:r>
              <a:rPr lang="en-US" sz="2000" b="0">
                <a:solidFill>
                  <a:srgbClr val="58656E"/>
                </a:solidFill>
                <a:latin typeface="Barlow Medium" pitchFamily="2" charset="77"/>
              </a:rPr>
              <a:t> la </a:t>
            </a:r>
            <a:r>
              <a:rPr lang="en-US" sz="2000" b="0" err="1">
                <a:solidFill>
                  <a:srgbClr val="58656E"/>
                </a:solidFill>
                <a:latin typeface="Barlow Medium" pitchFamily="2" charset="77"/>
              </a:rPr>
              <a:t>santé</a:t>
            </a:r>
            <a:r>
              <a:rPr lang="en-US" sz="2000" b="0">
                <a:solidFill>
                  <a:srgbClr val="58656E"/>
                </a:solidFill>
                <a:latin typeface="Barlow Medium" pitchFamily="2" charset="77"/>
              </a:rPr>
              <a:t>, le bien-</a:t>
            </a:r>
            <a:r>
              <a:rPr lang="en-US" sz="2000" b="0" err="1">
                <a:solidFill>
                  <a:srgbClr val="58656E"/>
                </a:solidFill>
                <a:latin typeface="Barlow Medium" pitchFamily="2" charset="77"/>
              </a:rPr>
              <a:t>être</a:t>
            </a:r>
            <a:r>
              <a:rPr lang="en-US" sz="2000" b="0">
                <a:solidFill>
                  <a:srgbClr val="58656E"/>
                </a:solidFill>
                <a:latin typeface="Barlow Medium" pitchFamily="2" charset="77"/>
              </a:rPr>
              <a:t> et la </a:t>
            </a:r>
            <a:r>
              <a:rPr lang="en-US" sz="2000" b="0" err="1">
                <a:solidFill>
                  <a:srgbClr val="58656E"/>
                </a:solidFill>
                <a:latin typeface="Barlow Medium" pitchFamily="2" charset="77"/>
              </a:rPr>
              <a:t>réussite</a:t>
            </a:r>
            <a:r>
              <a:rPr lang="en-US" sz="2000" b="0">
                <a:solidFill>
                  <a:srgbClr val="58656E"/>
                </a:solidFill>
                <a:latin typeface="Barlow Medium" pitchFamily="2" charset="77"/>
              </a:rPr>
              <a:t> </a:t>
            </a:r>
            <a:r>
              <a:rPr lang="en-US" sz="2000" b="0" err="1">
                <a:solidFill>
                  <a:srgbClr val="58656E"/>
                </a:solidFill>
                <a:latin typeface="Barlow Medium" pitchFamily="2" charset="77"/>
              </a:rPr>
              <a:t>éducative</a:t>
            </a:r>
            <a:r>
              <a:rPr lang="en-US" sz="2000" b="0">
                <a:solidFill>
                  <a:srgbClr val="58656E"/>
                </a:solidFill>
                <a:latin typeface="Barlow Medium" pitchFamily="2" charset="77"/>
              </a:rPr>
              <a:t> des </a:t>
            </a:r>
            <a:r>
              <a:rPr lang="en-US" sz="2000" b="0" err="1">
                <a:solidFill>
                  <a:srgbClr val="58656E"/>
                </a:solidFill>
                <a:latin typeface="Barlow Medium" pitchFamily="2" charset="77"/>
              </a:rPr>
              <a:t>jeunes</a:t>
            </a:r>
            <a:r>
              <a:rPr lang="en-US" sz="2000" b="0">
                <a:solidFill>
                  <a:srgbClr val="58656E"/>
                </a:solidFill>
                <a:latin typeface="Barlow Medium" pitchFamily="2" charset="77"/>
              </a:rPr>
              <a:t>.</a:t>
            </a:r>
          </a:p>
        </p:txBody>
      </p:sp>
    </p:spTree>
    <p:extLst>
      <p:ext uri="{BB962C8B-B14F-4D97-AF65-F5344CB8AC3E}">
        <p14:creationId xmlns:p14="http://schemas.microsoft.com/office/powerpoint/2010/main" val="3808512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35621D7-7887-974D-9F8D-6E8C556AE25D}"/>
              </a:ext>
            </a:extLst>
          </p:cNvPr>
          <p:cNvSpPr/>
          <p:nvPr/>
        </p:nvSpPr>
        <p:spPr>
          <a:xfrm>
            <a:off x="1466989" y="886473"/>
            <a:ext cx="3991702" cy="502647"/>
          </a:xfrm>
          <a:prstGeom prst="roundRect">
            <a:avLst>
              <a:gd name="adj" fmla="val 7410"/>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52CA5E0-5968-184B-82AB-41849DBFFF19}"/>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8246AF"/>
                </a:solidFill>
                <a:latin typeface="Barlow Medium" pitchFamily="2" charset="77"/>
              </a:rPr>
              <a:t>29</a:t>
            </a:r>
          </a:p>
        </p:txBody>
      </p:sp>
      <p:sp>
        <p:nvSpPr>
          <p:cNvPr id="4" name="Oval 3">
            <a:extLst>
              <a:ext uri="{FF2B5EF4-FFF2-40B4-BE49-F238E27FC236}">
                <a16:creationId xmlns:a16="http://schemas.microsoft.com/office/drawing/2014/main" id="{73DB024E-009E-A14C-B1ED-C135698715B8}"/>
              </a:ext>
            </a:extLst>
          </p:cNvPr>
          <p:cNvSpPr/>
          <p:nvPr/>
        </p:nvSpPr>
        <p:spPr>
          <a:xfrm>
            <a:off x="703894" y="896009"/>
            <a:ext cx="486803" cy="486803"/>
          </a:xfrm>
          <a:prstGeom prst="ellipse">
            <a:avLst/>
          </a:prstGeom>
          <a:noFill/>
          <a:ln w="19050">
            <a:solidFill>
              <a:srgbClr val="824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9E8855C-68D0-0140-B320-A756C8C297F7}"/>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FAITES PARTIE DE L'ÉKIP !</a:t>
            </a:r>
          </a:p>
        </p:txBody>
      </p:sp>
      <p:sp>
        <p:nvSpPr>
          <p:cNvPr id="6" name="Subtitle 2">
            <a:extLst>
              <a:ext uri="{FF2B5EF4-FFF2-40B4-BE49-F238E27FC236}">
                <a16:creationId xmlns:a16="http://schemas.microsoft.com/office/drawing/2014/main" id="{53BE593F-EEC6-924A-BD9B-EF0A227E2417}"/>
              </a:ext>
            </a:extLst>
          </p:cNvPr>
          <p:cNvSpPr txBox="1">
            <a:spLocks/>
          </p:cNvSpPr>
          <p:nvPr/>
        </p:nvSpPr>
        <p:spPr>
          <a:xfrm>
            <a:off x="1466987" y="2230447"/>
            <a:ext cx="6245377" cy="3089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2000"/>
              </a:spcBef>
              <a:buNone/>
            </a:pPr>
            <a:r>
              <a:rPr lang="en-US" sz="2000" b="0" u="sng">
                <a:solidFill>
                  <a:srgbClr val="2E6AB4"/>
                </a:solidFill>
                <a:latin typeface="Barlow Medium" pitchFamily="2" charset="77"/>
                <a:hlinkClick r:id="rId3"/>
              </a:rPr>
              <a:t>https://</a:t>
            </a:r>
            <a:r>
              <a:rPr lang="en-US" sz="2000" b="0" u="sng" err="1">
                <a:solidFill>
                  <a:srgbClr val="2E6AB4"/>
                </a:solidFill>
                <a:latin typeface="Barlow Medium" pitchFamily="2" charset="77"/>
                <a:hlinkClick r:id="rId3"/>
              </a:rPr>
              <a:t>www.quebec.ca</a:t>
            </a:r>
            <a:r>
              <a:rPr lang="en-US" sz="2000" b="0" u="sng">
                <a:solidFill>
                  <a:srgbClr val="2E6AB4"/>
                </a:solidFill>
                <a:latin typeface="Barlow Medium" pitchFamily="2" charset="77"/>
                <a:hlinkClick r:id="rId3"/>
              </a:rPr>
              <a:t>/education/</a:t>
            </a:r>
            <a:r>
              <a:rPr lang="en-US" sz="2000" b="0" u="sng" err="1">
                <a:solidFill>
                  <a:srgbClr val="2E6AB4"/>
                </a:solidFill>
                <a:latin typeface="Barlow Medium" pitchFamily="2" charset="77"/>
                <a:hlinkClick r:id="rId3"/>
              </a:rPr>
              <a:t>prescolaire</a:t>
            </a:r>
            <a:r>
              <a:rPr lang="en-US" sz="2000" b="0" u="sng">
                <a:solidFill>
                  <a:srgbClr val="2E6AB4"/>
                </a:solidFill>
                <a:latin typeface="Barlow Medium" pitchFamily="2" charset="77"/>
                <a:hlinkClick r:id="rId3"/>
              </a:rPr>
              <a:t>-</a:t>
            </a:r>
            <a:r>
              <a:rPr lang="en-US" sz="2000" b="0" u="sng" err="1">
                <a:solidFill>
                  <a:srgbClr val="2E6AB4"/>
                </a:solidFill>
                <a:latin typeface="Barlow Medium" pitchFamily="2" charset="77"/>
                <a:hlinkClick r:id="rId3"/>
              </a:rPr>
              <a:t>primaire</a:t>
            </a:r>
            <a:r>
              <a:rPr lang="en-US" sz="2000" b="0" u="sng">
                <a:solidFill>
                  <a:srgbClr val="2E6AB4"/>
                </a:solidFill>
                <a:latin typeface="Barlow Medium" pitchFamily="2" charset="77"/>
                <a:hlinkClick r:id="rId3"/>
              </a:rPr>
              <a:t>-et-</a:t>
            </a:r>
            <a:r>
              <a:rPr lang="en-US" sz="2000" b="0" u="sng" err="1">
                <a:solidFill>
                  <a:srgbClr val="2E6AB4"/>
                </a:solidFill>
                <a:latin typeface="Barlow Medium" pitchFamily="2" charset="77"/>
                <a:hlinkClick r:id="rId3"/>
              </a:rPr>
              <a:t>secondaire</a:t>
            </a:r>
            <a:r>
              <a:rPr lang="en-US" sz="2000" b="0" u="sng">
                <a:solidFill>
                  <a:srgbClr val="2E6AB4"/>
                </a:solidFill>
                <a:latin typeface="Barlow Medium" pitchFamily="2" charset="77"/>
                <a:hlinkClick r:id="rId3"/>
              </a:rPr>
              <a:t>/</a:t>
            </a:r>
            <a:r>
              <a:rPr lang="en-US" sz="2000" b="0" u="sng" err="1">
                <a:solidFill>
                  <a:srgbClr val="2E6AB4"/>
                </a:solidFill>
                <a:latin typeface="Barlow Medium" pitchFamily="2" charset="77"/>
                <a:hlinkClick r:id="rId3"/>
              </a:rPr>
              <a:t>sante</a:t>
            </a:r>
            <a:r>
              <a:rPr lang="en-US" sz="2000" b="0" u="sng">
                <a:solidFill>
                  <a:srgbClr val="2E6AB4"/>
                </a:solidFill>
                <a:latin typeface="Barlow Medium" pitchFamily="2" charset="77"/>
                <a:hlinkClick r:id="rId3"/>
              </a:rPr>
              <a:t>-bien-</a:t>
            </a:r>
            <a:r>
              <a:rPr lang="en-US" sz="2000" b="0" u="sng" err="1">
                <a:solidFill>
                  <a:srgbClr val="2E6AB4"/>
                </a:solidFill>
                <a:latin typeface="Barlow Medium" pitchFamily="2" charset="77"/>
                <a:hlinkClick r:id="rId3"/>
              </a:rPr>
              <a:t>etre</a:t>
            </a:r>
            <a:r>
              <a:rPr lang="en-US" sz="2000" b="0" u="sng">
                <a:solidFill>
                  <a:srgbClr val="2E6AB4"/>
                </a:solidFill>
                <a:latin typeface="Barlow Medium" pitchFamily="2" charset="77"/>
                <a:hlinkClick r:id="rId3"/>
              </a:rPr>
              <a:t>-</a:t>
            </a:r>
            <a:r>
              <a:rPr lang="en-US" sz="2000" b="0" u="sng" err="1">
                <a:solidFill>
                  <a:srgbClr val="2E6AB4"/>
                </a:solidFill>
                <a:latin typeface="Barlow Medium" pitchFamily="2" charset="77"/>
                <a:hlinkClick r:id="rId3"/>
              </a:rPr>
              <a:t>jeunes</a:t>
            </a:r>
            <a:r>
              <a:rPr lang="en-US" sz="2000" b="0" u="sng">
                <a:solidFill>
                  <a:srgbClr val="2E6AB4"/>
                </a:solidFill>
                <a:latin typeface="Barlow Medium" pitchFamily="2" charset="77"/>
                <a:hlinkClick r:id="rId3"/>
              </a:rPr>
              <a:t>/</a:t>
            </a:r>
            <a:r>
              <a:rPr lang="en-US" sz="2000" b="0" u="sng" err="1">
                <a:solidFill>
                  <a:srgbClr val="2E6AB4"/>
                </a:solidFill>
                <a:latin typeface="Barlow Medium" pitchFamily="2" charset="77"/>
                <a:hlinkClick r:id="rId3"/>
              </a:rPr>
              <a:t>ekip</a:t>
            </a:r>
            <a:r>
              <a:rPr lang="en-US" sz="2000" b="0" u="sng">
                <a:solidFill>
                  <a:srgbClr val="2E6AB4"/>
                </a:solidFill>
                <a:latin typeface="Barlow Medium" pitchFamily="2" charset="77"/>
                <a:hlinkClick r:id="rId3"/>
              </a:rPr>
              <a:t>/ </a:t>
            </a:r>
            <a:endParaRPr lang="en-US" sz="2000" b="0" u="sng">
              <a:solidFill>
                <a:srgbClr val="2E6AB4"/>
              </a:solidFill>
              <a:latin typeface="Barlow Medium" pitchFamily="2" charset="77"/>
            </a:endParaRPr>
          </a:p>
          <a:p>
            <a:pPr marL="0" indent="0" algn="ctr">
              <a:lnSpc>
                <a:spcPts val="2600"/>
              </a:lnSpc>
              <a:spcBef>
                <a:spcPts val="2000"/>
              </a:spcBef>
              <a:buNone/>
            </a:pPr>
            <a:endParaRPr lang="en-US" sz="2000" b="0">
              <a:solidFill>
                <a:srgbClr val="58656E"/>
              </a:solidFill>
              <a:latin typeface="Barlow Medium" pitchFamily="2" charset="77"/>
            </a:endParaRPr>
          </a:p>
          <a:p>
            <a:pPr marL="0" indent="0" algn="ctr">
              <a:lnSpc>
                <a:spcPts val="2600"/>
              </a:lnSpc>
              <a:spcBef>
                <a:spcPts val="2000"/>
              </a:spcBef>
              <a:buNone/>
            </a:pPr>
            <a:r>
              <a:rPr lang="en-US" sz="2000" b="0">
                <a:solidFill>
                  <a:srgbClr val="58656E"/>
                </a:solidFill>
                <a:latin typeface="Barlow Medium" pitchFamily="2" charset="77"/>
              </a:rPr>
              <a:t>Pour </a:t>
            </a:r>
            <a:r>
              <a:rPr lang="en-US" sz="2000" b="0" err="1">
                <a:solidFill>
                  <a:srgbClr val="58656E"/>
                </a:solidFill>
                <a:latin typeface="Barlow Medium" pitchFamily="2" charset="77"/>
              </a:rPr>
              <a:t>en</a:t>
            </a:r>
            <a:r>
              <a:rPr lang="en-US" sz="2000" b="0">
                <a:solidFill>
                  <a:srgbClr val="58656E"/>
                </a:solidFill>
                <a:latin typeface="Barlow Medium" pitchFamily="2" charset="77"/>
              </a:rPr>
              <a:t> savoir plus, suivez la formation </a:t>
            </a:r>
            <a:r>
              <a:rPr lang="en-US" sz="2000" b="0" err="1">
                <a:solidFill>
                  <a:srgbClr val="58656E"/>
                </a:solidFill>
                <a:latin typeface="Barlow Medium" pitchFamily="2" charset="77"/>
              </a:rPr>
              <a:t>en</a:t>
            </a:r>
            <a:r>
              <a:rPr lang="en-US" sz="2000" b="0">
                <a:solidFill>
                  <a:srgbClr val="58656E"/>
                </a:solidFill>
                <a:latin typeface="Barlow Medium" pitchFamily="2" charset="77"/>
              </a:rPr>
              <a:t> </a:t>
            </a:r>
            <a:r>
              <a:rPr lang="en-US" sz="2000" b="0" err="1">
                <a:solidFill>
                  <a:srgbClr val="58656E"/>
                </a:solidFill>
                <a:latin typeface="Barlow Medium" pitchFamily="2" charset="77"/>
              </a:rPr>
              <a:t>ligne</a:t>
            </a:r>
            <a:r>
              <a:rPr lang="en-US" sz="2000" b="0">
                <a:solidFill>
                  <a:srgbClr val="58656E"/>
                </a:solidFill>
                <a:latin typeface="Barlow Medium" pitchFamily="2" charset="77"/>
              </a:rPr>
              <a:t> pour </a:t>
            </a:r>
            <a:r>
              <a:rPr lang="en-US" sz="2000" b="0" err="1">
                <a:solidFill>
                  <a:srgbClr val="58656E"/>
                </a:solidFill>
                <a:latin typeface="Barlow Medium" pitchFamily="2" charset="77"/>
              </a:rPr>
              <a:t>l’appropriation</a:t>
            </a:r>
            <a:r>
              <a:rPr lang="en-US" sz="2000" b="0">
                <a:solidFill>
                  <a:srgbClr val="58656E"/>
                </a:solidFill>
                <a:latin typeface="Barlow Medium" pitchFamily="2" charset="77"/>
              </a:rPr>
              <a:t> du </a:t>
            </a:r>
            <a:r>
              <a:rPr lang="en-US" sz="2000" b="0" err="1">
                <a:solidFill>
                  <a:srgbClr val="58656E"/>
                </a:solidFill>
                <a:latin typeface="Barlow Medium" pitchFamily="2" charset="77"/>
              </a:rPr>
              <a:t>référent</a:t>
            </a:r>
            <a:r>
              <a:rPr lang="en-US" sz="2000" b="0">
                <a:solidFill>
                  <a:srgbClr val="58656E"/>
                </a:solidFill>
                <a:latin typeface="Barlow Medium" pitchFamily="2" charset="77"/>
              </a:rPr>
              <a:t> ÉKIP</a:t>
            </a:r>
          </a:p>
        </p:txBody>
      </p:sp>
      <p:cxnSp>
        <p:nvCxnSpPr>
          <p:cNvPr id="7" name="Straight Connector 6">
            <a:extLst>
              <a:ext uri="{FF2B5EF4-FFF2-40B4-BE49-F238E27FC236}">
                <a16:creationId xmlns:a16="http://schemas.microsoft.com/office/drawing/2014/main" id="{A56D85D1-AE2D-E945-9021-CE08F43EDCD1}"/>
              </a:ext>
            </a:extLst>
          </p:cNvPr>
          <p:cNvCxnSpPr>
            <a:cxnSpLocks/>
          </p:cNvCxnSpPr>
          <p:nvPr/>
        </p:nvCxnSpPr>
        <p:spPr>
          <a:xfrm>
            <a:off x="1466987" y="3356724"/>
            <a:ext cx="6512582" cy="0"/>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817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DDEBE21-2881-8C44-B3ED-2A2DDAE35058}"/>
              </a:ext>
            </a:extLst>
          </p:cNvPr>
          <p:cNvSpPr/>
          <p:nvPr/>
        </p:nvSpPr>
        <p:spPr>
          <a:xfrm>
            <a:off x="1466987" y="825513"/>
            <a:ext cx="4084067" cy="831600"/>
          </a:xfrm>
          <a:prstGeom prst="roundRect">
            <a:avLst>
              <a:gd name="adj" fmla="val 7410"/>
            </a:avLst>
          </a:prstGeom>
          <a:solidFill>
            <a:srgbClr val="D77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6DC7A6-3EC5-2542-8B22-BBB8890BD40F}"/>
              </a:ext>
            </a:extLst>
          </p:cNvPr>
          <p:cNvSpPr txBox="1">
            <a:spLocks/>
          </p:cNvSpPr>
          <p:nvPr/>
        </p:nvSpPr>
        <p:spPr>
          <a:xfrm>
            <a:off x="1585400" y="836266"/>
            <a:ext cx="4547545" cy="819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AGIR EN PROMOTION DE LA SANTÉ ET EN PRÉVENTION</a:t>
            </a:r>
            <a:endParaRPr lang="en-US" sz="2300" spc="50" baseline="0">
              <a:solidFill>
                <a:schemeClr val="bg1"/>
              </a:solidFill>
            </a:endParaRPr>
          </a:p>
        </p:txBody>
      </p:sp>
      <p:sp>
        <p:nvSpPr>
          <p:cNvPr id="5" name="Title 1">
            <a:extLst>
              <a:ext uri="{FF2B5EF4-FFF2-40B4-BE49-F238E27FC236}">
                <a16:creationId xmlns:a16="http://schemas.microsoft.com/office/drawing/2014/main" id="{8F831678-9FE8-2F42-B16B-6CA84631A0B4}"/>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D77439"/>
                </a:solidFill>
                <a:latin typeface="Barlow Medium" pitchFamily="2" charset="77"/>
              </a:rPr>
              <a:t>3</a:t>
            </a:r>
          </a:p>
        </p:txBody>
      </p:sp>
      <p:sp>
        <p:nvSpPr>
          <p:cNvPr id="6" name="Oval 5">
            <a:extLst>
              <a:ext uri="{FF2B5EF4-FFF2-40B4-BE49-F238E27FC236}">
                <a16:creationId xmlns:a16="http://schemas.microsoft.com/office/drawing/2014/main" id="{B8FF3522-70C3-FE40-B296-46A1FBD06E48}"/>
              </a:ext>
            </a:extLst>
          </p:cNvPr>
          <p:cNvSpPr/>
          <p:nvPr/>
        </p:nvSpPr>
        <p:spPr>
          <a:xfrm>
            <a:off x="703894" y="896009"/>
            <a:ext cx="486803" cy="486803"/>
          </a:xfrm>
          <a:prstGeom prst="ellipse">
            <a:avLst/>
          </a:prstGeom>
          <a:noFill/>
          <a:ln w="19050">
            <a:solidFill>
              <a:srgbClr val="D77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B6FDEA3C-43EC-1E4D-8DEB-617FD34433E1}"/>
              </a:ext>
            </a:extLst>
          </p:cNvPr>
          <p:cNvSpPr/>
          <p:nvPr/>
        </p:nvSpPr>
        <p:spPr>
          <a:xfrm>
            <a:off x="1311984" y="2033024"/>
            <a:ext cx="4007626" cy="3454850"/>
          </a:xfrm>
          <a:prstGeom prst="triangle">
            <a:avLst/>
          </a:prstGeom>
          <a:solidFill>
            <a:srgbClr val="41B6E6">
              <a:alpha val="311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24439936-5A7C-E84E-8902-419C4799AB5C}"/>
              </a:ext>
            </a:extLst>
          </p:cNvPr>
          <p:cNvSpPr/>
          <p:nvPr/>
        </p:nvSpPr>
        <p:spPr>
          <a:xfrm>
            <a:off x="1463022" y="2767896"/>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F45DC08C-1D7E-DC4F-AC66-02A281F0E1CB}"/>
              </a:ext>
            </a:extLst>
          </p:cNvPr>
          <p:cNvSpPr txBox="1">
            <a:spLocks/>
          </p:cNvSpPr>
          <p:nvPr/>
        </p:nvSpPr>
        <p:spPr>
          <a:xfrm>
            <a:off x="1502499" y="2772612"/>
            <a:ext cx="3210266"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INTERVENTION INDIVIDUALISÉE ET SPÉCIALISÉE</a:t>
            </a:r>
          </a:p>
        </p:txBody>
      </p:sp>
      <p:sp>
        <p:nvSpPr>
          <p:cNvPr id="23" name="Rounded Rectangle 22">
            <a:extLst>
              <a:ext uri="{FF2B5EF4-FFF2-40B4-BE49-F238E27FC236}">
                <a16:creationId xmlns:a16="http://schemas.microsoft.com/office/drawing/2014/main" id="{8C659F84-32BE-7841-9F28-9F4BCB706744}"/>
              </a:ext>
            </a:extLst>
          </p:cNvPr>
          <p:cNvSpPr/>
          <p:nvPr/>
        </p:nvSpPr>
        <p:spPr>
          <a:xfrm>
            <a:off x="1463022" y="3281006"/>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250EB2A5-2A9C-6B4D-B54F-ED75CBAFD9DE}"/>
              </a:ext>
            </a:extLst>
          </p:cNvPr>
          <p:cNvSpPr txBox="1">
            <a:spLocks/>
          </p:cNvSpPr>
          <p:nvPr/>
        </p:nvSpPr>
        <p:spPr>
          <a:xfrm>
            <a:off x="1502498" y="3285722"/>
            <a:ext cx="1559083"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PRÉVENTION CIBLÉE</a:t>
            </a:r>
          </a:p>
        </p:txBody>
      </p:sp>
      <p:sp>
        <p:nvSpPr>
          <p:cNvPr id="25" name="Rounded Rectangle 24">
            <a:extLst>
              <a:ext uri="{FF2B5EF4-FFF2-40B4-BE49-F238E27FC236}">
                <a16:creationId xmlns:a16="http://schemas.microsoft.com/office/drawing/2014/main" id="{55281099-7623-D64F-BD6D-04F961D28268}"/>
              </a:ext>
            </a:extLst>
          </p:cNvPr>
          <p:cNvSpPr/>
          <p:nvPr/>
        </p:nvSpPr>
        <p:spPr>
          <a:xfrm>
            <a:off x="1463022" y="4154333"/>
            <a:ext cx="3308948" cy="307840"/>
          </a:xfrm>
          <a:prstGeom prst="roundRect">
            <a:avLst>
              <a:gd name="adj" fmla="val 7410"/>
            </a:avLst>
          </a:prstGeom>
          <a:solidFill>
            <a:srgbClr val="D77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9C459C4C-0357-D948-A37B-EE7828451820}"/>
              </a:ext>
            </a:extLst>
          </p:cNvPr>
          <p:cNvSpPr txBox="1">
            <a:spLocks/>
          </p:cNvSpPr>
          <p:nvPr/>
        </p:nvSpPr>
        <p:spPr>
          <a:xfrm>
            <a:off x="1502498" y="4159049"/>
            <a:ext cx="2072203"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chemeClr val="bg1"/>
                </a:solidFill>
              </a:rPr>
              <a:t>PRÉVENTION UNIVERSELLE</a:t>
            </a:r>
          </a:p>
        </p:txBody>
      </p:sp>
      <p:sp>
        <p:nvSpPr>
          <p:cNvPr id="27" name="Rounded Rectangle 26">
            <a:extLst>
              <a:ext uri="{FF2B5EF4-FFF2-40B4-BE49-F238E27FC236}">
                <a16:creationId xmlns:a16="http://schemas.microsoft.com/office/drawing/2014/main" id="{74D59284-D791-B141-9BD1-C0155CF6C017}"/>
              </a:ext>
            </a:extLst>
          </p:cNvPr>
          <p:cNvSpPr/>
          <p:nvPr/>
        </p:nvSpPr>
        <p:spPr>
          <a:xfrm>
            <a:off x="1463022" y="4687260"/>
            <a:ext cx="3308948" cy="307840"/>
          </a:xfrm>
          <a:prstGeom prst="roundRect">
            <a:avLst>
              <a:gd name="adj" fmla="val 7410"/>
            </a:avLst>
          </a:prstGeom>
          <a:solidFill>
            <a:srgbClr val="D77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A6B4A6A7-C316-894D-90DF-08F1E04B6FCB}"/>
              </a:ext>
            </a:extLst>
          </p:cNvPr>
          <p:cNvSpPr txBox="1">
            <a:spLocks/>
          </p:cNvSpPr>
          <p:nvPr/>
        </p:nvSpPr>
        <p:spPr>
          <a:xfrm>
            <a:off x="1502498" y="4691976"/>
            <a:ext cx="1901161"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chemeClr val="bg1"/>
                </a:solidFill>
              </a:rPr>
              <a:t>PROMOTION DE LA SANTÉ</a:t>
            </a:r>
          </a:p>
        </p:txBody>
      </p:sp>
      <p:cxnSp>
        <p:nvCxnSpPr>
          <p:cNvPr id="30" name="Straight Connector 29">
            <a:extLst>
              <a:ext uri="{FF2B5EF4-FFF2-40B4-BE49-F238E27FC236}">
                <a16:creationId xmlns:a16="http://schemas.microsoft.com/office/drawing/2014/main" id="{9D6F64EA-333E-E04A-BD1F-1C0CE9EF5370}"/>
              </a:ext>
            </a:extLst>
          </p:cNvPr>
          <p:cNvCxnSpPr>
            <a:cxnSpLocks/>
          </p:cNvCxnSpPr>
          <p:nvPr/>
        </p:nvCxnSpPr>
        <p:spPr>
          <a:xfrm>
            <a:off x="1466987" y="3874693"/>
            <a:ext cx="6861291" cy="0"/>
          </a:xfrm>
          <a:prstGeom prst="line">
            <a:avLst/>
          </a:prstGeom>
          <a:ln w="19050"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378586C1-BDA1-AD4F-9B3C-149F4669B392}"/>
              </a:ext>
            </a:extLst>
          </p:cNvPr>
          <p:cNvSpPr txBox="1">
            <a:spLocks/>
          </p:cNvSpPr>
          <p:nvPr/>
        </p:nvSpPr>
        <p:spPr>
          <a:xfrm>
            <a:off x="5206817" y="2594044"/>
            <a:ext cx="3210266" cy="14627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900"/>
              </a:lnSpc>
              <a:spcBef>
                <a:spcPts val="2000"/>
              </a:spcBef>
              <a:buNone/>
            </a:pPr>
            <a:r>
              <a:rPr lang="en-US" sz="1500" b="0" err="1">
                <a:solidFill>
                  <a:srgbClr val="58656E"/>
                </a:solidFill>
                <a:latin typeface="Barlow Medium" pitchFamily="2" charset="77"/>
              </a:rPr>
              <a:t>Cible</a:t>
            </a:r>
            <a:r>
              <a:rPr lang="en-US" sz="1500" b="0">
                <a:solidFill>
                  <a:srgbClr val="58656E"/>
                </a:solidFill>
                <a:latin typeface="Barlow Medium" pitchFamily="2" charset="77"/>
              </a:rPr>
              <a:t>: </a:t>
            </a:r>
            <a:r>
              <a:rPr lang="en-US" sz="1500" b="0" err="1">
                <a:solidFill>
                  <a:srgbClr val="58656E"/>
                </a:solidFill>
                <a:latin typeface="Barlow Medium" pitchFamily="2" charset="77"/>
              </a:rPr>
              <a:t>jeunes</a:t>
            </a:r>
            <a:r>
              <a:rPr lang="en-US" sz="1500" b="0">
                <a:solidFill>
                  <a:srgbClr val="58656E"/>
                </a:solidFill>
                <a:latin typeface="Barlow Medium" pitchFamily="2" charset="77"/>
              </a:rPr>
              <a:t> </a:t>
            </a:r>
            <a:r>
              <a:rPr lang="en-US" sz="1500" b="0" err="1">
                <a:solidFill>
                  <a:srgbClr val="58656E"/>
                </a:solidFill>
                <a:latin typeface="Barlow Medium" pitchFamily="2" charset="77"/>
              </a:rPr>
              <a:t>présentant</a:t>
            </a:r>
            <a:r>
              <a:rPr lang="en-US" sz="1500" b="0">
                <a:solidFill>
                  <a:srgbClr val="58656E"/>
                </a:solidFill>
                <a:latin typeface="Barlow Medium" pitchFamily="2" charset="77"/>
              </a:rPr>
              <a:t> des </a:t>
            </a:r>
            <a:r>
              <a:rPr lang="en-US" sz="1500" b="0" err="1">
                <a:solidFill>
                  <a:srgbClr val="58656E"/>
                </a:solidFill>
                <a:latin typeface="Barlow Medium" pitchFamily="2" charset="77"/>
              </a:rPr>
              <a:t>facteurs</a:t>
            </a:r>
            <a:r>
              <a:rPr lang="en-US" sz="1500" b="0">
                <a:solidFill>
                  <a:srgbClr val="58656E"/>
                </a:solidFill>
                <a:latin typeface="Barlow Medium" pitchFamily="2" charset="77"/>
              </a:rPr>
              <a:t> de </a:t>
            </a:r>
            <a:r>
              <a:rPr lang="en-US" sz="1500" b="0" err="1">
                <a:solidFill>
                  <a:srgbClr val="58656E"/>
                </a:solidFill>
                <a:latin typeface="Barlow Medium" pitchFamily="2" charset="77"/>
              </a:rPr>
              <a:t>risque</a:t>
            </a:r>
            <a:r>
              <a:rPr lang="en-US" sz="1500" b="0">
                <a:solidFill>
                  <a:srgbClr val="58656E"/>
                </a:solidFill>
                <a:latin typeface="Barlow Medium" pitchFamily="2" charset="77"/>
              </a:rPr>
              <a:t> plus </a:t>
            </a:r>
            <a:r>
              <a:rPr lang="en-US" sz="1500" b="0" err="1">
                <a:solidFill>
                  <a:srgbClr val="58656E"/>
                </a:solidFill>
                <a:latin typeface="Barlow Medium" pitchFamily="2" charset="77"/>
              </a:rPr>
              <a:t>importants</a:t>
            </a:r>
            <a:r>
              <a:rPr lang="en-US" sz="1500" b="0">
                <a:solidFill>
                  <a:srgbClr val="58656E"/>
                </a:solidFill>
                <a:latin typeface="Barlow Medium" pitchFamily="2" charset="77"/>
              </a:rPr>
              <a:t>, qui </a:t>
            </a:r>
            <a:r>
              <a:rPr lang="en-US" sz="1500" b="0" err="1">
                <a:solidFill>
                  <a:srgbClr val="58656E"/>
                </a:solidFill>
                <a:latin typeface="Barlow Medium" pitchFamily="2" charset="77"/>
              </a:rPr>
              <a:t>ont</a:t>
            </a:r>
            <a:r>
              <a:rPr lang="en-US" sz="1500" b="0">
                <a:solidFill>
                  <a:srgbClr val="58656E"/>
                </a:solidFill>
                <a:latin typeface="Barlow Medium" pitchFamily="2" charset="77"/>
              </a:rPr>
              <a:t> </a:t>
            </a:r>
            <a:r>
              <a:rPr lang="en-US" sz="1500" b="0" err="1">
                <a:solidFill>
                  <a:srgbClr val="58656E"/>
                </a:solidFill>
                <a:latin typeface="Barlow Medium" pitchFamily="2" charset="77"/>
              </a:rPr>
              <a:t>besoin</a:t>
            </a:r>
            <a:r>
              <a:rPr lang="en-US" sz="1500" b="0">
                <a:solidFill>
                  <a:srgbClr val="58656E"/>
                </a:solidFill>
                <a:latin typeface="Barlow Medium" pitchFamily="2" charset="77"/>
              </a:rPr>
              <a:t> de services </a:t>
            </a:r>
            <a:r>
              <a:rPr lang="en-US" sz="1500" b="0" err="1">
                <a:solidFill>
                  <a:srgbClr val="58656E"/>
                </a:solidFill>
                <a:latin typeface="Barlow Medium" pitchFamily="2" charset="77"/>
              </a:rPr>
              <a:t>spécifiques</a:t>
            </a:r>
            <a:r>
              <a:rPr lang="en-US" sz="1500" b="0">
                <a:solidFill>
                  <a:srgbClr val="58656E"/>
                </a:solidFill>
                <a:latin typeface="Barlow Medium" pitchFamily="2" charset="77"/>
              </a:rPr>
              <a:t> </a:t>
            </a:r>
            <a:r>
              <a:rPr lang="en-US" sz="1500" b="0" err="1">
                <a:solidFill>
                  <a:srgbClr val="58656E"/>
                </a:solidFill>
                <a:latin typeface="Barlow Medium" pitchFamily="2" charset="77"/>
              </a:rPr>
              <a:t>ou</a:t>
            </a:r>
            <a:r>
              <a:rPr lang="en-US" sz="1500" b="0">
                <a:solidFill>
                  <a:srgbClr val="58656E"/>
                </a:solidFill>
                <a:latin typeface="Barlow Medium" pitchFamily="2" charset="77"/>
              </a:rPr>
              <a:t> </a:t>
            </a:r>
            <a:r>
              <a:rPr lang="en-US" sz="1500" b="0" err="1">
                <a:solidFill>
                  <a:srgbClr val="58656E"/>
                </a:solidFill>
                <a:latin typeface="Barlow Medium" pitchFamily="2" charset="77"/>
              </a:rPr>
              <a:t>spécialisés</a:t>
            </a:r>
            <a:endParaRPr lang="en-US" sz="1500" b="0">
              <a:solidFill>
                <a:srgbClr val="58656E"/>
              </a:solidFill>
              <a:latin typeface="Barlow Medium" pitchFamily="2" charset="77"/>
            </a:endParaRPr>
          </a:p>
        </p:txBody>
      </p:sp>
      <p:sp>
        <p:nvSpPr>
          <p:cNvPr id="20" name="Subtitle 2">
            <a:extLst>
              <a:ext uri="{FF2B5EF4-FFF2-40B4-BE49-F238E27FC236}">
                <a16:creationId xmlns:a16="http://schemas.microsoft.com/office/drawing/2014/main" id="{94C30AEA-8635-7D4A-8B75-A27BE642F16A}"/>
              </a:ext>
            </a:extLst>
          </p:cNvPr>
          <p:cNvSpPr txBox="1">
            <a:spLocks/>
          </p:cNvSpPr>
          <p:nvPr/>
        </p:nvSpPr>
        <p:spPr>
          <a:xfrm>
            <a:off x="5206818" y="4154333"/>
            <a:ext cx="2072202" cy="739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0"/>
              </a:lnSpc>
              <a:spcBef>
                <a:spcPts val="2000"/>
              </a:spcBef>
              <a:buNone/>
            </a:pPr>
            <a:r>
              <a:rPr lang="en-US" sz="1500" b="0" err="1">
                <a:solidFill>
                  <a:srgbClr val="58656E"/>
                </a:solidFill>
                <a:latin typeface="Barlow Medium" pitchFamily="2" charset="77"/>
              </a:rPr>
              <a:t>Cible</a:t>
            </a:r>
            <a:r>
              <a:rPr lang="en-US" sz="1500" b="0">
                <a:solidFill>
                  <a:srgbClr val="58656E"/>
                </a:solidFill>
                <a:latin typeface="Barlow Medium" pitchFamily="2" charset="77"/>
              </a:rPr>
              <a:t>: </a:t>
            </a:r>
            <a:r>
              <a:rPr lang="en-US" sz="1500" b="0" err="1">
                <a:solidFill>
                  <a:srgbClr val="58656E"/>
                </a:solidFill>
                <a:latin typeface="Barlow Medium" pitchFamily="2" charset="77"/>
              </a:rPr>
              <a:t>tous</a:t>
            </a:r>
            <a:r>
              <a:rPr lang="en-US" sz="1500" b="0">
                <a:solidFill>
                  <a:srgbClr val="58656E"/>
                </a:solidFill>
                <a:latin typeface="Barlow Medium" pitchFamily="2" charset="77"/>
              </a:rPr>
              <a:t> les </a:t>
            </a:r>
            <a:r>
              <a:rPr lang="en-US" sz="1500" b="0" err="1">
                <a:solidFill>
                  <a:srgbClr val="58656E"/>
                </a:solidFill>
                <a:latin typeface="Barlow Medium" pitchFamily="2" charset="77"/>
              </a:rPr>
              <a:t>jeunes</a:t>
            </a:r>
            <a:r>
              <a:rPr lang="en-US" sz="1500" b="0">
                <a:solidFill>
                  <a:srgbClr val="58656E"/>
                </a:solidFill>
                <a:latin typeface="Barlow Medium" pitchFamily="2" charset="77"/>
              </a:rPr>
              <a:t> </a:t>
            </a:r>
          </a:p>
        </p:txBody>
      </p:sp>
    </p:spTree>
    <p:extLst>
      <p:ext uri="{BB962C8B-B14F-4D97-AF65-F5344CB8AC3E}">
        <p14:creationId xmlns:p14="http://schemas.microsoft.com/office/powerpoint/2010/main" val="273919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23C6616-A307-C746-AFEF-9B4E35DBE9CD}"/>
              </a:ext>
            </a:extLst>
          </p:cNvPr>
          <p:cNvSpPr/>
          <p:nvPr/>
        </p:nvSpPr>
        <p:spPr>
          <a:xfrm>
            <a:off x="1466989" y="886473"/>
            <a:ext cx="2255265" cy="502647"/>
          </a:xfrm>
          <a:prstGeom prst="roundRect">
            <a:avLst>
              <a:gd name="adj" fmla="val 7410"/>
            </a:avLst>
          </a:prstGeom>
          <a:solidFill>
            <a:srgbClr val="E9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F1F1F4F-B958-AC48-ABCE-9919576E6FA1}"/>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E94D95"/>
                </a:solidFill>
                <a:latin typeface="Barlow Medium" pitchFamily="2" charset="77"/>
              </a:rPr>
              <a:t>30</a:t>
            </a:r>
          </a:p>
        </p:txBody>
      </p:sp>
      <p:sp>
        <p:nvSpPr>
          <p:cNvPr id="4" name="Oval 3">
            <a:extLst>
              <a:ext uri="{FF2B5EF4-FFF2-40B4-BE49-F238E27FC236}">
                <a16:creationId xmlns:a16="http://schemas.microsoft.com/office/drawing/2014/main" id="{ECD5B9EF-4515-584D-957C-88E9088DE128}"/>
              </a:ext>
            </a:extLst>
          </p:cNvPr>
          <p:cNvSpPr/>
          <p:nvPr/>
        </p:nvSpPr>
        <p:spPr>
          <a:xfrm>
            <a:off x="703894" y="896009"/>
            <a:ext cx="486803" cy="486803"/>
          </a:xfrm>
          <a:prstGeom prst="ellipse">
            <a:avLst/>
          </a:prstGeom>
          <a:noFill/>
          <a:ln w="19050">
            <a:solidFill>
              <a:srgbClr val="E9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27FC220-BE32-0C45-8460-BE56BAD339F3}"/>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LIENS UTILES</a:t>
            </a:r>
          </a:p>
        </p:txBody>
      </p:sp>
      <p:sp>
        <p:nvSpPr>
          <p:cNvPr id="6" name="Subtitle 2">
            <a:extLst>
              <a:ext uri="{FF2B5EF4-FFF2-40B4-BE49-F238E27FC236}">
                <a16:creationId xmlns:a16="http://schemas.microsoft.com/office/drawing/2014/main" id="{324AA3C1-4E43-DC4A-BF2F-782B7FAD6812}"/>
              </a:ext>
            </a:extLst>
          </p:cNvPr>
          <p:cNvSpPr txBox="1">
            <a:spLocks/>
          </p:cNvSpPr>
          <p:nvPr/>
        </p:nvSpPr>
        <p:spPr>
          <a:xfrm>
            <a:off x="3877611" y="953349"/>
            <a:ext cx="3936284" cy="438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0"/>
              </a:lnSpc>
              <a:spcBef>
                <a:spcPts val="2000"/>
              </a:spcBef>
              <a:buNone/>
            </a:pPr>
            <a:r>
              <a:rPr lang="en-US" sz="1200" b="0">
                <a:solidFill>
                  <a:srgbClr val="E94D95"/>
                </a:solidFill>
                <a:latin typeface="Barlow Medium" pitchFamily="2" charset="77"/>
              </a:rPr>
              <a:t>(</a:t>
            </a:r>
            <a:r>
              <a:rPr lang="en-US" sz="1200" b="0" err="1">
                <a:solidFill>
                  <a:srgbClr val="E94D95"/>
                </a:solidFill>
                <a:latin typeface="Barlow Medium" pitchFamily="2" charset="77"/>
              </a:rPr>
              <a:t>abordés</a:t>
            </a:r>
            <a:r>
              <a:rPr lang="en-US" sz="1200" b="0">
                <a:solidFill>
                  <a:srgbClr val="E94D95"/>
                </a:solidFill>
                <a:latin typeface="Barlow Medium" pitchFamily="2" charset="77"/>
              </a:rPr>
              <a:t> </a:t>
            </a:r>
            <a:r>
              <a:rPr lang="en-US" sz="1200" b="0" err="1">
                <a:solidFill>
                  <a:srgbClr val="E94D95"/>
                </a:solidFill>
                <a:latin typeface="Barlow Medium" pitchFamily="2" charset="77"/>
              </a:rPr>
              <a:t>durant</a:t>
            </a:r>
            <a:r>
              <a:rPr lang="en-US" sz="1200" b="0">
                <a:solidFill>
                  <a:srgbClr val="E94D95"/>
                </a:solidFill>
                <a:latin typeface="Barlow Medium" pitchFamily="2" charset="77"/>
              </a:rPr>
              <a:t> la </a:t>
            </a:r>
            <a:r>
              <a:rPr lang="en-US" sz="1200" b="0" err="1">
                <a:solidFill>
                  <a:srgbClr val="E94D95"/>
                </a:solidFill>
                <a:latin typeface="Barlow Medium" pitchFamily="2" charset="77"/>
              </a:rPr>
              <a:t>présentation</a:t>
            </a:r>
            <a:r>
              <a:rPr lang="en-US" sz="1200" b="0">
                <a:solidFill>
                  <a:srgbClr val="E94D95"/>
                </a:solidFill>
                <a:latin typeface="Barlow Medium" pitchFamily="2" charset="77"/>
              </a:rPr>
              <a:t>)</a:t>
            </a:r>
          </a:p>
        </p:txBody>
      </p:sp>
      <p:sp>
        <p:nvSpPr>
          <p:cNvPr id="7" name="Subtitle 2">
            <a:extLst>
              <a:ext uri="{FF2B5EF4-FFF2-40B4-BE49-F238E27FC236}">
                <a16:creationId xmlns:a16="http://schemas.microsoft.com/office/drawing/2014/main" id="{9C84EA66-5050-A34A-A5DE-BC366B7505A6}"/>
              </a:ext>
            </a:extLst>
          </p:cNvPr>
          <p:cNvSpPr txBox="1">
            <a:spLocks/>
          </p:cNvSpPr>
          <p:nvPr/>
        </p:nvSpPr>
        <p:spPr>
          <a:xfrm>
            <a:off x="1420808" y="1840921"/>
            <a:ext cx="6568648" cy="38024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0"/>
              </a:spcBef>
              <a:buNone/>
            </a:pPr>
            <a:r>
              <a:rPr lang="en-US" sz="1200" spc="100">
                <a:solidFill>
                  <a:srgbClr val="E94D95"/>
                </a:solidFill>
                <a:latin typeface="Barlow" pitchFamily="2" charset="77"/>
              </a:rPr>
              <a:t>DIAPO 5</a:t>
            </a:r>
          </a:p>
          <a:p>
            <a:pPr>
              <a:lnSpc>
                <a:spcPts val="1800"/>
              </a:lnSpc>
              <a:spcBef>
                <a:spcPts val="0"/>
              </a:spcBef>
            </a:pPr>
            <a:r>
              <a:rPr lang="en-US" sz="1200" b="0">
                <a:solidFill>
                  <a:srgbClr val="58656E"/>
                </a:solidFill>
                <a:latin typeface="Barlow Medium" pitchFamily="2" charset="77"/>
              </a:rPr>
              <a:t>Pour </a:t>
            </a:r>
            <a:r>
              <a:rPr lang="en-US" sz="1200" b="0" err="1">
                <a:solidFill>
                  <a:srgbClr val="58656E"/>
                </a:solidFill>
                <a:latin typeface="Barlow Medium" pitchFamily="2" charset="77"/>
              </a:rPr>
              <a:t>en</a:t>
            </a:r>
            <a:r>
              <a:rPr lang="en-US" sz="1200" b="0">
                <a:solidFill>
                  <a:srgbClr val="58656E"/>
                </a:solidFill>
                <a:latin typeface="Barlow Medium" pitchFamily="2" charset="77"/>
              </a:rPr>
              <a:t> savoir </a:t>
            </a:r>
            <a:r>
              <a:rPr lang="en-US" sz="1200" b="0" err="1">
                <a:solidFill>
                  <a:srgbClr val="58656E"/>
                </a:solidFill>
                <a:latin typeface="Barlow Medium" pitchFamily="2" charset="77"/>
              </a:rPr>
              <a:t>davantage</a:t>
            </a:r>
            <a:r>
              <a:rPr lang="en-US" sz="1200" b="0">
                <a:solidFill>
                  <a:srgbClr val="58656E"/>
                </a:solidFill>
                <a:latin typeface="Barlow Medium" pitchFamily="2" charset="77"/>
              </a:rPr>
              <a:t>: </a:t>
            </a:r>
            <a:r>
              <a:rPr lang="en-US" sz="1200" b="0" u="sng">
                <a:solidFill>
                  <a:srgbClr val="58656E"/>
                </a:solidFill>
                <a:latin typeface="Barlow Medium" pitchFamily="2" charset="77"/>
                <a:hlinkClick r:id="rId2"/>
              </a:rPr>
              <a:t>Le </a:t>
            </a:r>
            <a:r>
              <a:rPr lang="en-US" sz="1200" b="0" u="sng" err="1">
                <a:solidFill>
                  <a:srgbClr val="58656E"/>
                </a:solidFill>
                <a:latin typeface="Barlow Medium" pitchFamily="2" charset="77"/>
                <a:hlinkClick r:id="rId2"/>
              </a:rPr>
              <a:t>développement</a:t>
            </a:r>
            <a:r>
              <a:rPr lang="en-US" sz="1200" b="0" u="sng">
                <a:solidFill>
                  <a:srgbClr val="58656E"/>
                </a:solidFill>
                <a:latin typeface="Barlow Medium" pitchFamily="2" charset="77"/>
                <a:hlinkClick r:id="rId2"/>
              </a:rPr>
              <a:t> des enfants et des adolescents dans </a:t>
            </a:r>
            <a:r>
              <a:rPr lang="en-US" sz="1200" b="0" u="sng" err="1">
                <a:solidFill>
                  <a:srgbClr val="58656E"/>
                </a:solidFill>
                <a:latin typeface="Barlow Medium" pitchFamily="2" charset="77"/>
                <a:hlinkClick r:id="rId2"/>
              </a:rPr>
              <a:t>une</a:t>
            </a:r>
            <a:r>
              <a:rPr lang="en-US" sz="1200" b="0" u="sng">
                <a:solidFill>
                  <a:srgbClr val="58656E"/>
                </a:solidFill>
                <a:latin typeface="Barlow Medium" pitchFamily="2" charset="77"/>
                <a:hlinkClick r:id="rId2"/>
              </a:rPr>
              <a:t> perspective de promotion de la </a:t>
            </a:r>
            <a:r>
              <a:rPr lang="en-US" sz="1200" b="0" u="sng" err="1">
                <a:solidFill>
                  <a:srgbClr val="58656E"/>
                </a:solidFill>
                <a:latin typeface="Barlow Medium" pitchFamily="2" charset="77"/>
                <a:hlinkClick r:id="rId2"/>
              </a:rPr>
              <a:t>santé</a:t>
            </a:r>
            <a:r>
              <a:rPr lang="en-US" sz="1200" b="0" u="sng">
                <a:solidFill>
                  <a:srgbClr val="58656E"/>
                </a:solidFill>
                <a:latin typeface="Barlow Medium" pitchFamily="2" charset="77"/>
                <a:hlinkClick r:id="rId2"/>
              </a:rPr>
              <a:t> et de </a:t>
            </a:r>
            <a:r>
              <a:rPr lang="en-US" sz="1200" b="0" u="sng" err="1">
                <a:solidFill>
                  <a:srgbClr val="58656E"/>
                </a:solidFill>
                <a:latin typeface="Barlow Medium" pitchFamily="2" charset="77"/>
                <a:hlinkClick r:id="rId2"/>
              </a:rPr>
              <a:t>prévention</a:t>
            </a:r>
            <a:r>
              <a:rPr lang="en-US" sz="1200" b="0" u="sng">
                <a:solidFill>
                  <a:srgbClr val="58656E"/>
                </a:solidFill>
                <a:latin typeface="Barlow Medium" pitchFamily="2" charset="77"/>
                <a:hlinkClick r:id="rId2"/>
              </a:rPr>
              <a:t> </a:t>
            </a:r>
            <a:r>
              <a:rPr lang="en-US" sz="1200" b="0" u="sng" err="1">
                <a:solidFill>
                  <a:srgbClr val="58656E"/>
                </a:solidFill>
                <a:latin typeface="Barlow Medium" pitchFamily="2" charset="77"/>
                <a:hlinkClick r:id="rId2"/>
              </a:rPr>
              <a:t>en</a:t>
            </a:r>
            <a:r>
              <a:rPr lang="en-US" sz="1200" b="0" u="sng">
                <a:solidFill>
                  <a:srgbClr val="58656E"/>
                </a:solidFill>
                <a:latin typeface="Barlow Medium" pitchFamily="2" charset="77"/>
                <a:hlinkClick r:id="rId2"/>
              </a:rPr>
              <a:t> </a:t>
            </a:r>
            <a:r>
              <a:rPr lang="en-US" sz="1200" b="0" u="sng" err="1">
                <a:solidFill>
                  <a:srgbClr val="58656E"/>
                </a:solidFill>
                <a:latin typeface="Barlow Medium" pitchFamily="2" charset="77"/>
                <a:hlinkClick r:id="rId2"/>
              </a:rPr>
              <a:t>contexte</a:t>
            </a:r>
            <a:r>
              <a:rPr lang="en-US" sz="1200" b="0" u="sng">
                <a:solidFill>
                  <a:srgbClr val="58656E"/>
                </a:solidFill>
                <a:latin typeface="Barlow Medium" pitchFamily="2" charset="77"/>
                <a:hlinkClick r:id="rId2"/>
              </a:rPr>
              <a:t> </a:t>
            </a:r>
            <a:r>
              <a:rPr lang="en-US" sz="1200" b="0" u="sng" err="1">
                <a:solidFill>
                  <a:srgbClr val="58656E"/>
                </a:solidFill>
                <a:latin typeface="Barlow Medium" pitchFamily="2" charset="77"/>
                <a:hlinkClick r:id="rId2"/>
              </a:rPr>
              <a:t>scolaire</a:t>
            </a:r>
            <a:r>
              <a:rPr lang="en-US" sz="1200" b="0" u="sng">
                <a:solidFill>
                  <a:srgbClr val="58656E"/>
                </a:solidFill>
                <a:latin typeface="Barlow Medium" pitchFamily="2" charset="77"/>
                <a:hlinkClick r:id="rId2"/>
              </a:rPr>
              <a:t>, INSPQ, 2017.</a:t>
            </a:r>
            <a:endParaRPr lang="en-US" sz="1200" b="0" u="sng">
              <a:solidFill>
                <a:srgbClr val="58656E"/>
              </a:solidFill>
              <a:latin typeface="Barlow Medium" pitchFamily="2" charset="77"/>
            </a:endParaRPr>
          </a:p>
          <a:p>
            <a:pPr>
              <a:lnSpc>
                <a:spcPts val="1800"/>
              </a:lnSpc>
              <a:spcBef>
                <a:spcPts val="0"/>
              </a:spcBef>
            </a:pPr>
            <a:endParaRPr lang="en-US" sz="1200" b="0">
              <a:solidFill>
                <a:srgbClr val="58656E"/>
              </a:solidFill>
              <a:latin typeface="Barlow Medium" pitchFamily="2" charset="77"/>
            </a:endParaRPr>
          </a:p>
          <a:p>
            <a:pPr marL="0" indent="0">
              <a:lnSpc>
                <a:spcPts val="1800"/>
              </a:lnSpc>
              <a:spcBef>
                <a:spcPts val="0"/>
              </a:spcBef>
              <a:buNone/>
            </a:pPr>
            <a:r>
              <a:rPr lang="en-US" sz="1200" spc="100">
                <a:solidFill>
                  <a:srgbClr val="E94D95"/>
                </a:solidFill>
                <a:latin typeface="Barlow" pitchFamily="2" charset="77"/>
              </a:rPr>
              <a:t>DIAPO 29</a:t>
            </a:r>
          </a:p>
          <a:p>
            <a:pPr marL="0" indent="0">
              <a:lnSpc>
                <a:spcPts val="1800"/>
              </a:lnSpc>
              <a:spcBef>
                <a:spcPts val="0"/>
              </a:spcBef>
              <a:buNone/>
            </a:pPr>
            <a:r>
              <a:rPr lang="en-US" sz="1200">
                <a:solidFill>
                  <a:srgbClr val="58656E"/>
                </a:solidFill>
                <a:latin typeface="Barlow" pitchFamily="2" charset="77"/>
              </a:rPr>
              <a:t>Une formation </a:t>
            </a:r>
            <a:r>
              <a:rPr lang="en-US" sz="1200" err="1">
                <a:solidFill>
                  <a:srgbClr val="58656E"/>
                </a:solidFill>
                <a:latin typeface="Barlow" pitchFamily="2" charset="77"/>
              </a:rPr>
              <a:t>en</a:t>
            </a:r>
            <a:r>
              <a:rPr lang="en-US" sz="1200">
                <a:solidFill>
                  <a:srgbClr val="58656E"/>
                </a:solidFill>
                <a:latin typeface="Barlow" pitchFamily="2" charset="77"/>
              </a:rPr>
              <a:t> </a:t>
            </a:r>
            <a:r>
              <a:rPr lang="en-US" sz="1200" err="1">
                <a:solidFill>
                  <a:srgbClr val="58656E"/>
                </a:solidFill>
                <a:latin typeface="Barlow" pitchFamily="2" charset="77"/>
              </a:rPr>
              <a:t>ligne</a:t>
            </a:r>
            <a:r>
              <a:rPr lang="en-US" sz="1200">
                <a:solidFill>
                  <a:srgbClr val="58656E"/>
                </a:solidFill>
                <a:latin typeface="Barlow" pitchFamily="2" charset="77"/>
              </a:rPr>
              <a:t>: </a:t>
            </a:r>
          </a:p>
          <a:p>
            <a:pPr>
              <a:lnSpc>
                <a:spcPts val="1800"/>
              </a:lnSpc>
              <a:spcBef>
                <a:spcPts val="0"/>
              </a:spcBef>
            </a:pPr>
            <a:r>
              <a:rPr lang="en-US" sz="1200" b="0" err="1">
                <a:solidFill>
                  <a:srgbClr val="58656E"/>
                </a:solidFill>
                <a:latin typeface="Barlow Medium" pitchFamily="2" charset="77"/>
              </a:rPr>
              <a:t>Réseau</a:t>
            </a:r>
            <a:r>
              <a:rPr lang="en-US" sz="1200" b="0">
                <a:solidFill>
                  <a:srgbClr val="58656E"/>
                </a:solidFill>
                <a:latin typeface="Barlow Medium" pitchFamily="2" charset="77"/>
              </a:rPr>
              <a:t> de la </a:t>
            </a:r>
            <a:r>
              <a:rPr lang="en-US" sz="1200" b="0" err="1">
                <a:solidFill>
                  <a:srgbClr val="58656E"/>
                </a:solidFill>
                <a:latin typeface="Barlow Medium" pitchFamily="2" charset="77"/>
              </a:rPr>
              <a:t>santé</a:t>
            </a:r>
            <a:r>
              <a:rPr lang="en-US" sz="1200" b="0">
                <a:solidFill>
                  <a:srgbClr val="58656E"/>
                </a:solidFill>
                <a:latin typeface="Barlow Medium" pitchFamily="2" charset="77"/>
              </a:rPr>
              <a:t> et des services </a:t>
            </a:r>
            <a:r>
              <a:rPr lang="en-US" sz="1200" b="0" err="1">
                <a:solidFill>
                  <a:srgbClr val="58656E"/>
                </a:solidFill>
                <a:latin typeface="Barlow Medium" pitchFamily="2" charset="77"/>
              </a:rPr>
              <a:t>sociaux</a:t>
            </a:r>
            <a:r>
              <a:rPr lang="en-US" sz="1200" b="0">
                <a:solidFill>
                  <a:srgbClr val="58656E"/>
                </a:solidFill>
                <a:latin typeface="Barlow Medium" pitchFamily="2" charset="77"/>
              </a:rPr>
              <a:t>: </a:t>
            </a:r>
            <a:r>
              <a:rPr lang="en-US" sz="1200" b="0" u="sng">
                <a:solidFill>
                  <a:srgbClr val="58656E"/>
                </a:solidFill>
                <a:latin typeface="Barlow Medium" pitchFamily="2" charset="77"/>
                <a:hlinkClick r:id="rId3"/>
              </a:rPr>
              <a:t>ENA Provincial (</a:t>
            </a:r>
            <a:r>
              <a:rPr lang="en-US" sz="1200" b="0" u="sng" err="1">
                <a:solidFill>
                  <a:srgbClr val="58656E"/>
                </a:solidFill>
                <a:latin typeface="Barlow Medium" pitchFamily="2" charset="77"/>
                <a:hlinkClick r:id="rId3"/>
              </a:rPr>
              <a:t>rtss.qc.ca</a:t>
            </a:r>
            <a:r>
              <a:rPr lang="en-US" sz="1200" b="0" u="sng">
                <a:solidFill>
                  <a:srgbClr val="58656E"/>
                </a:solidFill>
                <a:latin typeface="Barlow Medium" pitchFamily="2" charset="77"/>
                <a:hlinkClick r:id="rId3"/>
              </a:rPr>
              <a:t>) </a:t>
            </a:r>
            <a:endParaRPr lang="en-US" sz="1200" b="0" u="sng">
              <a:solidFill>
                <a:srgbClr val="58656E"/>
              </a:solidFill>
              <a:latin typeface="Barlow Medium" pitchFamily="2" charset="77"/>
            </a:endParaRPr>
          </a:p>
          <a:p>
            <a:pPr>
              <a:lnSpc>
                <a:spcPts val="1800"/>
              </a:lnSpc>
              <a:spcBef>
                <a:spcPts val="0"/>
              </a:spcBef>
            </a:pPr>
            <a:r>
              <a:rPr lang="en-US" sz="1200" b="0" err="1">
                <a:solidFill>
                  <a:srgbClr val="58656E"/>
                </a:solidFill>
                <a:latin typeface="Barlow Medium" pitchFamily="2" charset="77"/>
              </a:rPr>
              <a:t>Réseaux</a:t>
            </a:r>
            <a:r>
              <a:rPr lang="en-US" sz="1200" b="0">
                <a:solidFill>
                  <a:srgbClr val="58656E"/>
                </a:solidFill>
                <a:latin typeface="Barlow Medium" pitchFamily="2" charset="77"/>
              </a:rPr>
              <a:t> de </a:t>
            </a:r>
            <a:r>
              <a:rPr lang="en-US" sz="1200" b="0" err="1">
                <a:solidFill>
                  <a:srgbClr val="58656E"/>
                </a:solidFill>
                <a:latin typeface="Barlow Medium" pitchFamily="2" charset="77"/>
              </a:rPr>
              <a:t>l'éducation</a:t>
            </a:r>
            <a:r>
              <a:rPr lang="en-US" sz="1200" b="0">
                <a:solidFill>
                  <a:srgbClr val="58656E"/>
                </a:solidFill>
                <a:latin typeface="Barlow Medium" pitchFamily="2" charset="77"/>
              </a:rPr>
              <a:t> et </a:t>
            </a:r>
            <a:r>
              <a:rPr lang="en-US" sz="1200" b="0" err="1">
                <a:solidFill>
                  <a:srgbClr val="58656E"/>
                </a:solidFill>
                <a:latin typeface="Barlow Medium" pitchFamily="2" charset="77"/>
              </a:rPr>
              <a:t>communautaire</a:t>
            </a:r>
            <a:r>
              <a:rPr lang="en-US" sz="1200" b="0">
                <a:solidFill>
                  <a:srgbClr val="58656E"/>
                </a:solidFill>
                <a:latin typeface="Barlow Medium" pitchFamily="2" charset="77"/>
              </a:rPr>
              <a:t>: </a:t>
            </a:r>
            <a:r>
              <a:rPr lang="en-US" sz="1200" b="0" u="sng" err="1">
                <a:solidFill>
                  <a:srgbClr val="58656E"/>
                </a:solidFill>
                <a:latin typeface="Barlow Medium" pitchFamily="2" charset="77"/>
                <a:hlinkClick r:id="rId4"/>
              </a:rPr>
              <a:t>Environnement</a:t>
            </a:r>
            <a:r>
              <a:rPr lang="en-US" sz="1200" b="0" u="sng">
                <a:solidFill>
                  <a:srgbClr val="58656E"/>
                </a:solidFill>
                <a:latin typeface="Barlow Medium" pitchFamily="2" charset="77"/>
                <a:hlinkClick r:id="rId4"/>
              </a:rPr>
              <a:t> numérique </a:t>
            </a:r>
            <a:r>
              <a:rPr lang="en-US" sz="1200" b="0" u="sng" err="1">
                <a:solidFill>
                  <a:srgbClr val="58656E"/>
                </a:solidFill>
                <a:latin typeface="Barlow Medium" pitchFamily="2" charset="77"/>
                <a:hlinkClick r:id="rId4"/>
              </a:rPr>
              <a:t>d'apprentissage</a:t>
            </a:r>
            <a:r>
              <a:rPr lang="en-US" sz="1200" b="0" u="sng">
                <a:solidFill>
                  <a:srgbClr val="58656E"/>
                </a:solidFill>
                <a:latin typeface="Barlow Medium" pitchFamily="2" charset="77"/>
                <a:hlinkClick r:id="rId4"/>
              </a:rPr>
              <a:t> (ENA) provincial pour les </a:t>
            </a:r>
            <a:r>
              <a:rPr lang="en-US" sz="1200" b="0" u="sng" err="1">
                <a:solidFill>
                  <a:srgbClr val="58656E"/>
                </a:solidFill>
                <a:latin typeface="Barlow Medium" pitchFamily="2" charset="77"/>
                <a:hlinkClick r:id="rId4"/>
              </a:rPr>
              <a:t>partenaires</a:t>
            </a:r>
            <a:r>
              <a:rPr lang="en-US" sz="1200" b="0" u="sng">
                <a:solidFill>
                  <a:srgbClr val="58656E"/>
                </a:solidFill>
                <a:latin typeface="Barlow Medium" pitchFamily="2" charset="77"/>
                <a:hlinkClick r:id="rId4"/>
              </a:rPr>
              <a:t> de services hors </a:t>
            </a:r>
            <a:r>
              <a:rPr lang="en-US" sz="1200" b="0" u="sng" err="1">
                <a:solidFill>
                  <a:srgbClr val="58656E"/>
                </a:solidFill>
                <a:latin typeface="Barlow Medium" pitchFamily="2" charset="77"/>
                <a:hlinkClick r:id="rId4"/>
              </a:rPr>
              <a:t>réseau</a:t>
            </a:r>
            <a:r>
              <a:rPr lang="en-US" sz="1200" b="0" u="sng">
                <a:solidFill>
                  <a:srgbClr val="58656E"/>
                </a:solidFill>
                <a:latin typeface="Barlow Medium" pitchFamily="2" charset="77"/>
                <a:hlinkClick r:id="rId4"/>
              </a:rPr>
              <a:t> (</a:t>
            </a:r>
            <a:r>
              <a:rPr lang="en-US" sz="1200" b="0" u="sng" err="1">
                <a:solidFill>
                  <a:srgbClr val="58656E"/>
                </a:solidFill>
                <a:latin typeface="Barlow Medium" pitchFamily="2" charset="77"/>
                <a:hlinkClick r:id="rId4"/>
              </a:rPr>
              <a:t>fcp-partenaires.ca</a:t>
            </a:r>
            <a:r>
              <a:rPr lang="en-US" sz="1200" b="0" u="sng">
                <a:solidFill>
                  <a:srgbClr val="58656E"/>
                </a:solidFill>
                <a:latin typeface="Barlow Medium" pitchFamily="2" charset="77"/>
                <a:hlinkClick r:id="rId4"/>
              </a:rPr>
              <a:t>)</a:t>
            </a:r>
            <a:endParaRPr lang="en-US" sz="1200" b="0" u="sng">
              <a:solidFill>
                <a:srgbClr val="58656E"/>
              </a:solidFill>
              <a:latin typeface="Barlow Medium" pitchFamily="2" charset="77"/>
            </a:endParaRPr>
          </a:p>
          <a:p>
            <a:pPr>
              <a:lnSpc>
                <a:spcPts val="1800"/>
              </a:lnSpc>
              <a:spcBef>
                <a:spcPts val="0"/>
              </a:spcBef>
            </a:pPr>
            <a:endParaRPr lang="en-US" sz="1200" b="0">
              <a:solidFill>
                <a:srgbClr val="58656E"/>
              </a:solidFill>
              <a:latin typeface="Barlow Medium" pitchFamily="2" charset="77"/>
            </a:endParaRPr>
          </a:p>
          <a:p>
            <a:pPr marL="0" indent="0">
              <a:lnSpc>
                <a:spcPts val="1800"/>
              </a:lnSpc>
              <a:spcBef>
                <a:spcPts val="0"/>
              </a:spcBef>
              <a:buNone/>
            </a:pPr>
            <a:r>
              <a:rPr lang="en-US" sz="1200" spc="100">
                <a:solidFill>
                  <a:srgbClr val="E94D95"/>
                </a:solidFill>
                <a:latin typeface="Barlow" pitchFamily="2" charset="77"/>
              </a:rPr>
              <a:t>DES INFOLETTRES: </a:t>
            </a:r>
          </a:p>
          <a:p>
            <a:pPr>
              <a:lnSpc>
                <a:spcPts val="1800"/>
              </a:lnSpc>
              <a:spcBef>
                <a:spcPts val="0"/>
              </a:spcBef>
            </a:pPr>
            <a:r>
              <a:rPr lang="en-US" sz="1200" b="0">
                <a:solidFill>
                  <a:srgbClr val="58656E"/>
                </a:solidFill>
                <a:latin typeface="Barlow Medium" pitchFamily="2" charset="77"/>
              </a:rPr>
              <a:t>Pour </a:t>
            </a:r>
            <a:r>
              <a:rPr lang="en-US" sz="1200" b="0" err="1">
                <a:solidFill>
                  <a:srgbClr val="58656E"/>
                </a:solidFill>
                <a:latin typeface="Barlow Medium" pitchFamily="2" charset="77"/>
              </a:rPr>
              <a:t>s'inscrire</a:t>
            </a:r>
            <a:r>
              <a:rPr lang="en-US" sz="1200" b="0">
                <a:solidFill>
                  <a:srgbClr val="58656E"/>
                </a:solidFill>
                <a:latin typeface="Barlow Medium" pitchFamily="2" charset="77"/>
              </a:rPr>
              <a:t>: </a:t>
            </a:r>
            <a:r>
              <a:rPr lang="en-US" sz="1200" b="0" u="sng">
                <a:solidFill>
                  <a:srgbClr val="58656E"/>
                </a:solidFill>
                <a:latin typeface="Barlow Medium" pitchFamily="2" charset="77"/>
                <a:hlinkClick r:id="rId5"/>
              </a:rPr>
              <a:t>https://</a:t>
            </a:r>
            <a:r>
              <a:rPr lang="en-US" sz="1200" b="0" u="sng" err="1">
                <a:solidFill>
                  <a:srgbClr val="58656E"/>
                </a:solidFill>
                <a:latin typeface="Barlow Medium" pitchFamily="2" charset="77"/>
                <a:hlinkClick r:id="rId5"/>
              </a:rPr>
              <a:t>www.msss.gouv.qc.ca</a:t>
            </a:r>
            <a:r>
              <a:rPr lang="en-US" sz="1200" b="0" u="sng">
                <a:solidFill>
                  <a:srgbClr val="58656E"/>
                </a:solidFill>
                <a:latin typeface="Barlow Medium" pitchFamily="2" charset="77"/>
                <a:hlinkClick r:id="rId5"/>
              </a:rPr>
              <a:t>/abonnement/?l=</a:t>
            </a:r>
            <a:r>
              <a:rPr lang="en-US" sz="1200" b="0" u="sng" err="1">
                <a:solidFill>
                  <a:srgbClr val="58656E"/>
                </a:solidFill>
                <a:latin typeface="Barlow Medium" pitchFamily="2" charset="77"/>
                <a:hlinkClick r:id="rId5"/>
              </a:rPr>
              <a:t>ekip</a:t>
            </a:r>
            <a:r>
              <a:rPr lang="en-US" sz="1200" b="0" u="sng">
                <a:solidFill>
                  <a:srgbClr val="58656E"/>
                </a:solidFill>
                <a:latin typeface="Barlow Medium" pitchFamily="2" charset="77"/>
                <a:hlinkClick r:id="rId5"/>
              </a:rPr>
              <a:t> </a:t>
            </a:r>
            <a:endParaRPr lang="en-US" sz="1200" b="0" u="sng">
              <a:solidFill>
                <a:srgbClr val="58656E"/>
              </a:solidFill>
              <a:latin typeface="Barlow Medium" pitchFamily="2" charset="77"/>
            </a:endParaRPr>
          </a:p>
          <a:p>
            <a:pPr>
              <a:lnSpc>
                <a:spcPts val="1800"/>
              </a:lnSpc>
              <a:spcBef>
                <a:spcPts val="0"/>
              </a:spcBef>
            </a:pPr>
            <a:r>
              <a:rPr lang="en-US" sz="1200" b="0">
                <a:solidFill>
                  <a:srgbClr val="58656E"/>
                </a:solidFill>
                <a:latin typeface="Barlow Medium" pitchFamily="2" charset="77"/>
              </a:rPr>
              <a:t>Archives: </a:t>
            </a:r>
            <a:r>
              <a:rPr lang="en-US" sz="1200" b="0" u="sng">
                <a:solidFill>
                  <a:srgbClr val="58656E"/>
                </a:solidFill>
                <a:latin typeface="Barlow Medium" pitchFamily="2" charset="77"/>
                <a:hlinkClick r:id="rId6"/>
              </a:rPr>
              <a:t>https://</a:t>
            </a:r>
            <a:r>
              <a:rPr lang="en-US" sz="1200" b="0" u="sng" err="1">
                <a:solidFill>
                  <a:srgbClr val="58656E"/>
                </a:solidFill>
                <a:latin typeface="Barlow Medium" pitchFamily="2" charset="77"/>
                <a:hlinkClick r:id="rId6"/>
              </a:rPr>
              <a:t>www.quebec.ca</a:t>
            </a:r>
            <a:r>
              <a:rPr lang="en-US" sz="1200" b="0" u="sng">
                <a:solidFill>
                  <a:srgbClr val="58656E"/>
                </a:solidFill>
                <a:latin typeface="Barlow Medium" pitchFamily="2" charset="77"/>
                <a:hlinkClick r:id="rId6"/>
              </a:rPr>
              <a:t>/education/</a:t>
            </a:r>
            <a:r>
              <a:rPr lang="en-US" sz="1200" b="0" u="sng" err="1">
                <a:solidFill>
                  <a:srgbClr val="58656E"/>
                </a:solidFill>
                <a:latin typeface="Barlow Medium" pitchFamily="2" charset="77"/>
                <a:hlinkClick r:id="rId6"/>
              </a:rPr>
              <a:t>prescolaire</a:t>
            </a:r>
            <a:r>
              <a:rPr lang="en-US" sz="1200" b="0" u="sng">
                <a:solidFill>
                  <a:srgbClr val="58656E"/>
                </a:solidFill>
                <a:latin typeface="Barlow Medium" pitchFamily="2" charset="77"/>
                <a:hlinkClick r:id="rId6"/>
              </a:rPr>
              <a:t>-</a:t>
            </a:r>
            <a:r>
              <a:rPr lang="en-US" sz="1200" b="0" u="sng" err="1">
                <a:solidFill>
                  <a:srgbClr val="58656E"/>
                </a:solidFill>
                <a:latin typeface="Barlow Medium" pitchFamily="2" charset="77"/>
                <a:hlinkClick r:id="rId6"/>
              </a:rPr>
              <a:t>primaire</a:t>
            </a:r>
            <a:r>
              <a:rPr lang="en-US" sz="1200" b="0" u="sng">
                <a:solidFill>
                  <a:srgbClr val="58656E"/>
                </a:solidFill>
                <a:latin typeface="Barlow Medium" pitchFamily="2" charset="77"/>
                <a:hlinkClick r:id="rId6"/>
              </a:rPr>
              <a:t>-et-</a:t>
            </a:r>
            <a:r>
              <a:rPr lang="en-US" sz="1200" b="0" u="sng" err="1">
                <a:solidFill>
                  <a:srgbClr val="58656E"/>
                </a:solidFill>
                <a:latin typeface="Barlow Medium" pitchFamily="2" charset="77"/>
                <a:hlinkClick r:id="rId6"/>
              </a:rPr>
              <a:t>secondaire</a:t>
            </a:r>
            <a:r>
              <a:rPr lang="en-US" sz="1200" b="0" u="sng">
                <a:solidFill>
                  <a:srgbClr val="58656E"/>
                </a:solidFill>
                <a:latin typeface="Barlow Medium" pitchFamily="2" charset="77"/>
                <a:hlinkClick r:id="rId6"/>
              </a:rPr>
              <a:t>/</a:t>
            </a:r>
            <a:r>
              <a:rPr lang="en-US" sz="1200" b="0" u="sng" err="1">
                <a:solidFill>
                  <a:srgbClr val="58656E"/>
                </a:solidFill>
                <a:latin typeface="Barlow Medium" pitchFamily="2" charset="77"/>
                <a:hlinkClick r:id="rId6"/>
              </a:rPr>
              <a:t>sante</a:t>
            </a:r>
            <a:r>
              <a:rPr lang="en-US" sz="1200" b="0" u="sng">
                <a:solidFill>
                  <a:srgbClr val="58656E"/>
                </a:solidFill>
                <a:latin typeface="Barlow Medium" pitchFamily="2" charset="77"/>
                <a:hlinkClick r:id="rId6"/>
              </a:rPr>
              <a:t>-bien-</a:t>
            </a:r>
            <a:r>
              <a:rPr lang="en-US" sz="1200" b="0" u="sng" err="1">
                <a:solidFill>
                  <a:srgbClr val="58656E"/>
                </a:solidFill>
                <a:latin typeface="Barlow Medium" pitchFamily="2" charset="77"/>
                <a:hlinkClick r:id="rId6"/>
              </a:rPr>
              <a:t>etre</a:t>
            </a:r>
            <a:r>
              <a:rPr lang="en-US" sz="1200" b="0" u="sng">
                <a:solidFill>
                  <a:srgbClr val="58656E"/>
                </a:solidFill>
                <a:latin typeface="Barlow Medium" pitchFamily="2" charset="77"/>
                <a:hlinkClick r:id="rId6"/>
              </a:rPr>
              <a:t>-</a:t>
            </a:r>
            <a:r>
              <a:rPr lang="en-US" sz="1200" b="0" u="sng" err="1">
                <a:solidFill>
                  <a:srgbClr val="58656E"/>
                </a:solidFill>
                <a:latin typeface="Barlow Medium" pitchFamily="2" charset="77"/>
                <a:hlinkClick r:id="rId6"/>
              </a:rPr>
              <a:t>jeunes</a:t>
            </a:r>
            <a:r>
              <a:rPr lang="en-US" sz="1200" b="0" u="sng">
                <a:solidFill>
                  <a:srgbClr val="58656E"/>
                </a:solidFill>
                <a:latin typeface="Barlow Medium" pitchFamily="2" charset="77"/>
                <a:hlinkClick r:id="rId6"/>
              </a:rPr>
              <a:t>/</a:t>
            </a:r>
            <a:r>
              <a:rPr lang="en-US" sz="1200" b="0" u="sng" err="1">
                <a:solidFill>
                  <a:srgbClr val="58656E"/>
                </a:solidFill>
                <a:latin typeface="Barlow Medium" pitchFamily="2" charset="77"/>
                <a:hlinkClick r:id="rId6"/>
              </a:rPr>
              <a:t>ekip</a:t>
            </a:r>
            <a:r>
              <a:rPr lang="en-US" sz="1200" b="0" u="sng">
                <a:solidFill>
                  <a:srgbClr val="58656E"/>
                </a:solidFill>
                <a:latin typeface="Barlow Medium" pitchFamily="2" charset="77"/>
                <a:hlinkClick r:id="rId6"/>
              </a:rPr>
              <a:t>/</a:t>
            </a:r>
            <a:r>
              <a:rPr lang="en-US" sz="1200" b="0" u="sng" err="1">
                <a:solidFill>
                  <a:srgbClr val="58656E"/>
                </a:solidFill>
                <a:latin typeface="Barlow Medium" pitchFamily="2" charset="77"/>
                <a:hlinkClick r:id="rId6"/>
              </a:rPr>
              <a:t>ressources</a:t>
            </a:r>
            <a:r>
              <a:rPr lang="en-US" sz="1200" b="0" u="sng">
                <a:solidFill>
                  <a:srgbClr val="58656E"/>
                </a:solidFill>
                <a:latin typeface="Barlow Medium" pitchFamily="2" charset="77"/>
                <a:hlinkClick r:id="rId6"/>
              </a:rPr>
              <a:t>/ </a:t>
            </a:r>
            <a:endParaRPr lang="en-US" sz="1200" b="0" u="sng">
              <a:solidFill>
                <a:srgbClr val="58656E"/>
              </a:solidFill>
              <a:latin typeface="Barlow Medium" pitchFamily="2" charset="77"/>
            </a:endParaRPr>
          </a:p>
        </p:txBody>
      </p:sp>
      <p:pic>
        <p:nvPicPr>
          <p:cNvPr id="9" name="Image 8">
            <a:extLst>
              <a:ext uri="{FF2B5EF4-FFF2-40B4-BE49-F238E27FC236}">
                <a16:creationId xmlns:a16="http://schemas.microsoft.com/office/drawing/2014/main" id="{54E8E621-6E89-4EFB-B670-DD8C8375A889}"/>
              </a:ext>
            </a:extLst>
          </p:cNvPr>
          <p:cNvPicPr>
            <a:picLocks noChangeAspect="1"/>
          </p:cNvPicPr>
          <p:nvPr/>
        </p:nvPicPr>
        <p:blipFill>
          <a:blip r:embed="rId7"/>
          <a:stretch>
            <a:fillRect/>
          </a:stretch>
        </p:blipFill>
        <p:spPr>
          <a:xfrm>
            <a:off x="8469506" y="4082144"/>
            <a:ext cx="240864" cy="2115228"/>
          </a:xfrm>
          <a:prstGeom prst="rect">
            <a:avLst/>
          </a:prstGeom>
        </p:spPr>
      </p:pic>
    </p:spTree>
    <p:extLst>
      <p:ext uri="{BB962C8B-B14F-4D97-AF65-F5344CB8AC3E}">
        <p14:creationId xmlns:p14="http://schemas.microsoft.com/office/powerpoint/2010/main" val="435208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E2309C37-C295-CB4C-B72B-FB9C9B2AA34A}"/>
              </a:ext>
            </a:extLst>
          </p:cNvPr>
          <p:cNvSpPr/>
          <p:nvPr/>
        </p:nvSpPr>
        <p:spPr>
          <a:xfrm>
            <a:off x="5400379" y="4244600"/>
            <a:ext cx="2742910" cy="840767"/>
          </a:xfrm>
          <a:prstGeom prst="roundRect">
            <a:avLst>
              <a:gd name="adj" fmla="val 7410"/>
            </a:avLst>
          </a:prstGeom>
          <a:solidFill>
            <a:schemeClr val="bg1"/>
          </a:solidFill>
          <a:ln w="15875">
            <a:solidFill>
              <a:srgbClr val="11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77AB37E0-7280-2647-9F0D-F6687E70D4DC}"/>
              </a:ext>
            </a:extLst>
          </p:cNvPr>
          <p:cNvSpPr/>
          <p:nvPr/>
        </p:nvSpPr>
        <p:spPr>
          <a:xfrm>
            <a:off x="992635" y="2033024"/>
            <a:ext cx="4007626" cy="3454850"/>
          </a:xfrm>
          <a:prstGeom prst="triangle">
            <a:avLst/>
          </a:prstGeom>
          <a:solidFill>
            <a:srgbClr val="41B6E6">
              <a:alpha val="311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975B7F53-CA9B-4A49-B3BA-3516CD06607F}"/>
              </a:ext>
            </a:extLst>
          </p:cNvPr>
          <p:cNvSpPr/>
          <p:nvPr/>
        </p:nvSpPr>
        <p:spPr>
          <a:xfrm>
            <a:off x="1466987" y="886473"/>
            <a:ext cx="3902455" cy="502647"/>
          </a:xfrm>
          <a:prstGeom prst="roundRect">
            <a:avLst>
              <a:gd name="adj" fmla="val 7410"/>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E02959-25AB-B84A-B14E-E7CA586CC014}"/>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PROMOTION DE LA SANTÉ</a:t>
            </a:r>
            <a:endParaRPr lang="en-US" sz="2300" spc="50" baseline="0">
              <a:solidFill>
                <a:schemeClr val="bg1"/>
              </a:solidFill>
            </a:endParaRPr>
          </a:p>
        </p:txBody>
      </p:sp>
      <p:sp>
        <p:nvSpPr>
          <p:cNvPr id="5" name="Title 1">
            <a:extLst>
              <a:ext uri="{FF2B5EF4-FFF2-40B4-BE49-F238E27FC236}">
                <a16:creationId xmlns:a16="http://schemas.microsoft.com/office/drawing/2014/main" id="{66ECFD48-6782-B444-B9CF-B4FD67697A21}"/>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11A84B"/>
                </a:solidFill>
                <a:latin typeface="Barlow Medium" pitchFamily="2" charset="77"/>
              </a:rPr>
              <a:t>4</a:t>
            </a:r>
          </a:p>
        </p:txBody>
      </p:sp>
      <p:sp>
        <p:nvSpPr>
          <p:cNvPr id="6" name="Oval 5">
            <a:extLst>
              <a:ext uri="{FF2B5EF4-FFF2-40B4-BE49-F238E27FC236}">
                <a16:creationId xmlns:a16="http://schemas.microsoft.com/office/drawing/2014/main" id="{493D288D-740B-F343-AA23-0CC10E2BF188}"/>
              </a:ext>
            </a:extLst>
          </p:cNvPr>
          <p:cNvSpPr/>
          <p:nvPr/>
        </p:nvSpPr>
        <p:spPr>
          <a:xfrm>
            <a:off x="703894" y="896009"/>
            <a:ext cx="486803" cy="486803"/>
          </a:xfrm>
          <a:prstGeom prst="ellipse">
            <a:avLst/>
          </a:prstGeom>
          <a:noFill/>
          <a:ln w="19050">
            <a:solidFill>
              <a:srgbClr val="11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00444E9-AF90-F340-95B6-EA5C8D48E277}"/>
              </a:ext>
            </a:extLst>
          </p:cNvPr>
          <p:cNvSpPr/>
          <p:nvPr/>
        </p:nvSpPr>
        <p:spPr>
          <a:xfrm>
            <a:off x="1463163" y="2945451"/>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9C72F70-3600-0347-806E-47BCD3A20D5E}"/>
              </a:ext>
            </a:extLst>
          </p:cNvPr>
          <p:cNvSpPr txBox="1">
            <a:spLocks/>
          </p:cNvSpPr>
          <p:nvPr/>
        </p:nvSpPr>
        <p:spPr>
          <a:xfrm>
            <a:off x="1502640" y="2950167"/>
            <a:ext cx="3210266"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INTERVENTION INDIVIDUALISÉE ET SPÉCIALISÉE</a:t>
            </a:r>
          </a:p>
        </p:txBody>
      </p:sp>
      <p:sp>
        <p:nvSpPr>
          <p:cNvPr id="10" name="Rounded Rectangle 9">
            <a:extLst>
              <a:ext uri="{FF2B5EF4-FFF2-40B4-BE49-F238E27FC236}">
                <a16:creationId xmlns:a16="http://schemas.microsoft.com/office/drawing/2014/main" id="{BFF5A9BE-EFD5-AA4B-A117-B2B3844E14FB}"/>
              </a:ext>
            </a:extLst>
          </p:cNvPr>
          <p:cNvSpPr/>
          <p:nvPr/>
        </p:nvSpPr>
        <p:spPr>
          <a:xfrm>
            <a:off x="1463163" y="3458561"/>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AE440A2-F814-D44B-9B68-B360A656403B}"/>
              </a:ext>
            </a:extLst>
          </p:cNvPr>
          <p:cNvSpPr txBox="1">
            <a:spLocks/>
          </p:cNvSpPr>
          <p:nvPr/>
        </p:nvSpPr>
        <p:spPr>
          <a:xfrm>
            <a:off x="1502639" y="3463277"/>
            <a:ext cx="1559083"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PRÉVENTION CIBLÉE</a:t>
            </a:r>
          </a:p>
        </p:txBody>
      </p:sp>
      <p:sp>
        <p:nvSpPr>
          <p:cNvPr id="12" name="Rounded Rectangle 11">
            <a:extLst>
              <a:ext uri="{FF2B5EF4-FFF2-40B4-BE49-F238E27FC236}">
                <a16:creationId xmlns:a16="http://schemas.microsoft.com/office/drawing/2014/main" id="{1175DAAF-5FB0-6F4F-AA29-797AFC11A73C}"/>
              </a:ext>
            </a:extLst>
          </p:cNvPr>
          <p:cNvSpPr/>
          <p:nvPr/>
        </p:nvSpPr>
        <p:spPr>
          <a:xfrm>
            <a:off x="1463163" y="4287498"/>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59CA975-A23A-C24C-BA4E-FCE8DD286303}"/>
              </a:ext>
            </a:extLst>
          </p:cNvPr>
          <p:cNvSpPr txBox="1">
            <a:spLocks/>
          </p:cNvSpPr>
          <p:nvPr/>
        </p:nvSpPr>
        <p:spPr>
          <a:xfrm>
            <a:off x="1502639" y="4292214"/>
            <a:ext cx="2072203"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PRÉVENTION UNIVERSELLE</a:t>
            </a:r>
          </a:p>
        </p:txBody>
      </p:sp>
      <p:sp>
        <p:nvSpPr>
          <p:cNvPr id="14" name="Rounded Rectangle 13">
            <a:extLst>
              <a:ext uri="{FF2B5EF4-FFF2-40B4-BE49-F238E27FC236}">
                <a16:creationId xmlns:a16="http://schemas.microsoft.com/office/drawing/2014/main" id="{2DDD3185-2544-A44A-81A2-AC6F09939188}"/>
              </a:ext>
            </a:extLst>
          </p:cNvPr>
          <p:cNvSpPr/>
          <p:nvPr/>
        </p:nvSpPr>
        <p:spPr>
          <a:xfrm>
            <a:off x="1463163" y="4820425"/>
            <a:ext cx="3308948" cy="307840"/>
          </a:xfrm>
          <a:prstGeom prst="roundRect">
            <a:avLst>
              <a:gd name="adj" fmla="val 7410"/>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17FD5105-C416-DD40-A9FC-96CB46142F56}"/>
              </a:ext>
            </a:extLst>
          </p:cNvPr>
          <p:cNvSpPr txBox="1">
            <a:spLocks/>
          </p:cNvSpPr>
          <p:nvPr/>
        </p:nvSpPr>
        <p:spPr>
          <a:xfrm>
            <a:off x="1502639" y="4825141"/>
            <a:ext cx="1901161"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chemeClr val="bg1"/>
                </a:solidFill>
              </a:rPr>
              <a:t>PROMOTION DE LA SANTÉ</a:t>
            </a:r>
          </a:p>
        </p:txBody>
      </p:sp>
      <p:cxnSp>
        <p:nvCxnSpPr>
          <p:cNvPr id="16" name="Straight Connector 15">
            <a:extLst>
              <a:ext uri="{FF2B5EF4-FFF2-40B4-BE49-F238E27FC236}">
                <a16:creationId xmlns:a16="http://schemas.microsoft.com/office/drawing/2014/main" id="{7D09C122-B84F-6E4F-A337-67080E83692F}"/>
              </a:ext>
            </a:extLst>
          </p:cNvPr>
          <p:cNvCxnSpPr>
            <a:cxnSpLocks/>
          </p:cNvCxnSpPr>
          <p:nvPr/>
        </p:nvCxnSpPr>
        <p:spPr>
          <a:xfrm>
            <a:off x="1502639" y="4007858"/>
            <a:ext cx="6995245" cy="0"/>
          </a:xfrm>
          <a:prstGeom prst="line">
            <a:avLst/>
          </a:prstGeom>
          <a:ln w="19050"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84A50B80-6E56-7944-A196-7EEE0796BE35}"/>
              </a:ext>
            </a:extLst>
          </p:cNvPr>
          <p:cNvSpPr txBox="1">
            <a:spLocks/>
          </p:cNvSpPr>
          <p:nvPr/>
        </p:nvSpPr>
        <p:spPr>
          <a:xfrm>
            <a:off x="5188936" y="1627554"/>
            <a:ext cx="3308948" cy="2284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spcBef>
                <a:spcPts val="0"/>
              </a:spcBef>
              <a:spcAft>
                <a:spcPts val="1000"/>
              </a:spcAft>
            </a:pPr>
            <a:r>
              <a:rPr lang="en-US" sz="1200" b="0" err="1">
                <a:solidFill>
                  <a:srgbClr val="58656E"/>
                </a:solidFill>
                <a:latin typeface="Barlow Medium" pitchFamily="2" charset="77"/>
              </a:rPr>
              <a:t>Aménagement</a:t>
            </a:r>
            <a:r>
              <a:rPr lang="en-US" sz="1200" b="0">
                <a:solidFill>
                  <a:srgbClr val="58656E"/>
                </a:solidFill>
                <a:latin typeface="Barlow Medium" pitchFamily="2" charset="77"/>
              </a:rPr>
              <a:t> </a:t>
            </a:r>
            <a:r>
              <a:rPr lang="en-US" sz="1200" b="0" err="1">
                <a:solidFill>
                  <a:srgbClr val="58656E"/>
                </a:solidFill>
                <a:latin typeface="Barlow Medium" pitchFamily="2" charset="77"/>
              </a:rPr>
              <a:t>d'une</a:t>
            </a:r>
            <a:r>
              <a:rPr lang="en-US" sz="1200" b="0">
                <a:solidFill>
                  <a:srgbClr val="58656E"/>
                </a:solidFill>
                <a:latin typeface="Barlow Medium" pitchFamily="2" charset="77"/>
              </a:rPr>
              <a:t> </a:t>
            </a:r>
            <a:r>
              <a:rPr lang="en-US" sz="1200" b="0" err="1">
                <a:solidFill>
                  <a:srgbClr val="58656E"/>
                </a:solidFill>
                <a:latin typeface="Barlow Medium" pitchFamily="2" charset="77"/>
              </a:rPr>
              <a:t>piste</a:t>
            </a:r>
            <a:r>
              <a:rPr lang="en-US" sz="1200" b="0">
                <a:solidFill>
                  <a:srgbClr val="58656E"/>
                </a:solidFill>
                <a:latin typeface="Barlow Medium" pitchFamily="2" charset="77"/>
              </a:rPr>
              <a:t> cyclable </a:t>
            </a:r>
          </a:p>
          <a:p>
            <a:pPr>
              <a:lnSpc>
                <a:spcPts val="1600"/>
              </a:lnSpc>
              <a:spcBef>
                <a:spcPts val="0"/>
              </a:spcBef>
              <a:spcAft>
                <a:spcPts val="1000"/>
              </a:spcAft>
            </a:pPr>
            <a:r>
              <a:rPr lang="en-US" sz="1200" b="0">
                <a:solidFill>
                  <a:srgbClr val="58656E"/>
                </a:solidFill>
                <a:latin typeface="Barlow Medium" pitchFamily="2" charset="77"/>
              </a:rPr>
              <a:t>Adoption </a:t>
            </a:r>
            <a:r>
              <a:rPr lang="en-US" sz="1200" b="0" err="1">
                <a:solidFill>
                  <a:srgbClr val="58656E"/>
                </a:solidFill>
                <a:latin typeface="Barlow Medium" pitchFamily="2" charset="77"/>
              </a:rPr>
              <a:t>d'une</a:t>
            </a:r>
            <a:r>
              <a:rPr lang="en-US" sz="1200" b="0">
                <a:solidFill>
                  <a:srgbClr val="58656E"/>
                </a:solidFill>
                <a:latin typeface="Barlow Medium" pitchFamily="2" charset="77"/>
              </a:rPr>
              <a:t> politique </a:t>
            </a:r>
            <a:r>
              <a:rPr lang="en-US" sz="1200" b="0" err="1">
                <a:solidFill>
                  <a:srgbClr val="58656E"/>
                </a:solidFill>
                <a:latin typeface="Barlow Medium" pitchFamily="2" charset="77"/>
              </a:rPr>
              <a:t>familiale</a:t>
            </a:r>
            <a:r>
              <a:rPr lang="en-US" sz="1200" b="0">
                <a:solidFill>
                  <a:srgbClr val="58656E"/>
                </a:solidFill>
                <a:latin typeface="Barlow Medium" pitchFamily="2" charset="77"/>
              </a:rPr>
              <a:t> </a:t>
            </a:r>
            <a:r>
              <a:rPr lang="en-US" sz="1200" b="0" err="1">
                <a:solidFill>
                  <a:srgbClr val="58656E"/>
                </a:solidFill>
                <a:latin typeface="Barlow Medium" pitchFamily="2" charset="77"/>
              </a:rPr>
              <a:t>municipale</a:t>
            </a:r>
            <a:endParaRPr lang="en-US" sz="1200" b="0">
              <a:solidFill>
                <a:srgbClr val="58656E"/>
              </a:solidFill>
              <a:latin typeface="Barlow Medium" pitchFamily="2" charset="77"/>
            </a:endParaRPr>
          </a:p>
          <a:p>
            <a:pPr>
              <a:lnSpc>
                <a:spcPts val="1600"/>
              </a:lnSpc>
              <a:spcBef>
                <a:spcPts val="0"/>
              </a:spcBef>
              <a:spcAft>
                <a:spcPts val="1000"/>
              </a:spcAft>
            </a:pPr>
            <a:r>
              <a:rPr lang="en-US" sz="1200" b="0" err="1">
                <a:solidFill>
                  <a:srgbClr val="58656E"/>
                </a:solidFill>
                <a:latin typeface="Barlow Medium" pitchFamily="2" charset="77"/>
              </a:rPr>
              <a:t>Offre</a:t>
            </a:r>
            <a:r>
              <a:rPr lang="en-US" sz="1200" b="0">
                <a:solidFill>
                  <a:srgbClr val="58656E"/>
                </a:solidFill>
                <a:latin typeface="Barlow Medium" pitchFamily="2" charset="77"/>
              </a:rPr>
              <a:t> </a:t>
            </a:r>
            <a:r>
              <a:rPr lang="en-US" sz="1200" b="0" err="1">
                <a:solidFill>
                  <a:srgbClr val="58656E"/>
                </a:solidFill>
                <a:latin typeface="Barlow Medium" pitchFamily="2" charset="77"/>
              </a:rPr>
              <a:t>d'activités</a:t>
            </a:r>
            <a:r>
              <a:rPr lang="en-US" sz="1200" b="0">
                <a:solidFill>
                  <a:srgbClr val="58656E"/>
                </a:solidFill>
                <a:latin typeface="Barlow Medium" pitchFamily="2" charset="77"/>
              </a:rPr>
              <a:t> </a:t>
            </a:r>
            <a:r>
              <a:rPr lang="en-US" sz="1200" b="0" err="1">
                <a:solidFill>
                  <a:srgbClr val="58656E"/>
                </a:solidFill>
                <a:latin typeface="Barlow Medium" pitchFamily="2" charset="77"/>
              </a:rPr>
              <a:t>sportives</a:t>
            </a:r>
            <a:r>
              <a:rPr lang="en-US" sz="1200" b="0">
                <a:solidFill>
                  <a:srgbClr val="58656E"/>
                </a:solidFill>
                <a:latin typeface="Barlow Medium" pitchFamily="2" charset="77"/>
              </a:rPr>
              <a:t> </a:t>
            </a:r>
            <a:r>
              <a:rPr lang="en-US" sz="1200" b="0" err="1">
                <a:solidFill>
                  <a:srgbClr val="58656E"/>
                </a:solidFill>
                <a:latin typeface="Barlow Medium" pitchFamily="2" charset="77"/>
              </a:rPr>
              <a:t>parascolaires</a:t>
            </a:r>
            <a:endParaRPr lang="en-US" sz="1200" b="0">
              <a:solidFill>
                <a:srgbClr val="58656E"/>
              </a:solidFill>
              <a:latin typeface="Barlow Medium" pitchFamily="2" charset="77"/>
            </a:endParaRPr>
          </a:p>
          <a:p>
            <a:pPr>
              <a:lnSpc>
                <a:spcPts val="1600"/>
              </a:lnSpc>
              <a:spcBef>
                <a:spcPts val="0"/>
              </a:spcBef>
              <a:spcAft>
                <a:spcPts val="1000"/>
              </a:spcAft>
            </a:pPr>
            <a:r>
              <a:rPr lang="en-US" sz="1200" b="0">
                <a:solidFill>
                  <a:srgbClr val="58656E"/>
                </a:solidFill>
                <a:latin typeface="Barlow Medium" pitchFamily="2" charset="77"/>
              </a:rPr>
              <a:t>Implication des </a:t>
            </a:r>
            <a:r>
              <a:rPr lang="en-US" sz="1200" b="0" err="1">
                <a:solidFill>
                  <a:srgbClr val="58656E"/>
                </a:solidFill>
                <a:latin typeface="Barlow Medium" pitchFamily="2" charset="77"/>
              </a:rPr>
              <a:t>élus</a:t>
            </a:r>
            <a:r>
              <a:rPr lang="en-US" sz="1200" b="0">
                <a:solidFill>
                  <a:srgbClr val="58656E"/>
                </a:solidFill>
                <a:latin typeface="Barlow Medium" pitchFamily="2" charset="77"/>
              </a:rPr>
              <a:t> aux </a:t>
            </a:r>
            <a:r>
              <a:rPr lang="en-US" sz="1200" b="0" err="1">
                <a:solidFill>
                  <a:srgbClr val="58656E"/>
                </a:solidFill>
                <a:latin typeface="Barlow Medium" pitchFamily="2" charset="77"/>
              </a:rPr>
              <a:t>journées</a:t>
            </a:r>
            <a:r>
              <a:rPr lang="en-US" sz="1200" b="0">
                <a:solidFill>
                  <a:srgbClr val="58656E"/>
                </a:solidFill>
                <a:latin typeface="Barlow Medium" pitchFamily="2" charset="77"/>
              </a:rPr>
              <a:t> </a:t>
            </a:r>
            <a:br>
              <a:rPr lang="en-US" sz="1200" b="0">
                <a:solidFill>
                  <a:srgbClr val="58656E"/>
                </a:solidFill>
                <a:latin typeface="Barlow Medium" pitchFamily="2" charset="77"/>
              </a:rPr>
            </a:br>
            <a:r>
              <a:rPr lang="en-US" sz="1200" b="0">
                <a:solidFill>
                  <a:srgbClr val="58656E"/>
                </a:solidFill>
                <a:latin typeface="Barlow Medium" pitchFamily="2" charset="77"/>
              </a:rPr>
              <a:t>de la </a:t>
            </a:r>
            <a:r>
              <a:rPr lang="en-US" sz="1200" b="0" err="1">
                <a:solidFill>
                  <a:srgbClr val="58656E"/>
                </a:solidFill>
                <a:latin typeface="Barlow Medium" pitchFamily="2" charset="77"/>
              </a:rPr>
              <a:t>persévérances</a:t>
            </a:r>
            <a:r>
              <a:rPr lang="en-US" sz="1200" b="0">
                <a:solidFill>
                  <a:srgbClr val="58656E"/>
                </a:solidFill>
                <a:latin typeface="Barlow Medium" pitchFamily="2" charset="77"/>
              </a:rPr>
              <a:t> </a:t>
            </a:r>
            <a:r>
              <a:rPr lang="en-US" sz="1200" b="0" err="1">
                <a:solidFill>
                  <a:srgbClr val="58656E"/>
                </a:solidFill>
                <a:latin typeface="Barlow Medium" pitchFamily="2" charset="77"/>
              </a:rPr>
              <a:t>scolaire</a:t>
            </a:r>
            <a:endParaRPr lang="en-US" sz="1200" b="0">
              <a:solidFill>
                <a:srgbClr val="58656E"/>
              </a:solidFill>
              <a:latin typeface="Barlow Medium" pitchFamily="2" charset="77"/>
            </a:endParaRPr>
          </a:p>
          <a:p>
            <a:pPr>
              <a:lnSpc>
                <a:spcPts val="1600"/>
              </a:lnSpc>
              <a:spcBef>
                <a:spcPts val="0"/>
              </a:spcBef>
              <a:spcAft>
                <a:spcPts val="1000"/>
              </a:spcAft>
            </a:pPr>
            <a:r>
              <a:rPr lang="en-US" sz="1200" b="0" err="1">
                <a:solidFill>
                  <a:srgbClr val="58656E"/>
                </a:solidFill>
                <a:latin typeface="Barlow Medium" pitchFamily="2" charset="77"/>
              </a:rPr>
              <a:t>Offre</a:t>
            </a:r>
            <a:r>
              <a:rPr lang="en-US" sz="1200" b="0">
                <a:solidFill>
                  <a:srgbClr val="58656E"/>
                </a:solidFill>
                <a:latin typeface="Barlow Medium" pitchFamily="2" charset="77"/>
              </a:rPr>
              <a:t> </a:t>
            </a:r>
            <a:r>
              <a:rPr lang="en-US" sz="1200" b="0" err="1">
                <a:solidFill>
                  <a:srgbClr val="58656E"/>
                </a:solidFill>
                <a:latin typeface="Barlow Medium" pitchFamily="2" charset="77"/>
              </a:rPr>
              <a:t>d'activités</a:t>
            </a:r>
            <a:r>
              <a:rPr lang="en-US" sz="1200" b="0">
                <a:solidFill>
                  <a:srgbClr val="58656E"/>
                </a:solidFill>
                <a:latin typeface="Barlow Medium" pitchFamily="2" charset="77"/>
              </a:rPr>
              <a:t>  </a:t>
            </a:r>
            <a:r>
              <a:rPr lang="en-US" sz="1200" b="0" err="1">
                <a:solidFill>
                  <a:srgbClr val="58656E"/>
                </a:solidFill>
                <a:latin typeface="Barlow Medium" pitchFamily="2" charset="77"/>
              </a:rPr>
              <a:t>à</a:t>
            </a:r>
            <a:r>
              <a:rPr lang="en-US" sz="1200" b="0">
                <a:solidFill>
                  <a:srgbClr val="58656E"/>
                </a:solidFill>
                <a:latin typeface="Barlow Medium" pitchFamily="2" charset="77"/>
              </a:rPr>
              <a:t> prix </a:t>
            </a:r>
            <a:r>
              <a:rPr lang="en-US" sz="1200" b="0" err="1">
                <a:solidFill>
                  <a:srgbClr val="58656E"/>
                </a:solidFill>
                <a:latin typeface="Barlow Medium" pitchFamily="2" charset="77"/>
              </a:rPr>
              <a:t>modique</a:t>
            </a:r>
            <a:r>
              <a:rPr lang="en-US" sz="1200" b="0">
                <a:solidFill>
                  <a:srgbClr val="58656E"/>
                </a:solidFill>
                <a:latin typeface="Barlow Medium" pitchFamily="2" charset="77"/>
              </a:rPr>
              <a:t> </a:t>
            </a:r>
            <a:br>
              <a:rPr lang="en-US" sz="1200" b="0">
                <a:solidFill>
                  <a:srgbClr val="58656E"/>
                </a:solidFill>
                <a:latin typeface="Barlow Medium" pitchFamily="2" charset="77"/>
              </a:rPr>
            </a:br>
            <a:r>
              <a:rPr lang="en-US" sz="1200" b="0" err="1">
                <a:solidFill>
                  <a:srgbClr val="58656E"/>
                </a:solidFill>
                <a:latin typeface="Barlow Medium" pitchFamily="2" charset="77"/>
              </a:rPr>
              <a:t>ou</a:t>
            </a:r>
            <a:r>
              <a:rPr lang="en-US" sz="1200" b="0">
                <a:solidFill>
                  <a:srgbClr val="58656E"/>
                </a:solidFill>
                <a:latin typeface="Barlow Medium" pitchFamily="2" charset="77"/>
              </a:rPr>
              <a:t> </a:t>
            </a:r>
            <a:r>
              <a:rPr lang="en-US" sz="1200" b="0" err="1">
                <a:solidFill>
                  <a:srgbClr val="58656E"/>
                </a:solidFill>
                <a:latin typeface="Barlow Medium" pitchFamily="2" charset="77"/>
              </a:rPr>
              <a:t>gratuites</a:t>
            </a:r>
            <a:r>
              <a:rPr lang="en-US" sz="1200" b="0">
                <a:solidFill>
                  <a:srgbClr val="58656E"/>
                </a:solidFill>
                <a:latin typeface="Barlow Medium" pitchFamily="2" charset="77"/>
              </a:rPr>
              <a:t> pour les </a:t>
            </a:r>
            <a:r>
              <a:rPr lang="en-US" sz="1200" b="0" err="1">
                <a:solidFill>
                  <a:srgbClr val="58656E"/>
                </a:solidFill>
                <a:latin typeface="Barlow Medium" pitchFamily="2" charset="77"/>
              </a:rPr>
              <a:t>familles</a:t>
            </a:r>
            <a:endParaRPr lang="en-US" sz="1200" b="0">
              <a:solidFill>
                <a:srgbClr val="58656E"/>
              </a:solidFill>
              <a:latin typeface="Barlow Medium" pitchFamily="2" charset="77"/>
            </a:endParaRPr>
          </a:p>
        </p:txBody>
      </p:sp>
      <p:sp>
        <p:nvSpPr>
          <p:cNvPr id="21" name="Rounded Rectangle 20">
            <a:extLst>
              <a:ext uri="{FF2B5EF4-FFF2-40B4-BE49-F238E27FC236}">
                <a16:creationId xmlns:a16="http://schemas.microsoft.com/office/drawing/2014/main" id="{BC776408-19D6-A546-8B3E-D595733F777C}"/>
              </a:ext>
            </a:extLst>
          </p:cNvPr>
          <p:cNvSpPr/>
          <p:nvPr/>
        </p:nvSpPr>
        <p:spPr>
          <a:xfrm>
            <a:off x="5400379" y="5189481"/>
            <a:ext cx="2742910" cy="660048"/>
          </a:xfrm>
          <a:prstGeom prst="roundRect">
            <a:avLst>
              <a:gd name="adj" fmla="val 7410"/>
            </a:avLst>
          </a:prstGeom>
          <a:solidFill>
            <a:srgbClr val="11A84B"/>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50331704-8ADF-0D48-9FAA-B5719C0DA8B6}"/>
              </a:ext>
            </a:extLst>
          </p:cNvPr>
          <p:cNvSpPr txBox="1">
            <a:spLocks/>
          </p:cNvSpPr>
          <p:nvPr/>
        </p:nvSpPr>
        <p:spPr>
          <a:xfrm>
            <a:off x="5664952" y="4323371"/>
            <a:ext cx="2160030" cy="857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spcBef>
                <a:spcPts val="2000"/>
              </a:spcBef>
              <a:buNone/>
            </a:pPr>
            <a:r>
              <a:rPr lang="en-US" sz="1300" b="0" err="1">
                <a:solidFill>
                  <a:srgbClr val="58656E"/>
                </a:solidFill>
                <a:latin typeface="Barlow Medium" pitchFamily="2" charset="77"/>
              </a:rPr>
              <a:t>Développement</a:t>
            </a:r>
            <a:r>
              <a:rPr lang="en-US" sz="1300" b="0">
                <a:solidFill>
                  <a:srgbClr val="58656E"/>
                </a:solidFill>
                <a:latin typeface="Barlow Medium" pitchFamily="2" charset="77"/>
              </a:rPr>
              <a:t> de </a:t>
            </a:r>
            <a:r>
              <a:rPr lang="en-US" sz="1300" b="0" err="1">
                <a:solidFill>
                  <a:srgbClr val="58656E"/>
                </a:solidFill>
                <a:latin typeface="Barlow Medium" pitchFamily="2" charset="77"/>
              </a:rPr>
              <a:t>compétences</a:t>
            </a:r>
            <a:r>
              <a:rPr lang="en-US" sz="1300" b="0">
                <a:solidFill>
                  <a:srgbClr val="58656E"/>
                </a:solidFill>
                <a:latin typeface="Barlow Medium" pitchFamily="2" charset="77"/>
              </a:rPr>
              <a:t> </a:t>
            </a:r>
            <a:r>
              <a:rPr lang="en-US" sz="1300" b="0" err="1">
                <a:solidFill>
                  <a:srgbClr val="58656E"/>
                </a:solidFill>
                <a:latin typeface="Barlow Medium" pitchFamily="2" charset="77"/>
              </a:rPr>
              <a:t>personnelles</a:t>
            </a:r>
            <a:r>
              <a:rPr lang="en-US" sz="1300" b="0">
                <a:solidFill>
                  <a:srgbClr val="58656E"/>
                </a:solidFill>
                <a:latin typeface="Barlow Medium" pitchFamily="2" charset="77"/>
              </a:rPr>
              <a:t> et </a:t>
            </a:r>
            <a:r>
              <a:rPr lang="en-US" sz="1300" b="0" err="1">
                <a:solidFill>
                  <a:srgbClr val="58656E"/>
                </a:solidFill>
                <a:latin typeface="Barlow Medium" pitchFamily="2" charset="77"/>
              </a:rPr>
              <a:t>sociales</a:t>
            </a:r>
            <a:endParaRPr lang="en-US" sz="1300" b="0">
              <a:solidFill>
                <a:srgbClr val="58656E"/>
              </a:solidFill>
              <a:latin typeface="Barlow Medium" pitchFamily="2" charset="77"/>
            </a:endParaRPr>
          </a:p>
        </p:txBody>
      </p:sp>
      <p:sp>
        <p:nvSpPr>
          <p:cNvPr id="20" name="Subtitle 2">
            <a:extLst>
              <a:ext uri="{FF2B5EF4-FFF2-40B4-BE49-F238E27FC236}">
                <a16:creationId xmlns:a16="http://schemas.microsoft.com/office/drawing/2014/main" id="{A8FA8FFC-A2D1-3C4B-91BE-7F1854F3943A}"/>
              </a:ext>
            </a:extLst>
          </p:cNvPr>
          <p:cNvSpPr txBox="1">
            <a:spLocks/>
          </p:cNvSpPr>
          <p:nvPr/>
        </p:nvSpPr>
        <p:spPr>
          <a:xfrm>
            <a:off x="5664952" y="5268251"/>
            <a:ext cx="2160030" cy="581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spcBef>
                <a:spcPts val="2000"/>
              </a:spcBef>
              <a:buNone/>
            </a:pPr>
            <a:r>
              <a:rPr lang="en-US" sz="1300" b="0">
                <a:solidFill>
                  <a:schemeClr val="bg1"/>
                </a:solidFill>
                <a:latin typeface="Barlow Medium" pitchFamily="2" charset="77"/>
              </a:rPr>
              <a:t>Milieux </a:t>
            </a:r>
            <a:r>
              <a:rPr lang="en-US" sz="1300" b="0" err="1">
                <a:solidFill>
                  <a:schemeClr val="bg1"/>
                </a:solidFill>
                <a:latin typeface="Barlow Medium" pitchFamily="2" charset="77"/>
              </a:rPr>
              <a:t>sains</a:t>
            </a:r>
            <a:r>
              <a:rPr lang="en-US" sz="1300" b="0">
                <a:solidFill>
                  <a:schemeClr val="bg1"/>
                </a:solidFill>
                <a:latin typeface="Barlow Medium" pitchFamily="2" charset="77"/>
              </a:rPr>
              <a:t>, </a:t>
            </a:r>
            <a:r>
              <a:rPr lang="en-US" sz="1300" b="0" err="1">
                <a:solidFill>
                  <a:schemeClr val="bg1"/>
                </a:solidFill>
                <a:latin typeface="Barlow Medium" pitchFamily="2" charset="77"/>
              </a:rPr>
              <a:t>bienveillants</a:t>
            </a:r>
            <a:r>
              <a:rPr lang="en-US" sz="1300" b="0">
                <a:solidFill>
                  <a:schemeClr val="bg1"/>
                </a:solidFill>
                <a:latin typeface="Barlow Medium" pitchFamily="2" charset="77"/>
              </a:rPr>
              <a:t> et </a:t>
            </a:r>
            <a:r>
              <a:rPr lang="en-US" sz="1300" b="0" err="1">
                <a:solidFill>
                  <a:schemeClr val="bg1"/>
                </a:solidFill>
                <a:latin typeface="Barlow Medium" pitchFamily="2" charset="77"/>
              </a:rPr>
              <a:t>sécuritaires</a:t>
            </a:r>
            <a:endParaRPr lang="en-US" sz="1300" b="0">
              <a:solidFill>
                <a:schemeClr val="bg1"/>
              </a:solidFill>
              <a:latin typeface="Barlow Medium" pitchFamily="2" charset="77"/>
            </a:endParaRPr>
          </a:p>
        </p:txBody>
      </p:sp>
      <p:sp>
        <p:nvSpPr>
          <p:cNvPr id="26" name="U-Turn Arrow 25">
            <a:extLst>
              <a:ext uri="{FF2B5EF4-FFF2-40B4-BE49-F238E27FC236}">
                <a16:creationId xmlns:a16="http://schemas.microsoft.com/office/drawing/2014/main" id="{C98CB8E4-4784-A844-804E-1400B9B4B0C0}"/>
              </a:ext>
            </a:extLst>
          </p:cNvPr>
          <p:cNvSpPr/>
          <p:nvPr/>
        </p:nvSpPr>
        <p:spPr>
          <a:xfrm rot="16200000" flipH="1">
            <a:off x="4803191" y="4965190"/>
            <a:ext cx="857637" cy="350770"/>
          </a:xfrm>
          <a:prstGeom prst="uturnArrow">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U-Turn Arrow 27">
            <a:extLst>
              <a:ext uri="{FF2B5EF4-FFF2-40B4-BE49-F238E27FC236}">
                <a16:creationId xmlns:a16="http://schemas.microsoft.com/office/drawing/2014/main" id="{95570306-E86B-CD45-A38A-48E87F116182}"/>
              </a:ext>
            </a:extLst>
          </p:cNvPr>
          <p:cNvSpPr/>
          <p:nvPr/>
        </p:nvSpPr>
        <p:spPr>
          <a:xfrm rot="5400000" flipH="1">
            <a:off x="7893680" y="4965191"/>
            <a:ext cx="857637" cy="350770"/>
          </a:xfrm>
          <a:prstGeom prst="uturnArrow">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9906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riangle 23">
            <a:extLst>
              <a:ext uri="{FF2B5EF4-FFF2-40B4-BE49-F238E27FC236}">
                <a16:creationId xmlns:a16="http://schemas.microsoft.com/office/drawing/2014/main" id="{CADCCD32-EE34-3B42-9A1F-1AF5C842E3E9}"/>
              </a:ext>
            </a:extLst>
          </p:cNvPr>
          <p:cNvSpPr/>
          <p:nvPr/>
        </p:nvSpPr>
        <p:spPr>
          <a:xfrm>
            <a:off x="992635" y="2033024"/>
            <a:ext cx="4007626" cy="3454850"/>
          </a:xfrm>
          <a:prstGeom prst="triangle">
            <a:avLst/>
          </a:prstGeom>
          <a:solidFill>
            <a:srgbClr val="41B6E6">
              <a:alpha val="311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C050A33-2B73-F44B-8FC5-6008E0CAD906}"/>
              </a:ext>
            </a:extLst>
          </p:cNvPr>
          <p:cNvCxnSpPr>
            <a:cxnSpLocks/>
          </p:cNvCxnSpPr>
          <p:nvPr/>
        </p:nvCxnSpPr>
        <p:spPr>
          <a:xfrm>
            <a:off x="1502639" y="4007858"/>
            <a:ext cx="6995245" cy="0"/>
          </a:xfrm>
          <a:prstGeom prst="line">
            <a:avLst/>
          </a:prstGeom>
          <a:ln w="19050"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4B74A6FD-BA50-454F-B167-96A2649CF8BB}"/>
              </a:ext>
            </a:extLst>
          </p:cNvPr>
          <p:cNvSpPr/>
          <p:nvPr/>
        </p:nvSpPr>
        <p:spPr>
          <a:xfrm>
            <a:off x="1466988" y="886473"/>
            <a:ext cx="3923720" cy="502647"/>
          </a:xfrm>
          <a:prstGeom prst="roundRect">
            <a:avLst>
              <a:gd name="adj" fmla="val 7410"/>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0306B8-4D9E-9643-ACB4-DA4BAEBEA910}"/>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PROMOTION DE LA SANTÉ</a:t>
            </a:r>
            <a:endParaRPr lang="en-US" sz="2300" spc="50" baseline="0">
              <a:solidFill>
                <a:schemeClr val="bg1"/>
              </a:solidFill>
            </a:endParaRPr>
          </a:p>
        </p:txBody>
      </p:sp>
      <p:sp>
        <p:nvSpPr>
          <p:cNvPr id="6" name="Title 1">
            <a:extLst>
              <a:ext uri="{FF2B5EF4-FFF2-40B4-BE49-F238E27FC236}">
                <a16:creationId xmlns:a16="http://schemas.microsoft.com/office/drawing/2014/main" id="{0874A59E-8822-2945-BC36-0E0AE830DA2C}"/>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11A84B"/>
                </a:solidFill>
                <a:latin typeface="Barlow Medium" pitchFamily="2" charset="77"/>
              </a:rPr>
              <a:t>5</a:t>
            </a:r>
          </a:p>
        </p:txBody>
      </p:sp>
      <p:sp>
        <p:nvSpPr>
          <p:cNvPr id="7" name="Oval 6">
            <a:extLst>
              <a:ext uri="{FF2B5EF4-FFF2-40B4-BE49-F238E27FC236}">
                <a16:creationId xmlns:a16="http://schemas.microsoft.com/office/drawing/2014/main" id="{ED5AAC5F-7684-9549-BD7D-CA1F6D4A95A4}"/>
              </a:ext>
            </a:extLst>
          </p:cNvPr>
          <p:cNvSpPr/>
          <p:nvPr/>
        </p:nvSpPr>
        <p:spPr>
          <a:xfrm>
            <a:off x="703894" y="896009"/>
            <a:ext cx="486803" cy="486803"/>
          </a:xfrm>
          <a:prstGeom prst="ellipse">
            <a:avLst/>
          </a:prstGeom>
          <a:noFill/>
          <a:ln w="19050">
            <a:solidFill>
              <a:srgbClr val="11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DBEC8852-5D9B-7443-B0E1-185FF11FE38E}"/>
              </a:ext>
            </a:extLst>
          </p:cNvPr>
          <p:cNvSpPr/>
          <p:nvPr/>
        </p:nvSpPr>
        <p:spPr>
          <a:xfrm>
            <a:off x="1466988" y="2945451"/>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ADFE94E-F65E-D948-B90E-C57A96C07940}"/>
              </a:ext>
            </a:extLst>
          </p:cNvPr>
          <p:cNvSpPr txBox="1">
            <a:spLocks/>
          </p:cNvSpPr>
          <p:nvPr/>
        </p:nvSpPr>
        <p:spPr>
          <a:xfrm>
            <a:off x="1506465" y="2950167"/>
            <a:ext cx="3210266"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INTERVENTION INDIVIDUALISÉE ET SPÉCIALISÉE</a:t>
            </a:r>
          </a:p>
        </p:txBody>
      </p:sp>
      <p:sp>
        <p:nvSpPr>
          <p:cNvPr id="10" name="Rounded Rectangle 9">
            <a:extLst>
              <a:ext uri="{FF2B5EF4-FFF2-40B4-BE49-F238E27FC236}">
                <a16:creationId xmlns:a16="http://schemas.microsoft.com/office/drawing/2014/main" id="{0FFB84E0-038A-8444-81B1-ECBC3FB8805B}"/>
              </a:ext>
            </a:extLst>
          </p:cNvPr>
          <p:cNvSpPr/>
          <p:nvPr/>
        </p:nvSpPr>
        <p:spPr>
          <a:xfrm>
            <a:off x="1466988" y="3458561"/>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754C10E-C60C-E647-80D7-FFC2FF0C2A4A}"/>
              </a:ext>
            </a:extLst>
          </p:cNvPr>
          <p:cNvSpPr txBox="1">
            <a:spLocks/>
          </p:cNvSpPr>
          <p:nvPr/>
        </p:nvSpPr>
        <p:spPr>
          <a:xfrm>
            <a:off x="1506464" y="3463277"/>
            <a:ext cx="1559083"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PRÉVENTION CIBLÉE</a:t>
            </a:r>
          </a:p>
        </p:txBody>
      </p:sp>
      <p:sp>
        <p:nvSpPr>
          <p:cNvPr id="12" name="Rounded Rectangle 11">
            <a:extLst>
              <a:ext uri="{FF2B5EF4-FFF2-40B4-BE49-F238E27FC236}">
                <a16:creationId xmlns:a16="http://schemas.microsoft.com/office/drawing/2014/main" id="{6D24091D-C8F7-1F46-BA3D-6B495D510F6F}"/>
              </a:ext>
            </a:extLst>
          </p:cNvPr>
          <p:cNvSpPr/>
          <p:nvPr/>
        </p:nvSpPr>
        <p:spPr>
          <a:xfrm>
            <a:off x="1466988" y="4287498"/>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7074D3A-F277-7E4D-89D0-8F3F46CBB6E8}"/>
              </a:ext>
            </a:extLst>
          </p:cNvPr>
          <p:cNvSpPr txBox="1">
            <a:spLocks/>
          </p:cNvSpPr>
          <p:nvPr/>
        </p:nvSpPr>
        <p:spPr>
          <a:xfrm>
            <a:off x="1506464" y="4292214"/>
            <a:ext cx="2072203"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PRÉVENTION UNIVERSELLE</a:t>
            </a:r>
          </a:p>
        </p:txBody>
      </p:sp>
      <p:sp>
        <p:nvSpPr>
          <p:cNvPr id="14" name="Rounded Rectangle 13">
            <a:extLst>
              <a:ext uri="{FF2B5EF4-FFF2-40B4-BE49-F238E27FC236}">
                <a16:creationId xmlns:a16="http://schemas.microsoft.com/office/drawing/2014/main" id="{3CDE8C34-DCB8-2A40-B228-13F4D91AC52D}"/>
              </a:ext>
            </a:extLst>
          </p:cNvPr>
          <p:cNvSpPr/>
          <p:nvPr/>
        </p:nvSpPr>
        <p:spPr>
          <a:xfrm>
            <a:off x="1466988" y="4820425"/>
            <a:ext cx="3308948" cy="307840"/>
          </a:xfrm>
          <a:prstGeom prst="roundRect">
            <a:avLst>
              <a:gd name="adj" fmla="val 7410"/>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1776D36-6D6D-9C40-B4A3-7C58B358EB9C}"/>
              </a:ext>
            </a:extLst>
          </p:cNvPr>
          <p:cNvSpPr txBox="1">
            <a:spLocks/>
          </p:cNvSpPr>
          <p:nvPr/>
        </p:nvSpPr>
        <p:spPr>
          <a:xfrm>
            <a:off x="1506464" y="4825141"/>
            <a:ext cx="1901161"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chemeClr val="bg1"/>
                </a:solidFill>
              </a:rPr>
              <a:t>PROMOTION DE LA SANTÉ</a:t>
            </a:r>
          </a:p>
        </p:txBody>
      </p:sp>
      <p:sp>
        <p:nvSpPr>
          <p:cNvPr id="18" name="Subtitle 2">
            <a:extLst>
              <a:ext uri="{FF2B5EF4-FFF2-40B4-BE49-F238E27FC236}">
                <a16:creationId xmlns:a16="http://schemas.microsoft.com/office/drawing/2014/main" id="{214C8637-E74B-7546-AC45-B26327701633}"/>
              </a:ext>
            </a:extLst>
          </p:cNvPr>
          <p:cNvSpPr txBox="1">
            <a:spLocks/>
          </p:cNvSpPr>
          <p:nvPr/>
        </p:nvSpPr>
        <p:spPr>
          <a:xfrm>
            <a:off x="5271606" y="1627553"/>
            <a:ext cx="3021886" cy="2577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spcBef>
                <a:spcPts val="0"/>
              </a:spcBef>
              <a:spcAft>
                <a:spcPts val="1000"/>
              </a:spcAft>
            </a:pPr>
            <a:r>
              <a:rPr lang="en-US" sz="1200" b="0" err="1">
                <a:solidFill>
                  <a:srgbClr val="58656E"/>
                </a:solidFill>
                <a:latin typeface="Barlow Medium" pitchFamily="2" charset="77"/>
              </a:rPr>
              <a:t>Activité</a:t>
            </a:r>
            <a:r>
              <a:rPr lang="en-US" sz="1200" b="0">
                <a:solidFill>
                  <a:srgbClr val="58656E"/>
                </a:solidFill>
                <a:latin typeface="Barlow Medium" pitchFamily="2" charset="77"/>
              </a:rPr>
              <a:t> sur la gestion du stress</a:t>
            </a:r>
          </a:p>
          <a:p>
            <a:pPr>
              <a:lnSpc>
                <a:spcPts val="1600"/>
              </a:lnSpc>
              <a:spcBef>
                <a:spcPts val="0"/>
              </a:spcBef>
              <a:spcAft>
                <a:spcPts val="1000"/>
              </a:spcAft>
            </a:pPr>
            <a:r>
              <a:rPr lang="en-US" sz="1200" b="0" err="1">
                <a:solidFill>
                  <a:srgbClr val="58656E"/>
                </a:solidFill>
                <a:latin typeface="Barlow Medium" pitchFamily="2" charset="77"/>
              </a:rPr>
              <a:t>Éducation</a:t>
            </a:r>
            <a:r>
              <a:rPr lang="en-US" sz="1200" b="0">
                <a:solidFill>
                  <a:srgbClr val="58656E"/>
                </a:solidFill>
                <a:latin typeface="Barlow Medium" pitchFamily="2" charset="77"/>
              </a:rPr>
              <a:t> </a:t>
            </a:r>
            <a:r>
              <a:rPr lang="en-US" sz="1200" b="0" err="1">
                <a:solidFill>
                  <a:srgbClr val="58656E"/>
                </a:solidFill>
                <a:latin typeface="Barlow Medium" pitchFamily="2" charset="77"/>
              </a:rPr>
              <a:t>à</a:t>
            </a:r>
            <a:r>
              <a:rPr lang="en-US" sz="1200" b="0">
                <a:solidFill>
                  <a:srgbClr val="58656E"/>
                </a:solidFill>
                <a:latin typeface="Barlow Medium" pitchFamily="2" charset="77"/>
              </a:rPr>
              <a:t> la </a:t>
            </a:r>
            <a:r>
              <a:rPr lang="en-US" sz="1200" b="0" err="1">
                <a:solidFill>
                  <a:srgbClr val="58656E"/>
                </a:solidFill>
                <a:latin typeface="Barlow Medium" pitchFamily="2" charset="77"/>
              </a:rPr>
              <a:t>sexualité</a:t>
            </a:r>
            <a:r>
              <a:rPr lang="en-US" sz="1200" b="0">
                <a:solidFill>
                  <a:srgbClr val="58656E"/>
                </a:solidFill>
                <a:latin typeface="Barlow Medium" pitchFamily="2" charset="77"/>
              </a:rPr>
              <a:t> - Atelier sur </a:t>
            </a:r>
            <a:br>
              <a:rPr lang="en-US" sz="1200" b="0">
                <a:solidFill>
                  <a:srgbClr val="58656E"/>
                </a:solidFill>
                <a:latin typeface="Barlow Medium" pitchFamily="2" charset="77"/>
              </a:rPr>
            </a:br>
            <a:r>
              <a:rPr lang="en-US" sz="1200" b="0">
                <a:solidFill>
                  <a:srgbClr val="58656E"/>
                </a:solidFill>
                <a:latin typeface="Barlow Medium" pitchFamily="2" charset="77"/>
              </a:rPr>
              <a:t>la </a:t>
            </a:r>
            <a:r>
              <a:rPr lang="en-US" sz="1200" b="0" err="1">
                <a:solidFill>
                  <a:srgbClr val="58656E"/>
                </a:solidFill>
                <a:latin typeface="Barlow Medium" pitchFamily="2" charset="77"/>
              </a:rPr>
              <a:t>puberté</a:t>
            </a:r>
            <a:r>
              <a:rPr lang="en-US" sz="1200" b="0">
                <a:solidFill>
                  <a:srgbClr val="58656E"/>
                </a:solidFill>
                <a:latin typeface="Barlow Medium" pitchFamily="2" charset="77"/>
              </a:rPr>
              <a:t> et </a:t>
            </a:r>
            <a:r>
              <a:rPr lang="en-US" sz="1200" b="0" err="1">
                <a:solidFill>
                  <a:srgbClr val="58656E"/>
                </a:solidFill>
                <a:latin typeface="Barlow Medium" pitchFamily="2" charset="77"/>
              </a:rPr>
              <a:t>changements</a:t>
            </a:r>
            <a:r>
              <a:rPr lang="en-US" sz="1200" b="0">
                <a:solidFill>
                  <a:srgbClr val="58656E"/>
                </a:solidFill>
                <a:latin typeface="Barlow Medium" pitchFamily="2" charset="77"/>
              </a:rPr>
              <a:t> </a:t>
            </a:r>
            <a:r>
              <a:rPr lang="en-US" sz="1200" b="0" err="1">
                <a:solidFill>
                  <a:srgbClr val="58656E"/>
                </a:solidFill>
                <a:latin typeface="Barlow Medium" pitchFamily="2" charset="77"/>
              </a:rPr>
              <a:t>corporels</a:t>
            </a:r>
            <a:endParaRPr lang="en-US" sz="1200" b="0">
              <a:solidFill>
                <a:srgbClr val="58656E"/>
              </a:solidFill>
              <a:latin typeface="Barlow Medium" pitchFamily="2" charset="77"/>
            </a:endParaRPr>
          </a:p>
          <a:p>
            <a:pPr>
              <a:lnSpc>
                <a:spcPts val="1600"/>
              </a:lnSpc>
              <a:spcBef>
                <a:spcPts val="0"/>
              </a:spcBef>
              <a:spcAft>
                <a:spcPts val="1000"/>
              </a:spcAft>
            </a:pPr>
            <a:r>
              <a:rPr lang="en-US" sz="1200" b="0">
                <a:solidFill>
                  <a:srgbClr val="58656E"/>
                </a:solidFill>
                <a:latin typeface="Barlow Medium" pitchFamily="2" charset="77"/>
              </a:rPr>
              <a:t>Participation du service de </a:t>
            </a:r>
            <a:r>
              <a:rPr lang="en-US" sz="1200" b="0" err="1">
                <a:solidFill>
                  <a:srgbClr val="58656E"/>
                </a:solidFill>
                <a:latin typeface="Barlow Medium" pitchFamily="2" charset="77"/>
              </a:rPr>
              <a:t>garde</a:t>
            </a:r>
            <a:r>
              <a:rPr lang="en-US" sz="1200" b="0">
                <a:solidFill>
                  <a:srgbClr val="58656E"/>
                </a:solidFill>
                <a:latin typeface="Barlow Medium" pitchFamily="2" charset="77"/>
              </a:rPr>
              <a:t> </a:t>
            </a:r>
            <a:br>
              <a:rPr lang="en-US" sz="1200" b="0">
                <a:solidFill>
                  <a:srgbClr val="58656E"/>
                </a:solidFill>
                <a:latin typeface="Barlow Medium" pitchFamily="2" charset="77"/>
              </a:rPr>
            </a:br>
            <a:r>
              <a:rPr lang="en-US" sz="1200" b="0">
                <a:solidFill>
                  <a:srgbClr val="58656E"/>
                </a:solidFill>
                <a:latin typeface="Barlow Medium" pitchFamily="2" charset="77"/>
              </a:rPr>
              <a:t>au </a:t>
            </a:r>
            <a:r>
              <a:rPr lang="en-US" sz="1200" b="0" err="1">
                <a:solidFill>
                  <a:srgbClr val="58656E"/>
                </a:solidFill>
                <a:latin typeface="Barlow Medium" pitchFamily="2" charset="77"/>
              </a:rPr>
              <a:t>Défi</a:t>
            </a:r>
            <a:r>
              <a:rPr lang="en-US" sz="1200" b="0">
                <a:solidFill>
                  <a:srgbClr val="58656E"/>
                </a:solidFill>
                <a:latin typeface="Barlow Medium" pitchFamily="2" charset="77"/>
              </a:rPr>
              <a:t> </a:t>
            </a:r>
            <a:r>
              <a:rPr lang="en-US" sz="1200" b="0" err="1">
                <a:solidFill>
                  <a:srgbClr val="58656E"/>
                </a:solidFill>
                <a:latin typeface="Barlow Medium" pitchFamily="2" charset="77"/>
              </a:rPr>
              <a:t>Tchin-tchin</a:t>
            </a:r>
            <a:endParaRPr lang="en-US" sz="1200" b="0">
              <a:solidFill>
                <a:srgbClr val="58656E"/>
              </a:solidFill>
              <a:latin typeface="Barlow Medium" pitchFamily="2" charset="77"/>
            </a:endParaRPr>
          </a:p>
          <a:p>
            <a:pPr>
              <a:lnSpc>
                <a:spcPts val="1600"/>
              </a:lnSpc>
              <a:spcBef>
                <a:spcPts val="0"/>
              </a:spcBef>
              <a:spcAft>
                <a:spcPts val="1000"/>
              </a:spcAft>
            </a:pPr>
            <a:r>
              <a:rPr lang="en-US" sz="1200" b="0" err="1">
                <a:solidFill>
                  <a:srgbClr val="58656E"/>
                </a:solidFill>
                <a:latin typeface="Barlow Medium" pitchFamily="2" charset="77"/>
              </a:rPr>
              <a:t>Fillactive</a:t>
            </a:r>
            <a:endParaRPr lang="en-US" sz="1200" b="0">
              <a:solidFill>
                <a:srgbClr val="58656E"/>
              </a:solidFill>
              <a:latin typeface="Barlow Medium" pitchFamily="2" charset="77"/>
            </a:endParaRPr>
          </a:p>
          <a:p>
            <a:pPr>
              <a:lnSpc>
                <a:spcPts val="1600"/>
              </a:lnSpc>
              <a:spcBef>
                <a:spcPts val="0"/>
              </a:spcBef>
              <a:spcAft>
                <a:spcPts val="1000"/>
              </a:spcAft>
            </a:pPr>
            <a:r>
              <a:rPr lang="en-US" sz="1200" b="0">
                <a:solidFill>
                  <a:srgbClr val="58656E"/>
                </a:solidFill>
                <a:latin typeface="Barlow Medium" pitchFamily="2" charset="77"/>
              </a:rPr>
              <a:t>Ateliers de cuisine </a:t>
            </a:r>
            <a:r>
              <a:rPr lang="en-US" sz="1200" b="0" err="1">
                <a:solidFill>
                  <a:srgbClr val="58656E"/>
                </a:solidFill>
                <a:latin typeface="Barlow Medium" pitchFamily="2" charset="77"/>
              </a:rPr>
              <a:t>ou</a:t>
            </a:r>
            <a:r>
              <a:rPr lang="en-US" sz="1200" b="0">
                <a:solidFill>
                  <a:srgbClr val="58656E"/>
                </a:solidFill>
                <a:latin typeface="Barlow Medium" pitchFamily="2" charset="77"/>
              </a:rPr>
              <a:t> </a:t>
            </a:r>
            <a:r>
              <a:rPr lang="en-US" sz="1200" b="0" err="1">
                <a:solidFill>
                  <a:srgbClr val="58656E"/>
                </a:solidFill>
                <a:latin typeface="Barlow Medium" pitchFamily="2" charset="77"/>
              </a:rPr>
              <a:t>dégustation</a:t>
            </a:r>
            <a:r>
              <a:rPr lang="en-US" sz="1200" b="0">
                <a:solidFill>
                  <a:srgbClr val="58656E"/>
                </a:solidFill>
                <a:latin typeface="Barlow Medium" pitchFamily="2" charset="77"/>
              </a:rPr>
              <a:t> </a:t>
            </a:r>
            <a:br>
              <a:rPr lang="en-US" sz="1200" b="0">
                <a:solidFill>
                  <a:srgbClr val="58656E"/>
                </a:solidFill>
                <a:latin typeface="Barlow Medium" pitchFamily="2" charset="77"/>
              </a:rPr>
            </a:br>
            <a:r>
              <a:rPr lang="en-US" sz="1200" b="0" err="1">
                <a:solidFill>
                  <a:srgbClr val="58656E"/>
                </a:solidFill>
                <a:latin typeface="Barlow Medium" pitchFamily="2" charset="77"/>
              </a:rPr>
              <a:t>en</a:t>
            </a:r>
            <a:r>
              <a:rPr lang="en-US" sz="1200" b="0">
                <a:solidFill>
                  <a:srgbClr val="58656E"/>
                </a:solidFill>
                <a:latin typeface="Barlow Medium" pitchFamily="2" charset="77"/>
              </a:rPr>
              <a:t> </a:t>
            </a:r>
            <a:r>
              <a:rPr lang="en-US" sz="1200" b="0" err="1">
                <a:solidFill>
                  <a:srgbClr val="58656E"/>
                </a:solidFill>
                <a:latin typeface="Barlow Medium" pitchFamily="2" charset="77"/>
              </a:rPr>
              <a:t>classe</a:t>
            </a:r>
            <a:endParaRPr lang="en-US" sz="1200" b="0">
              <a:solidFill>
                <a:srgbClr val="58656E"/>
              </a:solidFill>
              <a:latin typeface="Barlow Medium" pitchFamily="2" charset="77"/>
            </a:endParaRPr>
          </a:p>
        </p:txBody>
      </p:sp>
      <p:grpSp>
        <p:nvGrpSpPr>
          <p:cNvPr id="16" name="Group 15">
            <a:extLst>
              <a:ext uri="{FF2B5EF4-FFF2-40B4-BE49-F238E27FC236}">
                <a16:creationId xmlns:a16="http://schemas.microsoft.com/office/drawing/2014/main" id="{22643E11-A038-8444-8936-C542D24FCE78}"/>
              </a:ext>
            </a:extLst>
          </p:cNvPr>
          <p:cNvGrpSpPr/>
          <p:nvPr/>
        </p:nvGrpSpPr>
        <p:grpSpPr>
          <a:xfrm>
            <a:off x="5060348" y="4244600"/>
            <a:ext cx="3441259" cy="1604929"/>
            <a:chOff x="1190696" y="4244600"/>
            <a:chExt cx="3441259" cy="1604929"/>
          </a:xfrm>
        </p:grpSpPr>
        <p:sp>
          <p:nvSpPr>
            <p:cNvPr id="19" name="Rounded Rectangle 18">
              <a:extLst>
                <a:ext uri="{FF2B5EF4-FFF2-40B4-BE49-F238E27FC236}">
                  <a16:creationId xmlns:a16="http://schemas.microsoft.com/office/drawing/2014/main" id="{BABB33F6-D52A-C946-8F87-24931A85F4D6}"/>
                </a:ext>
              </a:extLst>
            </p:cNvPr>
            <p:cNvSpPr/>
            <p:nvPr/>
          </p:nvSpPr>
          <p:spPr>
            <a:xfrm>
              <a:off x="1534450" y="4244600"/>
              <a:ext cx="2742910" cy="840767"/>
            </a:xfrm>
            <a:prstGeom prst="roundRect">
              <a:avLst>
                <a:gd name="adj" fmla="val 7410"/>
              </a:avLst>
            </a:prstGeom>
            <a:solidFill>
              <a:srgbClr val="11A84B"/>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63EFE96E-0E38-C742-BEC1-611B28DB78A0}"/>
                </a:ext>
              </a:extLst>
            </p:cNvPr>
            <p:cNvSpPr/>
            <p:nvPr/>
          </p:nvSpPr>
          <p:spPr>
            <a:xfrm>
              <a:off x="1534450" y="5189481"/>
              <a:ext cx="2742910" cy="660048"/>
            </a:xfrm>
            <a:prstGeom prst="roundRect">
              <a:avLst>
                <a:gd name="adj" fmla="val 7410"/>
              </a:avLst>
            </a:prstGeom>
            <a:solidFill>
              <a:schemeClr val="bg1"/>
            </a:solidFill>
            <a:ln w="15875">
              <a:solidFill>
                <a:srgbClr val="11A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474B2CC6-53A3-DE46-9BEA-4D8782395AC3}"/>
                </a:ext>
              </a:extLst>
            </p:cNvPr>
            <p:cNvSpPr txBox="1">
              <a:spLocks/>
            </p:cNvSpPr>
            <p:nvPr/>
          </p:nvSpPr>
          <p:spPr>
            <a:xfrm>
              <a:off x="1799023" y="4323371"/>
              <a:ext cx="2160030" cy="857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spcBef>
                  <a:spcPts val="2000"/>
                </a:spcBef>
                <a:buNone/>
              </a:pPr>
              <a:r>
                <a:rPr lang="en-US" sz="1300" b="0" err="1">
                  <a:solidFill>
                    <a:schemeClr val="bg1"/>
                  </a:solidFill>
                  <a:latin typeface="Barlow Medium" pitchFamily="2" charset="77"/>
                </a:rPr>
                <a:t>Développement</a:t>
              </a:r>
              <a:r>
                <a:rPr lang="en-US" sz="1300" b="0">
                  <a:solidFill>
                    <a:schemeClr val="bg1"/>
                  </a:solidFill>
                  <a:latin typeface="Barlow Medium" pitchFamily="2" charset="77"/>
                </a:rPr>
                <a:t> de </a:t>
              </a:r>
              <a:r>
                <a:rPr lang="en-US" sz="1300" b="0" err="1">
                  <a:solidFill>
                    <a:schemeClr val="bg1"/>
                  </a:solidFill>
                  <a:latin typeface="Barlow Medium" pitchFamily="2" charset="77"/>
                </a:rPr>
                <a:t>compétences</a:t>
              </a:r>
              <a:r>
                <a:rPr lang="en-US" sz="1300" b="0">
                  <a:solidFill>
                    <a:schemeClr val="bg1"/>
                  </a:solidFill>
                  <a:latin typeface="Barlow Medium" pitchFamily="2" charset="77"/>
                </a:rPr>
                <a:t> </a:t>
              </a:r>
              <a:r>
                <a:rPr lang="en-US" sz="1300" b="0" err="1">
                  <a:solidFill>
                    <a:schemeClr val="bg1"/>
                  </a:solidFill>
                  <a:latin typeface="Barlow Medium" pitchFamily="2" charset="77"/>
                </a:rPr>
                <a:t>personnelles</a:t>
              </a:r>
              <a:r>
                <a:rPr lang="en-US" sz="1300" b="0">
                  <a:solidFill>
                    <a:schemeClr val="bg1"/>
                  </a:solidFill>
                  <a:latin typeface="Barlow Medium" pitchFamily="2" charset="77"/>
                </a:rPr>
                <a:t> et </a:t>
              </a:r>
              <a:r>
                <a:rPr lang="en-US" sz="1300" b="0" err="1">
                  <a:solidFill>
                    <a:schemeClr val="bg1"/>
                  </a:solidFill>
                  <a:latin typeface="Barlow Medium" pitchFamily="2" charset="77"/>
                </a:rPr>
                <a:t>sociales</a:t>
              </a:r>
              <a:endParaRPr lang="en-US" sz="1300" b="0">
                <a:solidFill>
                  <a:schemeClr val="bg1"/>
                </a:solidFill>
                <a:latin typeface="Barlow Medium" pitchFamily="2" charset="77"/>
              </a:endParaRPr>
            </a:p>
          </p:txBody>
        </p:sp>
        <p:sp>
          <p:nvSpPr>
            <p:cNvPr id="20" name="Subtitle 2">
              <a:extLst>
                <a:ext uri="{FF2B5EF4-FFF2-40B4-BE49-F238E27FC236}">
                  <a16:creationId xmlns:a16="http://schemas.microsoft.com/office/drawing/2014/main" id="{1F1A1832-FA11-BF42-90BB-F900034ABF68}"/>
                </a:ext>
              </a:extLst>
            </p:cNvPr>
            <p:cNvSpPr txBox="1">
              <a:spLocks/>
            </p:cNvSpPr>
            <p:nvPr/>
          </p:nvSpPr>
          <p:spPr>
            <a:xfrm>
              <a:off x="1799023" y="5268251"/>
              <a:ext cx="2160030" cy="581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spcBef>
                  <a:spcPts val="2000"/>
                </a:spcBef>
                <a:buNone/>
              </a:pPr>
              <a:r>
                <a:rPr lang="en-US" sz="1300" b="0">
                  <a:solidFill>
                    <a:srgbClr val="58656E"/>
                  </a:solidFill>
                  <a:latin typeface="Barlow Medium" pitchFamily="2" charset="77"/>
                </a:rPr>
                <a:t>Milieux </a:t>
              </a:r>
              <a:r>
                <a:rPr lang="en-US" sz="1300" b="0" err="1">
                  <a:solidFill>
                    <a:srgbClr val="58656E"/>
                  </a:solidFill>
                  <a:latin typeface="Barlow Medium" pitchFamily="2" charset="77"/>
                </a:rPr>
                <a:t>sains</a:t>
              </a:r>
              <a:r>
                <a:rPr lang="en-US" sz="1300" b="0">
                  <a:solidFill>
                    <a:srgbClr val="58656E"/>
                  </a:solidFill>
                  <a:latin typeface="Barlow Medium" pitchFamily="2" charset="77"/>
                </a:rPr>
                <a:t>, </a:t>
              </a:r>
              <a:r>
                <a:rPr lang="en-US" sz="1300" b="0" err="1">
                  <a:solidFill>
                    <a:srgbClr val="58656E"/>
                  </a:solidFill>
                  <a:latin typeface="Barlow Medium" pitchFamily="2" charset="77"/>
                </a:rPr>
                <a:t>bienveillants</a:t>
              </a:r>
              <a:r>
                <a:rPr lang="en-US" sz="1300" b="0">
                  <a:solidFill>
                    <a:srgbClr val="58656E"/>
                  </a:solidFill>
                  <a:latin typeface="Barlow Medium" pitchFamily="2" charset="77"/>
                </a:rPr>
                <a:t> et </a:t>
              </a:r>
              <a:r>
                <a:rPr lang="en-US" sz="1300" b="0" err="1">
                  <a:solidFill>
                    <a:srgbClr val="58656E"/>
                  </a:solidFill>
                  <a:latin typeface="Barlow Medium" pitchFamily="2" charset="77"/>
                </a:rPr>
                <a:t>sécuritaires</a:t>
              </a:r>
              <a:endParaRPr lang="en-US" sz="1300" b="0">
                <a:solidFill>
                  <a:srgbClr val="58656E"/>
                </a:solidFill>
                <a:latin typeface="Barlow Medium" pitchFamily="2" charset="77"/>
              </a:endParaRPr>
            </a:p>
          </p:txBody>
        </p:sp>
        <p:sp>
          <p:nvSpPr>
            <p:cNvPr id="21" name="U-Turn Arrow 20">
              <a:extLst>
                <a:ext uri="{FF2B5EF4-FFF2-40B4-BE49-F238E27FC236}">
                  <a16:creationId xmlns:a16="http://schemas.microsoft.com/office/drawing/2014/main" id="{13DE4C2D-586B-0641-81C7-77E04176DA8B}"/>
                </a:ext>
              </a:extLst>
            </p:cNvPr>
            <p:cNvSpPr/>
            <p:nvPr/>
          </p:nvSpPr>
          <p:spPr>
            <a:xfrm rot="16200000" flipH="1">
              <a:off x="937262" y="4965190"/>
              <a:ext cx="857637" cy="350770"/>
            </a:xfrm>
            <a:prstGeom prst="uturnArrow">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U-Turn Arrow 21">
              <a:extLst>
                <a:ext uri="{FF2B5EF4-FFF2-40B4-BE49-F238E27FC236}">
                  <a16:creationId xmlns:a16="http://schemas.microsoft.com/office/drawing/2014/main" id="{F48E0EF1-BD3F-C344-80EC-0052163DB886}"/>
                </a:ext>
              </a:extLst>
            </p:cNvPr>
            <p:cNvSpPr/>
            <p:nvPr/>
          </p:nvSpPr>
          <p:spPr>
            <a:xfrm rot="5400000" flipH="1">
              <a:off x="4027751" y="4965191"/>
              <a:ext cx="857637" cy="350770"/>
            </a:xfrm>
            <a:prstGeom prst="uturnArrow">
              <a:avLst/>
            </a:prstGeom>
            <a:solidFill>
              <a:srgbClr val="11A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5875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iangle 19">
            <a:extLst>
              <a:ext uri="{FF2B5EF4-FFF2-40B4-BE49-F238E27FC236}">
                <a16:creationId xmlns:a16="http://schemas.microsoft.com/office/drawing/2014/main" id="{A7BF546B-E203-9844-8532-248E0E59AD56}"/>
              </a:ext>
            </a:extLst>
          </p:cNvPr>
          <p:cNvSpPr/>
          <p:nvPr/>
        </p:nvSpPr>
        <p:spPr>
          <a:xfrm>
            <a:off x="1127840" y="2033024"/>
            <a:ext cx="4007626" cy="3454850"/>
          </a:xfrm>
          <a:prstGeom prst="triangle">
            <a:avLst/>
          </a:prstGeom>
          <a:solidFill>
            <a:srgbClr val="41B6E6">
              <a:alpha val="311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8C65E08E-1CBF-4841-87E2-3EC86BAAD6C8}"/>
              </a:ext>
            </a:extLst>
          </p:cNvPr>
          <p:cNvSpPr/>
          <p:nvPr/>
        </p:nvSpPr>
        <p:spPr>
          <a:xfrm>
            <a:off x="1466988" y="886473"/>
            <a:ext cx="4157636" cy="502647"/>
          </a:xfrm>
          <a:prstGeom prst="roundRect">
            <a:avLst>
              <a:gd name="adj" fmla="val 7410"/>
            </a:avLst>
          </a:prstGeom>
          <a:solidFill>
            <a:srgbClr val="58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E2990C9-50F9-624B-8C90-784078BD3D16}"/>
              </a:ext>
            </a:extLst>
          </p:cNvPr>
          <p:cNvSpPr txBox="1">
            <a:spLocks/>
          </p:cNvSpPr>
          <p:nvPr/>
        </p:nvSpPr>
        <p:spPr>
          <a:xfrm>
            <a:off x="1585400" y="919911"/>
            <a:ext cx="5617970" cy="438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PRÉVENTION UNIVERSELLE</a:t>
            </a:r>
            <a:endParaRPr lang="en-US" sz="2300" spc="50" baseline="0">
              <a:solidFill>
                <a:schemeClr val="bg1"/>
              </a:solidFill>
            </a:endParaRPr>
          </a:p>
        </p:txBody>
      </p:sp>
      <p:sp>
        <p:nvSpPr>
          <p:cNvPr id="6" name="Title 1">
            <a:extLst>
              <a:ext uri="{FF2B5EF4-FFF2-40B4-BE49-F238E27FC236}">
                <a16:creationId xmlns:a16="http://schemas.microsoft.com/office/drawing/2014/main" id="{C7F5E5AD-E85C-754A-93B6-4459DD189395}"/>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58656E"/>
                </a:solidFill>
                <a:latin typeface="Barlow Medium" pitchFamily="2" charset="77"/>
              </a:rPr>
              <a:t>6</a:t>
            </a:r>
          </a:p>
        </p:txBody>
      </p:sp>
      <p:sp>
        <p:nvSpPr>
          <p:cNvPr id="7" name="Oval 6">
            <a:extLst>
              <a:ext uri="{FF2B5EF4-FFF2-40B4-BE49-F238E27FC236}">
                <a16:creationId xmlns:a16="http://schemas.microsoft.com/office/drawing/2014/main" id="{985F5DD9-E20E-2D46-B445-0C9BAD617BA9}"/>
              </a:ext>
            </a:extLst>
          </p:cNvPr>
          <p:cNvSpPr/>
          <p:nvPr/>
        </p:nvSpPr>
        <p:spPr>
          <a:xfrm>
            <a:off x="703894" y="896009"/>
            <a:ext cx="486803" cy="486803"/>
          </a:xfrm>
          <a:prstGeom prst="ellipse">
            <a:avLst/>
          </a:prstGeom>
          <a:noFill/>
          <a:ln w="19050">
            <a:solidFill>
              <a:srgbClr val="58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DF8EA39D-41FA-5F4C-A92E-41A002ACD4F1}"/>
              </a:ext>
            </a:extLst>
          </p:cNvPr>
          <p:cNvSpPr/>
          <p:nvPr/>
        </p:nvSpPr>
        <p:spPr>
          <a:xfrm>
            <a:off x="1487043" y="2945451"/>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D0A27F9-7A99-344B-B701-C59493CA5E9B}"/>
              </a:ext>
            </a:extLst>
          </p:cNvPr>
          <p:cNvSpPr txBox="1">
            <a:spLocks/>
          </p:cNvSpPr>
          <p:nvPr/>
        </p:nvSpPr>
        <p:spPr>
          <a:xfrm>
            <a:off x="1526520" y="2950167"/>
            <a:ext cx="3210266"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INTERVENTION INDIVIDUALISÉE ET SPÉCIALISÉE</a:t>
            </a:r>
          </a:p>
        </p:txBody>
      </p:sp>
      <p:sp>
        <p:nvSpPr>
          <p:cNvPr id="10" name="Rounded Rectangle 9">
            <a:extLst>
              <a:ext uri="{FF2B5EF4-FFF2-40B4-BE49-F238E27FC236}">
                <a16:creationId xmlns:a16="http://schemas.microsoft.com/office/drawing/2014/main" id="{9F25505F-ACF4-AE48-8C5A-5CB5E575B836}"/>
              </a:ext>
            </a:extLst>
          </p:cNvPr>
          <p:cNvSpPr/>
          <p:nvPr/>
        </p:nvSpPr>
        <p:spPr>
          <a:xfrm>
            <a:off x="1487043" y="3458561"/>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09B0161-B6C3-5C4E-86D3-D376389A6ADE}"/>
              </a:ext>
            </a:extLst>
          </p:cNvPr>
          <p:cNvSpPr txBox="1">
            <a:spLocks/>
          </p:cNvSpPr>
          <p:nvPr/>
        </p:nvSpPr>
        <p:spPr>
          <a:xfrm>
            <a:off x="1526519" y="3463277"/>
            <a:ext cx="1559083"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PRÉVENTION CIBLÉE</a:t>
            </a:r>
          </a:p>
        </p:txBody>
      </p:sp>
      <p:sp>
        <p:nvSpPr>
          <p:cNvPr id="12" name="Rounded Rectangle 11">
            <a:extLst>
              <a:ext uri="{FF2B5EF4-FFF2-40B4-BE49-F238E27FC236}">
                <a16:creationId xmlns:a16="http://schemas.microsoft.com/office/drawing/2014/main" id="{BA3ECFBD-8632-7A4E-B362-D6E84C39C028}"/>
              </a:ext>
            </a:extLst>
          </p:cNvPr>
          <p:cNvSpPr/>
          <p:nvPr/>
        </p:nvSpPr>
        <p:spPr>
          <a:xfrm>
            <a:off x="1487043" y="4287498"/>
            <a:ext cx="3308948" cy="307840"/>
          </a:xfrm>
          <a:prstGeom prst="roundRect">
            <a:avLst>
              <a:gd name="adj" fmla="val 7410"/>
            </a:avLst>
          </a:prstGeom>
          <a:solidFill>
            <a:srgbClr val="586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5DA9371-77FB-3D4A-99A7-B4B52B473B4B}"/>
              </a:ext>
            </a:extLst>
          </p:cNvPr>
          <p:cNvSpPr txBox="1">
            <a:spLocks/>
          </p:cNvSpPr>
          <p:nvPr/>
        </p:nvSpPr>
        <p:spPr>
          <a:xfrm>
            <a:off x="1526519" y="4292214"/>
            <a:ext cx="2072203"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chemeClr val="bg1"/>
                </a:solidFill>
              </a:rPr>
              <a:t>PRÉVENTION UNIVERSELLE</a:t>
            </a:r>
          </a:p>
        </p:txBody>
      </p:sp>
      <p:sp>
        <p:nvSpPr>
          <p:cNvPr id="14" name="Rounded Rectangle 13">
            <a:extLst>
              <a:ext uri="{FF2B5EF4-FFF2-40B4-BE49-F238E27FC236}">
                <a16:creationId xmlns:a16="http://schemas.microsoft.com/office/drawing/2014/main" id="{DA23BBEE-61B3-7042-96B7-83D97B61B025}"/>
              </a:ext>
            </a:extLst>
          </p:cNvPr>
          <p:cNvSpPr/>
          <p:nvPr/>
        </p:nvSpPr>
        <p:spPr>
          <a:xfrm>
            <a:off x="1487043" y="4820425"/>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E98FE435-935F-8A43-BA45-627849BFF543}"/>
              </a:ext>
            </a:extLst>
          </p:cNvPr>
          <p:cNvSpPr txBox="1">
            <a:spLocks/>
          </p:cNvSpPr>
          <p:nvPr/>
        </p:nvSpPr>
        <p:spPr>
          <a:xfrm>
            <a:off x="1526519" y="4825141"/>
            <a:ext cx="1901161"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PROMOTION DE LA SANTÉ</a:t>
            </a:r>
          </a:p>
        </p:txBody>
      </p:sp>
      <p:sp>
        <p:nvSpPr>
          <p:cNvPr id="18" name="Subtitle 2">
            <a:extLst>
              <a:ext uri="{FF2B5EF4-FFF2-40B4-BE49-F238E27FC236}">
                <a16:creationId xmlns:a16="http://schemas.microsoft.com/office/drawing/2014/main" id="{3BACBED4-6DB1-C44F-A4D9-0523AD76EBA7}"/>
              </a:ext>
            </a:extLst>
          </p:cNvPr>
          <p:cNvSpPr txBox="1">
            <a:spLocks/>
          </p:cNvSpPr>
          <p:nvPr/>
        </p:nvSpPr>
        <p:spPr>
          <a:xfrm>
            <a:off x="4912716" y="1551949"/>
            <a:ext cx="3493138" cy="2577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spcBef>
                <a:spcPts val="0"/>
              </a:spcBef>
              <a:spcAft>
                <a:spcPts val="1000"/>
              </a:spcAft>
            </a:pPr>
            <a:r>
              <a:rPr lang="en-US" sz="1200" b="0" err="1">
                <a:solidFill>
                  <a:srgbClr val="58656E"/>
                </a:solidFill>
                <a:latin typeface="Barlow Medium" pitchFamily="2" charset="77"/>
              </a:rPr>
              <a:t>Activités</a:t>
            </a:r>
            <a:r>
              <a:rPr lang="en-US" sz="1200" b="0">
                <a:solidFill>
                  <a:srgbClr val="58656E"/>
                </a:solidFill>
                <a:latin typeface="Barlow Medium" pitchFamily="2" charset="77"/>
              </a:rPr>
              <a:t> </a:t>
            </a:r>
            <a:r>
              <a:rPr lang="en-US" sz="1200" b="0" err="1">
                <a:solidFill>
                  <a:srgbClr val="58656E"/>
                </a:solidFill>
                <a:latin typeface="Barlow Medium" pitchFamily="2" charset="77"/>
              </a:rPr>
              <a:t>d'information</a:t>
            </a:r>
            <a:r>
              <a:rPr lang="en-US" sz="1200" b="0">
                <a:solidFill>
                  <a:srgbClr val="58656E"/>
                </a:solidFill>
                <a:latin typeface="Barlow Medium" pitchFamily="2" charset="77"/>
              </a:rPr>
              <a:t> et de </a:t>
            </a:r>
            <a:r>
              <a:rPr lang="en-US" sz="1200" b="0" err="1">
                <a:solidFill>
                  <a:srgbClr val="58656E"/>
                </a:solidFill>
                <a:latin typeface="Barlow Medium" pitchFamily="2" charset="77"/>
              </a:rPr>
              <a:t>réflexion</a:t>
            </a:r>
            <a:r>
              <a:rPr lang="en-US" sz="1200" b="0">
                <a:solidFill>
                  <a:srgbClr val="58656E"/>
                </a:solidFill>
                <a:latin typeface="Barlow Medium" pitchFamily="2" charset="77"/>
              </a:rPr>
              <a:t> critique sur </a:t>
            </a:r>
            <a:r>
              <a:rPr lang="en-US" sz="1200" b="0" err="1">
                <a:solidFill>
                  <a:srgbClr val="58656E"/>
                </a:solidFill>
                <a:latin typeface="Barlow Medium" pitchFamily="2" charset="77"/>
              </a:rPr>
              <a:t>l'usage</a:t>
            </a:r>
            <a:r>
              <a:rPr lang="en-US" sz="1200" b="0">
                <a:solidFill>
                  <a:srgbClr val="58656E"/>
                </a:solidFill>
                <a:latin typeface="Barlow Medium" pitchFamily="2" charset="77"/>
              </a:rPr>
              <a:t> de substances </a:t>
            </a:r>
            <a:r>
              <a:rPr lang="en-US" sz="1200" b="0" err="1">
                <a:solidFill>
                  <a:srgbClr val="58656E"/>
                </a:solidFill>
                <a:latin typeface="Barlow Medium" pitchFamily="2" charset="77"/>
              </a:rPr>
              <a:t>psychoactives</a:t>
            </a:r>
            <a:r>
              <a:rPr lang="en-US" sz="1200" b="0">
                <a:solidFill>
                  <a:srgbClr val="58656E"/>
                </a:solidFill>
                <a:latin typeface="Barlow Medium" pitchFamily="2" charset="77"/>
              </a:rPr>
              <a:t> </a:t>
            </a:r>
          </a:p>
          <a:p>
            <a:pPr>
              <a:lnSpc>
                <a:spcPts val="1600"/>
              </a:lnSpc>
              <a:spcBef>
                <a:spcPts val="0"/>
              </a:spcBef>
              <a:spcAft>
                <a:spcPts val="1000"/>
              </a:spcAft>
            </a:pPr>
            <a:r>
              <a:rPr lang="en-US" sz="1200" b="0" err="1">
                <a:solidFill>
                  <a:srgbClr val="58656E"/>
                </a:solidFill>
                <a:latin typeface="Barlow Medium" pitchFamily="2" charset="77"/>
              </a:rPr>
              <a:t>Utilisation</a:t>
            </a:r>
            <a:r>
              <a:rPr lang="en-US" sz="1200" b="0">
                <a:solidFill>
                  <a:srgbClr val="58656E"/>
                </a:solidFill>
                <a:latin typeface="Barlow Medium" pitchFamily="2" charset="77"/>
              </a:rPr>
              <a:t> de lunettes de </a:t>
            </a:r>
            <a:r>
              <a:rPr lang="en-US" sz="1200" b="0" err="1">
                <a:solidFill>
                  <a:srgbClr val="58656E"/>
                </a:solidFill>
                <a:latin typeface="Barlow Medium" pitchFamily="2" charset="77"/>
              </a:rPr>
              <a:t>sécurité</a:t>
            </a:r>
            <a:r>
              <a:rPr lang="en-US" sz="1200" b="0">
                <a:solidFill>
                  <a:srgbClr val="58656E"/>
                </a:solidFill>
                <a:latin typeface="Barlow Medium" pitchFamily="2" charset="77"/>
              </a:rPr>
              <a:t> </a:t>
            </a:r>
            <a:r>
              <a:rPr lang="en-US" sz="1200" b="0" err="1">
                <a:solidFill>
                  <a:srgbClr val="58656E"/>
                </a:solidFill>
                <a:latin typeface="Barlow Medium" pitchFamily="2" charset="77"/>
              </a:rPr>
              <a:t>ou</a:t>
            </a:r>
            <a:r>
              <a:rPr lang="en-US" sz="1200" b="0">
                <a:solidFill>
                  <a:srgbClr val="58656E"/>
                </a:solidFill>
                <a:latin typeface="Barlow Medium" pitchFamily="2" charset="77"/>
              </a:rPr>
              <a:t> </a:t>
            </a:r>
            <a:r>
              <a:rPr lang="en-US" sz="1200" b="0" err="1">
                <a:solidFill>
                  <a:srgbClr val="58656E"/>
                </a:solidFill>
                <a:latin typeface="Barlow Medium" pitchFamily="2" charset="77"/>
              </a:rPr>
              <a:t>équipement</a:t>
            </a:r>
            <a:r>
              <a:rPr lang="en-US" sz="1200" b="0">
                <a:solidFill>
                  <a:srgbClr val="58656E"/>
                </a:solidFill>
                <a:latin typeface="Barlow Medium" pitchFamily="2" charset="77"/>
              </a:rPr>
              <a:t> de protection dans les sports</a:t>
            </a:r>
          </a:p>
          <a:p>
            <a:pPr>
              <a:lnSpc>
                <a:spcPts val="1600"/>
              </a:lnSpc>
              <a:spcBef>
                <a:spcPts val="0"/>
              </a:spcBef>
              <a:spcAft>
                <a:spcPts val="1000"/>
              </a:spcAft>
            </a:pPr>
            <a:r>
              <a:rPr lang="en-US" sz="1200" b="0" err="1">
                <a:solidFill>
                  <a:srgbClr val="58656E"/>
                </a:solidFill>
                <a:latin typeface="Barlow Medium" pitchFamily="2" charset="77"/>
              </a:rPr>
              <a:t>Éducation</a:t>
            </a:r>
            <a:r>
              <a:rPr lang="en-US" sz="1200" b="0">
                <a:solidFill>
                  <a:srgbClr val="58656E"/>
                </a:solidFill>
                <a:latin typeface="Barlow Medium" pitchFamily="2" charset="77"/>
              </a:rPr>
              <a:t> </a:t>
            </a:r>
            <a:r>
              <a:rPr lang="en-US" sz="1200" b="0" err="1">
                <a:solidFill>
                  <a:srgbClr val="58656E"/>
                </a:solidFill>
                <a:latin typeface="Barlow Medium" pitchFamily="2" charset="77"/>
              </a:rPr>
              <a:t>à</a:t>
            </a:r>
            <a:r>
              <a:rPr lang="en-US" sz="1200" b="0">
                <a:solidFill>
                  <a:srgbClr val="58656E"/>
                </a:solidFill>
                <a:latin typeface="Barlow Medium" pitchFamily="2" charset="77"/>
              </a:rPr>
              <a:t> la </a:t>
            </a:r>
            <a:r>
              <a:rPr lang="en-US" sz="1200" b="0" err="1">
                <a:solidFill>
                  <a:srgbClr val="58656E"/>
                </a:solidFill>
                <a:latin typeface="Barlow Medium" pitchFamily="2" charset="77"/>
              </a:rPr>
              <a:t>sexualité</a:t>
            </a:r>
            <a:r>
              <a:rPr lang="en-US" sz="1200" b="0">
                <a:solidFill>
                  <a:srgbClr val="58656E"/>
                </a:solidFill>
                <a:latin typeface="Barlow Medium" pitchFamily="2" charset="77"/>
              </a:rPr>
              <a:t> -</a:t>
            </a:r>
            <a:r>
              <a:rPr lang="en-US" sz="1200" b="0" err="1">
                <a:solidFill>
                  <a:srgbClr val="58656E"/>
                </a:solidFill>
                <a:latin typeface="Barlow Medium" pitchFamily="2" charset="77"/>
              </a:rPr>
              <a:t>prévention</a:t>
            </a:r>
            <a:r>
              <a:rPr lang="en-US" sz="1200" b="0">
                <a:solidFill>
                  <a:srgbClr val="58656E"/>
                </a:solidFill>
                <a:latin typeface="Barlow Medium" pitchFamily="2" charset="77"/>
              </a:rPr>
              <a:t> des infections </a:t>
            </a:r>
            <a:r>
              <a:rPr lang="en-US" sz="1200" b="0" err="1">
                <a:solidFill>
                  <a:srgbClr val="58656E"/>
                </a:solidFill>
                <a:latin typeface="Barlow Medium" pitchFamily="2" charset="77"/>
              </a:rPr>
              <a:t>transmises</a:t>
            </a:r>
            <a:r>
              <a:rPr lang="en-US" sz="1200" b="0">
                <a:solidFill>
                  <a:srgbClr val="58656E"/>
                </a:solidFill>
                <a:latin typeface="Barlow Medium" pitchFamily="2" charset="77"/>
              </a:rPr>
              <a:t> </a:t>
            </a:r>
            <a:r>
              <a:rPr lang="en-US" sz="1200" b="0" err="1">
                <a:solidFill>
                  <a:srgbClr val="58656E"/>
                </a:solidFill>
                <a:latin typeface="Barlow Medium" pitchFamily="2" charset="77"/>
              </a:rPr>
              <a:t>sexuellement</a:t>
            </a:r>
            <a:r>
              <a:rPr lang="en-US" sz="1200" b="0">
                <a:solidFill>
                  <a:srgbClr val="58656E"/>
                </a:solidFill>
                <a:latin typeface="Barlow Medium" pitchFamily="2" charset="77"/>
              </a:rPr>
              <a:t> </a:t>
            </a:r>
            <a:br>
              <a:rPr lang="en-US" sz="1200" b="0">
                <a:solidFill>
                  <a:srgbClr val="58656E"/>
                </a:solidFill>
                <a:latin typeface="Barlow Medium" pitchFamily="2" charset="77"/>
              </a:rPr>
            </a:br>
            <a:r>
              <a:rPr lang="en-US" sz="1200" b="0">
                <a:solidFill>
                  <a:srgbClr val="58656E"/>
                </a:solidFill>
                <a:latin typeface="Barlow Medium" pitchFamily="2" charset="77"/>
              </a:rPr>
              <a:t>et par le sang et </a:t>
            </a:r>
            <a:r>
              <a:rPr lang="en-US" sz="1200" b="0" err="1">
                <a:solidFill>
                  <a:srgbClr val="58656E"/>
                </a:solidFill>
                <a:latin typeface="Barlow Medium" pitchFamily="2" charset="77"/>
              </a:rPr>
              <a:t>grossesse</a:t>
            </a:r>
            <a:endParaRPr lang="en-US" sz="1200" b="0">
              <a:solidFill>
                <a:srgbClr val="58656E"/>
              </a:solidFill>
              <a:latin typeface="Barlow Medium" pitchFamily="2" charset="77"/>
            </a:endParaRPr>
          </a:p>
          <a:p>
            <a:pPr>
              <a:lnSpc>
                <a:spcPts val="1600"/>
              </a:lnSpc>
              <a:spcBef>
                <a:spcPts val="0"/>
              </a:spcBef>
              <a:spcAft>
                <a:spcPts val="1000"/>
              </a:spcAft>
            </a:pPr>
            <a:r>
              <a:rPr lang="en-US" sz="1200" b="0" err="1">
                <a:solidFill>
                  <a:srgbClr val="58656E"/>
                </a:solidFill>
                <a:latin typeface="Barlow Medium" pitchFamily="2" charset="77"/>
              </a:rPr>
              <a:t>Accès</a:t>
            </a:r>
            <a:r>
              <a:rPr lang="en-US" sz="1200" b="0">
                <a:solidFill>
                  <a:srgbClr val="58656E"/>
                </a:solidFill>
                <a:latin typeface="Barlow Medium" pitchFamily="2" charset="77"/>
              </a:rPr>
              <a:t> </a:t>
            </a:r>
            <a:r>
              <a:rPr lang="en-US" sz="1200" b="0" err="1">
                <a:solidFill>
                  <a:srgbClr val="58656E"/>
                </a:solidFill>
                <a:latin typeface="Barlow Medium" pitchFamily="2" charset="77"/>
              </a:rPr>
              <a:t>gratuit</a:t>
            </a:r>
            <a:r>
              <a:rPr lang="en-US" sz="1200" b="0">
                <a:solidFill>
                  <a:srgbClr val="58656E"/>
                </a:solidFill>
                <a:latin typeface="Barlow Medium" pitchFamily="2" charset="77"/>
              </a:rPr>
              <a:t> </a:t>
            </a:r>
            <a:r>
              <a:rPr lang="en-US" sz="1200" b="0" err="1">
                <a:solidFill>
                  <a:srgbClr val="58656E"/>
                </a:solidFill>
                <a:latin typeface="Barlow Medium" pitchFamily="2" charset="77"/>
              </a:rPr>
              <a:t>ou</a:t>
            </a:r>
            <a:r>
              <a:rPr lang="en-US" sz="1200" b="0">
                <a:solidFill>
                  <a:srgbClr val="58656E"/>
                </a:solidFill>
                <a:latin typeface="Barlow Medium" pitchFamily="2" charset="77"/>
              </a:rPr>
              <a:t> </a:t>
            </a:r>
            <a:r>
              <a:rPr lang="en-US" sz="1200" b="0" err="1">
                <a:solidFill>
                  <a:srgbClr val="58656E"/>
                </a:solidFill>
                <a:latin typeface="Barlow Medium" pitchFamily="2" charset="77"/>
              </a:rPr>
              <a:t>à</a:t>
            </a:r>
            <a:r>
              <a:rPr lang="en-US" sz="1200" b="0">
                <a:solidFill>
                  <a:srgbClr val="58656E"/>
                </a:solidFill>
                <a:latin typeface="Barlow Medium" pitchFamily="2" charset="77"/>
              </a:rPr>
              <a:t> </a:t>
            </a:r>
            <a:r>
              <a:rPr lang="en-US" sz="1200" b="0" err="1">
                <a:solidFill>
                  <a:srgbClr val="58656E"/>
                </a:solidFill>
                <a:latin typeface="Barlow Medium" pitchFamily="2" charset="77"/>
              </a:rPr>
              <a:t>faible</a:t>
            </a:r>
            <a:r>
              <a:rPr lang="en-US" sz="1200" b="0">
                <a:solidFill>
                  <a:srgbClr val="58656E"/>
                </a:solidFill>
                <a:latin typeface="Barlow Medium" pitchFamily="2" charset="77"/>
              </a:rPr>
              <a:t> </a:t>
            </a:r>
            <a:r>
              <a:rPr lang="en-US" sz="1200" b="0" err="1">
                <a:solidFill>
                  <a:srgbClr val="58656E"/>
                </a:solidFill>
                <a:latin typeface="Barlow Medium" pitchFamily="2" charset="77"/>
              </a:rPr>
              <a:t>coût</a:t>
            </a:r>
            <a:r>
              <a:rPr lang="en-US" sz="1200" b="0">
                <a:solidFill>
                  <a:srgbClr val="58656E"/>
                </a:solidFill>
                <a:latin typeface="Barlow Medium" pitchFamily="2" charset="77"/>
              </a:rPr>
              <a:t> </a:t>
            </a:r>
            <a:r>
              <a:rPr lang="en-US" sz="1200" b="0" err="1">
                <a:solidFill>
                  <a:srgbClr val="58656E"/>
                </a:solidFill>
                <a:latin typeface="Barlow Medium" pitchFamily="2" charset="77"/>
              </a:rPr>
              <a:t>à</a:t>
            </a:r>
            <a:r>
              <a:rPr lang="en-US" sz="1200" b="0">
                <a:solidFill>
                  <a:srgbClr val="58656E"/>
                </a:solidFill>
                <a:latin typeface="Barlow Medium" pitchFamily="2" charset="77"/>
              </a:rPr>
              <a:t> des condoms </a:t>
            </a:r>
          </a:p>
          <a:p>
            <a:pPr>
              <a:lnSpc>
                <a:spcPts val="1600"/>
              </a:lnSpc>
              <a:spcBef>
                <a:spcPts val="0"/>
              </a:spcBef>
              <a:spcAft>
                <a:spcPts val="1000"/>
              </a:spcAft>
            </a:pPr>
            <a:r>
              <a:rPr lang="en-US" sz="1200" b="0" err="1">
                <a:solidFill>
                  <a:srgbClr val="58656E"/>
                </a:solidFill>
                <a:latin typeface="Barlow Medium" pitchFamily="2" charset="77"/>
              </a:rPr>
              <a:t>Brossage</a:t>
            </a:r>
            <a:r>
              <a:rPr lang="en-US" sz="1200" b="0">
                <a:solidFill>
                  <a:srgbClr val="58656E"/>
                </a:solidFill>
                <a:latin typeface="Barlow Medium" pitchFamily="2" charset="77"/>
              </a:rPr>
              <a:t> des dents</a:t>
            </a:r>
          </a:p>
        </p:txBody>
      </p:sp>
      <p:cxnSp>
        <p:nvCxnSpPr>
          <p:cNvPr id="19" name="Straight Connector 18">
            <a:extLst>
              <a:ext uri="{FF2B5EF4-FFF2-40B4-BE49-F238E27FC236}">
                <a16:creationId xmlns:a16="http://schemas.microsoft.com/office/drawing/2014/main" id="{20F836E4-A4FB-884B-ABC4-ACCCE75BE414}"/>
              </a:ext>
            </a:extLst>
          </p:cNvPr>
          <p:cNvCxnSpPr>
            <a:cxnSpLocks/>
          </p:cNvCxnSpPr>
          <p:nvPr/>
        </p:nvCxnSpPr>
        <p:spPr>
          <a:xfrm>
            <a:off x="1502639" y="4073846"/>
            <a:ext cx="6995245" cy="0"/>
          </a:xfrm>
          <a:prstGeom prst="line">
            <a:avLst/>
          </a:prstGeom>
          <a:ln w="19050"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031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iangle 19">
            <a:extLst>
              <a:ext uri="{FF2B5EF4-FFF2-40B4-BE49-F238E27FC236}">
                <a16:creationId xmlns:a16="http://schemas.microsoft.com/office/drawing/2014/main" id="{33346095-E504-8E43-A278-41ACC207B234}"/>
              </a:ext>
            </a:extLst>
          </p:cNvPr>
          <p:cNvSpPr/>
          <p:nvPr/>
        </p:nvSpPr>
        <p:spPr>
          <a:xfrm>
            <a:off x="992635" y="2033024"/>
            <a:ext cx="4007626" cy="3454850"/>
          </a:xfrm>
          <a:prstGeom prst="triangle">
            <a:avLst/>
          </a:prstGeom>
          <a:solidFill>
            <a:srgbClr val="41B6E6">
              <a:alpha val="311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2A0B35A7-031D-4E4D-BC37-4821CF07A1C0}"/>
              </a:ext>
            </a:extLst>
          </p:cNvPr>
          <p:cNvSpPr/>
          <p:nvPr/>
        </p:nvSpPr>
        <p:spPr>
          <a:xfrm>
            <a:off x="1466987" y="5319793"/>
            <a:ext cx="3308948" cy="417956"/>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048B9914-2FCC-8D41-BB52-BC5A2C6A575A}"/>
              </a:ext>
            </a:extLst>
          </p:cNvPr>
          <p:cNvSpPr/>
          <p:nvPr/>
        </p:nvSpPr>
        <p:spPr>
          <a:xfrm>
            <a:off x="1466987" y="825513"/>
            <a:ext cx="5150902" cy="831600"/>
          </a:xfrm>
          <a:prstGeom prst="roundRect">
            <a:avLst>
              <a:gd name="adj" fmla="val 7410"/>
            </a:avLst>
          </a:prstGeom>
          <a:solidFill>
            <a:srgbClr val="E9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E98B8E5-7AC5-1243-8E0E-6DB6E572D3CA}"/>
              </a:ext>
            </a:extLst>
          </p:cNvPr>
          <p:cNvSpPr txBox="1">
            <a:spLocks/>
          </p:cNvSpPr>
          <p:nvPr/>
        </p:nvSpPr>
        <p:spPr>
          <a:xfrm>
            <a:off x="1585400" y="836266"/>
            <a:ext cx="5617970" cy="819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PRÉVENTION CIBLÉE ET SERVICES SPÉCIALISÉS</a:t>
            </a:r>
            <a:endParaRPr lang="en-US" sz="2300" spc="50" baseline="0">
              <a:solidFill>
                <a:schemeClr val="bg1"/>
              </a:solidFill>
            </a:endParaRPr>
          </a:p>
        </p:txBody>
      </p:sp>
      <p:sp>
        <p:nvSpPr>
          <p:cNvPr id="5" name="Title 1">
            <a:extLst>
              <a:ext uri="{FF2B5EF4-FFF2-40B4-BE49-F238E27FC236}">
                <a16:creationId xmlns:a16="http://schemas.microsoft.com/office/drawing/2014/main" id="{03A328D3-5AE0-ED4D-8184-D643D85E62F5}"/>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E94D95"/>
                </a:solidFill>
                <a:latin typeface="Barlow Medium" pitchFamily="2" charset="77"/>
              </a:rPr>
              <a:t>7</a:t>
            </a:r>
          </a:p>
        </p:txBody>
      </p:sp>
      <p:sp>
        <p:nvSpPr>
          <p:cNvPr id="6" name="Oval 5">
            <a:extLst>
              <a:ext uri="{FF2B5EF4-FFF2-40B4-BE49-F238E27FC236}">
                <a16:creationId xmlns:a16="http://schemas.microsoft.com/office/drawing/2014/main" id="{0A9B876B-9967-5341-9947-B181249966A2}"/>
              </a:ext>
            </a:extLst>
          </p:cNvPr>
          <p:cNvSpPr/>
          <p:nvPr/>
        </p:nvSpPr>
        <p:spPr>
          <a:xfrm>
            <a:off x="703894" y="896009"/>
            <a:ext cx="486803" cy="486803"/>
          </a:xfrm>
          <a:prstGeom prst="ellipse">
            <a:avLst/>
          </a:prstGeom>
          <a:noFill/>
          <a:ln w="19050">
            <a:solidFill>
              <a:srgbClr val="E9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F929D97-D437-CE42-8429-D0259134C58A}"/>
              </a:ext>
            </a:extLst>
          </p:cNvPr>
          <p:cNvSpPr/>
          <p:nvPr/>
        </p:nvSpPr>
        <p:spPr>
          <a:xfrm>
            <a:off x="1466987" y="2833672"/>
            <a:ext cx="3308948" cy="307840"/>
          </a:xfrm>
          <a:prstGeom prst="roundRect">
            <a:avLst>
              <a:gd name="adj" fmla="val 7410"/>
            </a:avLst>
          </a:prstGeom>
          <a:solidFill>
            <a:srgbClr val="E9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127644D-F06C-E54C-ABD2-1FC926271B9E}"/>
              </a:ext>
            </a:extLst>
          </p:cNvPr>
          <p:cNvSpPr txBox="1">
            <a:spLocks/>
          </p:cNvSpPr>
          <p:nvPr/>
        </p:nvSpPr>
        <p:spPr>
          <a:xfrm>
            <a:off x="1506464" y="2838388"/>
            <a:ext cx="3210266"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chemeClr val="bg1"/>
                </a:solidFill>
              </a:rPr>
              <a:t>INTERVENTION INDIVIDUALISÉE ET SPÉCIALISÉE</a:t>
            </a:r>
          </a:p>
        </p:txBody>
      </p:sp>
      <p:sp>
        <p:nvSpPr>
          <p:cNvPr id="11" name="Rounded Rectangle 10">
            <a:extLst>
              <a:ext uri="{FF2B5EF4-FFF2-40B4-BE49-F238E27FC236}">
                <a16:creationId xmlns:a16="http://schemas.microsoft.com/office/drawing/2014/main" id="{2EE1F438-70C3-1840-9D52-67C8580FB500}"/>
              </a:ext>
            </a:extLst>
          </p:cNvPr>
          <p:cNvSpPr/>
          <p:nvPr/>
        </p:nvSpPr>
        <p:spPr>
          <a:xfrm>
            <a:off x="1466987" y="3346782"/>
            <a:ext cx="3308948" cy="307840"/>
          </a:xfrm>
          <a:prstGeom prst="roundRect">
            <a:avLst>
              <a:gd name="adj" fmla="val 7410"/>
            </a:avLst>
          </a:prstGeom>
          <a:solidFill>
            <a:srgbClr val="E9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125C9B3-4E1D-F84B-8737-C324BD8F30C2}"/>
              </a:ext>
            </a:extLst>
          </p:cNvPr>
          <p:cNvSpPr txBox="1">
            <a:spLocks/>
          </p:cNvSpPr>
          <p:nvPr/>
        </p:nvSpPr>
        <p:spPr>
          <a:xfrm>
            <a:off x="1506463" y="3351498"/>
            <a:ext cx="1559083"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chemeClr val="bg1"/>
                </a:solidFill>
              </a:rPr>
              <a:t>PRÉVENTION CIBLÉE</a:t>
            </a:r>
          </a:p>
        </p:txBody>
      </p:sp>
      <p:sp>
        <p:nvSpPr>
          <p:cNvPr id="13" name="Rounded Rectangle 12">
            <a:extLst>
              <a:ext uri="{FF2B5EF4-FFF2-40B4-BE49-F238E27FC236}">
                <a16:creationId xmlns:a16="http://schemas.microsoft.com/office/drawing/2014/main" id="{D2AB9FAA-2DDF-054F-8893-79E1B4CD2226}"/>
              </a:ext>
            </a:extLst>
          </p:cNvPr>
          <p:cNvSpPr/>
          <p:nvPr/>
        </p:nvSpPr>
        <p:spPr>
          <a:xfrm>
            <a:off x="1466987" y="4677292"/>
            <a:ext cx="3308948" cy="417956"/>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7A197FD1-A0D3-C044-AC87-2EA23475A7D1}"/>
              </a:ext>
            </a:extLst>
          </p:cNvPr>
          <p:cNvSpPr txBox="1">
            <a:spLocks/>
          </p:cNvSpPr>
          <p:nvPr/>
        </p:nvSpPr>
        <p:spPr>
          <a:xfrm>
            <a:off x="1506463" y="4661778"/>
            <a:ext cx="2940171" cy="4516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DÉVELOPPEMENT DE COMPÉTENCES PERSONNELLES ET SOCIALES</a:t>
            </a:r>
          </a:p>
        </p:txBody>
      </p:sp>
      <p:sp>
        <p:nvSpPr>
          <p:cNvPr id="16" name="Title 1">
            <a:extLst>
              <a:ext uri="{FF2B5EF4-FFF2-40B4-BE49-F238E27FC236}">
                <a16:creationId xmlns:a16="http://schemas.microsoft.com/office/drawing/2014/main" id="{47BC7D92-A8E8-084F-81D8-37B199D05005}"/>
              </a:ext>
            </a:extLst>
          </p:cNvPr>
          <p:cNvSpPr txBox="1">
            <a:spLocks/>
          </p:cNvSpPr>
          <p:nvPr/>
        </p:nvSpPr>
        <p:spPr>
          <a:xfrm>
            <a:off x="1506463" y="5308713"/>
            <a:ext cx="2262977" cy="4516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MILIEUX SAINS, BIENVEILLANTS ET SÉCURITAIRES</a:t>
            </a:r>
          </a:p>
        </p:txBody>
      </p:sp>
      <p:sp>
        <p:nvSpPr>
          <p:cNvPr id="18" name="Subtitle 2">
            <a:extLst>
              <a:ext uri="{FF2B5EF4-FFF2-40B4-BE49-F238E27FC236}">
                <a16:creationId xmlns:a16="http://schemas.microsoft.com/office/drawing/2014/main" id="{2E33C76A-4EDC-F646-9F44-FECD359DF000}"/>
              </a:ext>
            </a:extLst>
          </p:cNvPr>
          <p:cNvSpPr txBox="1">
            <a:spLocks/>
          </p:cNvSpPr>
          <p:nvPr/>
        </p:nvSpPr>
        <p:spPr>
          <a:xfrm>
            <a:off x="4984140" y="1971730"/>
            <a:ext cx="3067584" cy="2914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spcBef>
                <a:spcPts val="0"/>
              </a:spcBef>
              <a:spcAft>
                <a:spcPts val="1000"/>
              </a:spcAft>
            </a:pPr>
            <a:r>
              <a:rPr lang="en-US" sz="1200" b="0">
                <a:solidFill>
                  <a:srgbClr val="58656E"/>
                </a:solidFill>
                <a:latin typeface="Barlow Medium" pitchFamily="2" charset="77"/>
              </a:rPr>
              <a:t>Services </a:t>
            </a:r>
            <a:r>
              <a:rPr lang="en-US" sz="1200" b="0" err="1">
                <a:solidFill>
                  <a:srgbClr val="58656E"/>
                </a:solidFill>
                <a:latin typeface="Barlow Medium" pitchFamily="2" charset="77"/>
              </a:rPr>
              <a:t>spécialisés</a:t>
            </a:r>
            <a:r>
              <a:rPr lang="en-US" sz="1200" b="0">
                <a:solidFill>
                  <a:srgbClr val="58656E"/>
                </a:solidFill>
                <a:latin typeface="Barlow Medium" pitchFamily="2" charset="77"/>
              </a:rPr>
              <a:t> ex. </a:t>
            </a:r>
            <a:r>
              <a:rPr lang="en-US" sz="1200" b="0" err="1">
                <a:solidFill>
                  <a:srgbClr val="58656E"/>
                </a:solidFill>
                <a:latin typeface="Barlow Medium" pitchFamily="2" charset="77"/>
              </a:rPr>
              <a:t>dépendances</a:t>
            </a:r>
            <a:r>
              <a:rPr lang="en-US" sz="1200" b="0">
                <a:solidFill>
                  <a:srgbClr val="58656E"/>
                </a:solidFill>
                <a:latin typeface="Barlow Medium" pitchFamily="2" charset="77"/>
              </a:rPr>
              <a:t>, </a:t>
            </a:r>
            <a:r>
              <a:rPr lang="en-US" sz="1200" b="0" err="1">
                <a:solidFill>
                  <a:srgbClr val="58656E"/>
                </a:solidFill>
                <a:latin typeface="Barlow Medium" pitchFamily="2" charset="77"/>
              </a:rPr>
              <a:t>pédopsychiatrie</a:t>
            </a:r>
            <a:r>
              <a:rPr lang="en-US" sz="1200" b="0">
                <a:solidFill>
                  <a:srgbClr val="58656E"/>
                </a:solidFill>
                <a:latin typeface="Barlow Medium" pitchFamily="2" charset="77"/>
              </a:rPr>
              <a:t>, </a:t>
            </a:r>
            <a:r>
              <a:rPr lang="en-US" sz="1200" b="0" err="1">
                <a:solidFill>
                  <a:srgbClr val="58656E"/>
                </a:solidFill>
                <a:latin typeface="Barlow Medium" pitchFamily="2" charset="77"/>
              </a:rPr>
              <a:t>réadaptation</a:t>
            </a:r>
            <a:r>
              <a:rPr lang="en-US" sz="1200" b="0">
                <a:solidFill>
                  <a:srgbClr val="58656E"/>
                </a:solidFill>
                <a:latin typeface="Barlow Medium" pitchFamily="2" charset="77"/>
              </a:rPr>
              <a:t> physique, etc.</a:t>
            </a:r>
          </a:p>
          <a:p>
            <a:pPr>
              <a:lnSpc>
                <a:spcPts val="1600"/>
              </a:lnSpc>
              <a:spcBef>
                <a:spcPts val="0"/>
              </a:spcBef>
              <a:spcAft>
                <a:spcPts val="1000"/>
              </a:spcAft>
            </a:pPr>
            <a:r>
              <a:rPr lang="en-US" sz="1200" b="0">
                <a:solidFill>
                  <a:srgbClr val="58656E"/>
                </a:solidFill>
                <a:latin typeface="Barlow Medium" pitchFamily="2" charset="77"/>
              </a:rPr>
              <a:t>Atelier sur </a:t>
            </a:r>
            <a:r>
              <a:rPr lang="en-US" sz="1200" b="0" err="1">
                <a:solidFill>
                  <a:srgbClr val="58656E"/>
                </a:solidFill>
                <a:latin typeface="Barlow Medium" pitchFamily="2" charset="77"/>
              </a:rPr>
              <a:t>l’anxiété</a:t>
            </a:r>
            <a:r>
              <a:rPr lang="en-US" sz="1200" b="0">
                <a:solidFill>
                  <a:srgbClr val="58656E"/>
                </a:solidFill>
                <a:latin typeface="Barlow Medium" pitchFamily="2" charset="77"/>
              </a:rPr>
              <a:t> pour </a:t>
            </a:r>
            <a:r>
              <a:rPr lang="en-US" sz="1200" b="0" err="1">
                <a:solidFill>
                  <a:srgbClr val="58656E"/>
                </a:solidFill>
                <a:latin typeface="Barlow Medium" pitchFamily="2" charset="77"/>
              </a:rPr>
              <a:t>certains</a:t>
            </a:r>
            <a:r>
              <a:rPr lang="en-US" sz="1200" b="0">
                <a:solidFill>
                  <a:srgbClr val="58656E"/>
                </a:solidFill>
                <a:latin typeface="Barlow Medium" pitchFamily="2" charset="77"/>
              </a:rPr>
              <a:t> </a:t>
            </a:r>
            <a:r>
              <a:rPr lang="en-US" sz="1200" b="0" err="1">
                <a:solidFill>
                  <a:srgbClr val="58656E"/>
                </a:solidFill>
                <a:latin typeface="Barlow Medium" pitchFamily="2" charset="77"/>
              </a:rPr>
              <a:t>élèves</a:t>
            </a:r>
            <a:r>
              <a:rPr lang="en-US" sz="1200" b="0">
                <a:solidFill>
                  <a:srgbClr val="58656E"/>
                </a:solidFill>
                <a:latin typeface="Barlow Medium" pitchFamily="2" charset="77"/>
              </a:rPr>
              <a:t> </a:t>
            </a:r>
            <a:r>
              <a:rPr lang="en-US" sz="1200" b="0" err="1">
                <a:solidFill>
                  <a:srgbClr val="58656E"/>
                </a:solidFill>
                <a:latin typeface="Barlow Medium" pitchFamily="2" charset="77"/>
              </a:rPr>
              <a:t>ciblés</a:t>
            </a:r>
            <a:endParaRPr lang="en-US" sz="1200" b="0">
              <a:solidFill>
                <a:srgbClr val="58656E"/>
              </a:solidFill>
              <a:latin typeface="Barlow Medium" pitchFamily="2" charset="77"/>
            </a:endParaRPr>
          </a:p>
          <a:p>
            <a:pPr>
              <a:lnSpc>
                <a:spcPts val="1600"/>
              </a:lnSpc>
              <a:spcBef>
                <a:spcPts val="0"/>
              </a:spcBef>
              <a:spcAft>
                <a:spcPts val="1000"/>
              </a:spcAft>
            </a:pPr>
            <a:r>
              <a:rPr lang="en-US" sz="1200" b="0">
                <a:solidFill>
                  <a:srgbClr val="58656E"/>
                </a:solidFill>
                <a:latin typeface="Barlow Medium" pitchFamily="2" charset="77"/>
              </a:rPr>
              <a:t>Services pour les </a:t>
            </a:r>
            <a:r>
              <a:rPr lang="en-US" sz="1200" b="0" err="1">
                <a:solidFill>
                  <a:srgbClr val="58656E"/>
                </a:solidFill>
                <a:latin typeface="Barlow Medium" pitchFamily="2" charset="77"/>
              </a:rPr>
              <a:t>élèves</a:t>
            </a:r>
            <a:r>
              <a:rPr lang="en-US" sz="1200" b="0">
                <a:solidFill>
                  <a:srgbClr val="58656E"/>
                </a:solidFill>
                <a:latin typeface="Barlow Medium" pitchFamily="2" charset="77"/>
              </a:rPr>
              <a:t> qui </a:t>
            </a:r>
            <a:r>
              <a:rPr lang="en-US" sz="1200" b="0" err="1">
                <a:solidFill>
                  <a:srgbClr val="58656E"/>
                </a:solidFill>
                <a:latin typeface="Barlow Medium" pitchFamily="2" charset="77"/>
              </a:rPr>
              <a:t>obtiennent</a:t>
            </a:r>
            <a:r>
              <a:rPr lang="en-US" sz="1200" b="0">
                <a:solidFill>
                  <a:srgbClr val="58656E"/>
                </a:solidFill>
                <a:latin typeface="Barlow Medium" pitchFamily="2" charset="77"/>
              </a:rPr>
              <a:t> un score </a:t>
            </a:r>
            <a:r>
              <a:rPr lang="en-US" sz="1200" b="0" err="1">
                <a:solidFill>
                  <a:srgbClr val="58656E"/>
                </a:solidFill>
                <a:latin typeface="Barlow Medium" pitchFamily="2" charset="77"/>
              </a:rPr>
              <a:t>équivalent</a:t>
            </a:r>
            <a:r>
              <a:rPr lang="en-US" sz="1200" b="0">
                <a:solidFill>
                  <a:srgbClr val="58656E"/>
                </a:solidFill>
                <a:latin typeface="Barlow Medium" pitchFamily="2" charset="77"/>
              </a:rPr>
              <a:t> </a:t>
            </a:r>
            <a:r>
              <a:rPr lang="en-US" sz="1200" b="0" err="1">
                <a:solidFill>
                  <a:srgbClr val="58656E"/>
                </a:solidFill>
                <a:latin typeface="Barlow Medium" pitchFamily="2" charset="77"/>
              </a:rPr>
              <a:t>à</a:t>
            </a:r>
            <a:r>
              <a:rPr lang="en-US" sz="1200" b="0">
                <a:solidFill>
                  <a:srgbClr val="58656E"/>
                </a:solidFill>
                <a:latin typeface="Barlow Medium" pitchFamily="2" charset="77"/>
              </a:rPr>
              <a:t> un « feu jaune » au DEP-ADO</a:t>
            </a:r>
          </a:p>
          <a:p>
            <a:pPr>
              <a:lnSpc>
                <a:spcPts val="1600"/>
              </a:lnSpc>
              <a:spcBef>
                <a:spcPts val="0"/>
              </a:spcBef>
              <a:spcAft>
                <a:spcPts val="1000"/>
              </a:spcAft>
            </a:pPr>
            <a:r>
              <a:rPr lang="en-US" sz="1200" b="0">
                <a:solidFill>
                  <a:srgbClr val="58656E"/>
                </a:solidFill>
                <a:latin typeface="Barlow Medium" pitchFamily="2" charset="77"/>
              </a:rPr>
              <a:t>Application de </a:t>
            </a:r>
            <a:r>
              <a:rPr lang="en-US" sz="1200" b="0" err="1">
                <a:solidFill>
                  <a:srgbClr val="58656E"/>
                </a:solidFill>
                <a:latin typeface="Barlow Medium" pitchFamily="2" charset="77"/>
              </a:rPr>
              <a:t>scellants</a:t>
            </a:r>
            <a:r>
              <a:rPr lang="en-US" sz="1200" b="0">
                <a:solidFill>
                  <a:srgbClr val="58656E"/>
                </a:solidFill>
                <a:latin typeface="Barlow Medium" pitchFamily="2" charset="77"/>
              </a:rPr>
              <a:t> </a:t>
            </a:r>
            <a:br>
              <a:rPr lang="en-US" sz="1200" b="0">
                <a:solidFill>
                  <a:srgbClr val="58656E"/>
                </a:solidFill>
                <a:latin typeface="Barlow Medium" pitchFamily="2" charset="77"/>
              </a:rPr>
            </a:br>
            <a:r>
              <a:rPr lang="en-US" sz="1200" b="0">
                <a:solidFill>
                  <a:srgbClr val="58656E"/>
                </a:solidFill>
                <a:latin typeface="Barlow Medium" pitchFamily="2" charset="77"/>
              </a:rPr>
              <a:t>(</a:t>
            </a:r>
            <a:r>
              <a:rPr lang="en-US" sz="1200" b="0" err="1">
                <a:solidFill>
                  <a:srgbClr val="58656E"/>
                </a:solidFill>
                <a:latin typeface="Barlow Medium" pitchFamily="2" charset="77"/>
              </a:rPr>
              <a:t>santé</a:t>
            </a:r>
            <a:r>
              <a:rPr lang="en-US" sz="1200" b="0">
                <a:solidFill>
                  <a:srgbClr val="58656E"/>
                </a:solidFill>
                <a:latin typeface="Barlow Medium" pitchFamily="2" charset="77"/>
              </a:rPr>
              <a:t> </a:t>
            </a:r>
            <a:r>
              <a:rPr lang="en-US" sz="1200" b="0" err="1">
                <a:solidFill>
                  <a:srgbClr val="58656E"/>
                </a:solidFill>
                <a:latin typeface="Barlow Medium" pitchFamily="2" charset="77"/>
              </a:rPr>
              <a:t>buccodentaire</a:t>
            </a:r>
            <a:r>
              <a:rPr lang="en-US" sz="1200" b="0">
                <a:solidFill>
                  <a:srgbClr val="58656E"/>
                </a:solidFill>
                <a:latin typeface="Barlow Medium" pitchFamily="2" charset="77"/>
              </a:rPr>
              <a:t>)</a:t>
            </a:r>
          </a:p>
          <a:p>
            <a:pPr>
              <a:lnSpc>
                <a:spcPts val="1600"/>
              </a:lnSpc>
              <a:spcBef>
                <a:spcPts val="0"/>
              </a:spcBef>
              <a:spcAft>
                <a:spcPts val="1000"/>
              </a:spcAft>
            </a:pPr>
            <a:endParaRPr lang="en-US" sz="1200" b="0">
              <a:solidFill>
                <a:srgbClr val="58656E"/>
              </a:solidFill>
              <a:latin typeface="Barlow Medium" pitchFamily="2" charset="77"/>
            </a:endParaRPr>
          </a:p>
        </p:txBody>
      </p:sp>
      <p:sp>
        <p:nvSpPr>
          <p:cNvPr id="21" name="Rounded Rectangle 20">
            <a:extLst>
              <a:ext uri="{FF2B5EF4-FFF2-40B4-BE49-F238E27FC236}">
                <a16:creationId xmlns:a16="http://schemas.microsoft.com/office/drawing/2014/main" id="{99906782-AEA9-3E41-BB37-C9CE40DE7BD8}"/>
              </a:ext>
            </a:extLst>
          </p:cNvPr>
          <p:cNvSpPr/>
          <p:nvPr/>
        </p:nvSpPr>
        <p:spPr>
          <a:xfrm>
            <a:off x="1466987" y="4129102"/>
            <a:ext cx="3308948" cy="307840"/>
          </a:xfrm>
          <a:prstGeom prst="roundRect">
            <a:avLst>
              <a:gd name="adj" fmla="val 74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C3D3F558-B122-DE43-AAA6-0A88BCD6801E}"/>
              </a:ext>
            </a:extLst>
          </p:cNvPr>
          <p:cNvSpPr txBox="1">
            <a:spLocks/>
          </p:cNvSpPr>
          <p:nvPr/>
        </p:nvSpPr>
        <p:spPr>
          <a:xfrm>
            <a:off x="1506463" y="4133818"/>
            <a:ext cx="2784714" cy="30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1000" spc="50">
                <a:solidFill>
                  <a:srgbClr val="2E6AB4"/>
                </a:solidFill>
              </a:rPr>
              <a:t>PRÉVENTION UNIVERSELLE</a:t>
            </a:r>
          </a:p>
        </p:txBody>
      </p:sp>
      <p:cxnSp>
        <p:nvCxnSpPr>
          <p:cNvPr id="19" name="Straight Connector 18">
            <a:extLst>
              <a:ext uri="{FF2B5EF4-FFF2-40B4-BE49-F238E27FC236}">
                <a16:creationId xmlns:a16="http://schemas.microsoft.com/office/drawing/2014/main" id="{D3B17911-4A86-3B42-9D8E-2FB6BCE05A6C}"/>
              </a:ext>
            </a:extLst>
          </p:cNvPr>
          <p:cNvCxnSpPr>
            <a:cxnSpLocks/>
          </p:cNvCxnSpPr>
          <p:nvPr/>
        </p:nvCxnSpPr>
        <p:spPr>
          <a:xfrm>
            <a:off x="1466987" y="3885462"/>
            <a:ext cx="3308948" cy="0"/>
          </a:xfrm>
          <a:prstGeom prst="line">
            <a:avLst/>
          </a:prstGeom>
          <a:ln w="19050"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388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3F61BC2-5EB9-0941-93A2-74C5DCE7929B}"/>
              </a:ext>
            </a:extLst>
          </p:cNvPr>
          <p:cNvSpPr/>
          <p:nvPr/>
        </p:nvSpPr>
        <p:spPr>
          <a:xfrm>
            <a:off x="1466987" y="825513"/>
            <a:ext cx="6464901" cy="1128246"/>
          </a:xfrm>
          <a:prstGeom prst="roundRect">
            <a:avLst>
              <a:gd name="adj" fmla="val 7410"/>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81ABAFE-5E9D-8B47-A138-3D6E41369CB5}"/>
              </a:ext>
            </a:extLst>
          </p:cNvPr>
          <p:cNvSpPr txBox="1">
            <a:spLocks/>
          </p:cNvSpPr>
          <p:nvPr/>
        </p:nvSpPr>
        <p:spPr>
          <a:xfrm>
            <a:off x="1585400" y="836266"/>
            <a:ext cx="6761158" cy="1128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POURQUOI FAIRE DE LA PROMOTION DE LA SANTÉ ET DE LA PRÉVENTION EN CONTEXTE SCOLAIRE?</a:t>
            </a:r>
            <a:endParaRPr lang="en-US" sz="2300" spc="50" baseline="0">
              <a:solidFill>
                <a:schemeClr val="bg1"/>
              </a:solidFill>
            </a:endParaRPr>
          </a:p>
        </p:txBody>
      </p:sp>
      <p:sp>
        <p:nvSpPr>
          <p:cNvPr id="4" name="Title 1">
            <a:extLst>
              <a:ext uri="{FF2B5EF4-FFF2-40B4-BE49-F238E27FC236}">
                <a16:creationId xmlns:a16="http://schemas.microsoft.com/office/drawing/2014/main" id="{5B1A9D65-1D1A-5E4F-BD56-336B53B47AAC}"/>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8246AF"/>
                </a:solidFill>
                <a:latin typeface="Barlow Medium" pitchFamily="2" charset="77"/>
              </a:rPr>
              <a:t>8</a:t>
            </a:r>
          </a:p>
        </p:txBody>
      </p:sp>
      <p:sp>
        <p:nvSpPr>
          <p:cNvPr id="5" name="Oval 4">
            <a:extLst>
              <a:ext uri="{FF2B5EF4-FFF2-40B4-BE49-F238E27FC236}">
                <a16:creationId xmlns:a16="http://schemas.microsoft.com/office/drawing/2014/main" id="{BB491EBB-71E6-3642-95C6-5590DEF30FBD}"/>
              </a:ext>
            </a:extLst>
          </p:cNvPr>
          <p:cNvSpPr/>
          <p:nvPr/>
        </p:nvSpPr>
        <p:spPr>
          <a:xfrm>
            <a:off x="703894" y="896009"/>
            <a:ext cx="486803" cy="486803"/>
          </a:xfrm>
          <a:prstGeom prst="ellipse">
            <a:avLst/>
          </a:prstGeom>
          <a:noFill/>
          <a:ln w="19050">
            <a:solidFill>
              <a:srgbClr val="824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30DD831A-C5EB-5349-A639-720962CE4A8E}"/>
              </a:ext>
            </a:extLst>
          </p:cNvPr>
          <p:cNvSpPr txBox="1">
            <a:spLocks/>
          </p:cNvSpPr>
          <p:nvPr/>
        </p:nvSpPr>
        <p:spPr>
          <a:xfrm>
            <a:off x="1420807" y="2371060"/>
            <a:ext cx="6601403" cy="3519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2000"/>
              </a:lnSpc>
              <a:spcBef>
                <a:spcPts val="0"/>
              </a:spcBef>
              <a:spcAft>
                <a:spcPts val="1500"/>
              </a:spcAft>
            </a:pPr>
            <a:r>
              <a:rPr lang="en-US" sz="1500" b="0" err="1">
                <a:solidFill>
                  <a:srgbClr val="58656E"/>
                </a:solidFill>
                <a:latin typeface="Barlow Medium" pitchFamily="2" charset="77"/>
              </a:rPr>
              <a:t>Parce</a:t>
            </a:r>
            <a:r>
              <a:rPr lang="en-US" sz="1500" b="0">
                <a:solidFill>
                  <a:srgbClr val="58656E"/>
                </a:solidFill>
                <a:latin typeface="Barlow Medium" pitchFamily="2" charset="77"/>
              </a:rPr>
              <a:t> que </a:t>
            </a:r>
            <a:r>
              <a:rPr lang="en-US" sz="1500" b="0" err="1">
                <a:solidFill>
                  <a:srgbClr val="58656E"/>
                </a:solidFill>
                <a:latin typeface="Barlow Medium" pitchFamily="2" charset="77"/>
              </a:rPr>
              <a:t>l'école</a:t>
            </a:r>
            <a:r>
              <a:rPr lang="en-US" sz="1500" b="0">
                <a:solidFill>
                  <a:srgbClr val="58656E"/>
                </a:solidFill>
                <a:latin typeface="Barlow Medium" pitchFamily="2" charset="77"/>
              </a:rPr>
              <a:t> </a:t>
            </a:r>
            <a:r>
              <a:rPr lang="en-US" sz="1500" b="0" err="1">
                <a:solidFill>
                  <a:srgbClr val="58656E"/>
                </a:solidFill>
                <a:latin typeface="Barlow Medium" pitchFamily="2" charset="77"/>
              </a:rPr>
              <a:t>est</a:t>
            </a:r>
            <a:r>
              <a:rPr lang="en-US" sz="1500" b="0">
                <a:solidFill>
                  <a:srgbClr val="58656E"/>
                </a:solidFill>
                <a:latin typeface="Barlow Medium" pitchFamily="2" charset="77"/>
              </a:rPr>
              <a:t> le </a:t>
            </a:r>
            <a:r>
              <a:rPr lang="en-US" sz="1500" b="0" err="1">
                <a:solidFill>
                  <a:srgbClr val="58656E"/>
                </a:solidFill>
                <a:latin typeface="Barlow Medium" pitchFamily="2" charset="77"/>
              </a:rPr>
              <a:t>deuxième</a:t>
            </a:r>
            <a:r>
              <a:rPr lang="en-US" sz="1500" b="0">
                <a:solidFill>
                  <a:srgbClr val="58656E"/>
                </a:solidFill>
                <a:latin typeface="Barlow Medium" pitchFamily="2" charset="77"/>
              </a:rPr>
              <a:t> milieu de vie </a:t>
            </a:r>
            <a:r>
              <a:rPr lang="en-US" sz="1500" b="0" err="1">
                <a:solidFill>
                  <a:srgbClr val="58656E"/>
                </a:solidFill>
                <a:latin typeface="Barlow Medium" pitchFamily="2" charset="77"/>
              </a:rPr>
              <a:t>en</a:t>
            </a:r>
            <a:r>
              <a:rPr lang="en-US" sz="1500" b="0">
                <a:solidFill>
                  <a:srgbClr val="58656E"/>
                </a:solidFill>
                <a:latin typeface="Barlow Medium" pitchFamily="2" charset="77"/>
              </a:rPr>
              <a:t> importance pour les </a:t>
            </a:r>
            <a:r>
              <a:rPr lang="en-US" sz="1500" b="0" err="1">
                <a:solidFill>
                  <a:srgbClr val="58656E"/>
                </a:solidFill>
                <a:latin typeface="Barlow Medium" pitchFamily="2" charset="77"/>
              </a:rPr>
              <a:t>jeunes</a:t>
            </a:r>
            <a:r>
              <a:rPr lang="en-US" sz="1500" b="0">
                <a:solidFill>
                  <a:srgbClr val="58656E"/>
                </a:solidFill>
                <a:latin typeface="Barlow Medium" pitchFamily="2" charset="77"/>
              </a:rPr>
              <a:t>, dans </a:t>
            </a:r>
            <a:r>
              <a:rPr lang="en-US" sz="1500" b="0" err="1">
                <a:solidFill>
                  <a:srgbClr val="58656E"/>
                </a:solidFill>
                <a:latin typeface="Barlow Medium" pitchFamily="2" charset="77"/>
              </a:rPr>
              <a:t>lequel</a:t>
            </a:r>
            <a:r>
              <a:rPr lang="en-US" sz="1500" b="0">
                <a:solidFill>
                  <a:srgbClr val="58656E"/>
                </a:solidFill>
                <a:latin typeface="Barlow Medium" pitchFamily="2" charset="77"/>
              </a:rPr>
              <a:t> </a:t>
            </a:r>
            <a:r>
              <a:rPr lang="en-US" sz="1500" b="0" err="1">
                <a:solidFill>
                  <a:srgbClr val="58656E"/>
                </a:solidFill>
                <a:latin typeface="Barlow Medium" pitchFamily="2" charset="77"/>
              </a:rPr>
              <a:t>ils</a:t>
            </a:r>
            <a:r>
              <a:rPr lang="en-US" sz="1500" b="0">
                <a:solidFill>
                  <a:srgbClr val="58656E"/>
                </a:solidFill>
                <a:latin typeface="Barlow Medium" pitchFamily="2" charset="77"/>
              </a:rPr>
              <a:t> </a:t>
            </a:r>
            <a:r>
              <a:rPr lang="en-US" sz="1500" b="0" err="1">
                <a:solidFill>
                  <a:srgbClr val="58656E"/>
                </a:solidFill>
                <a:latin typeface="Barlow Medium" pitchFamily="2" charset="77"/>
              </a:rPr>
              <a:t>vivent</a:t>
            </a:r>
            <a:r>
              <a:rPr lang="en-US" sz="1500" b="0">
                <a:solidFill>
                  <a:srgbClr val="58656E"/>
                </a:solidFill>
                <a:latin typeface="Barlow Medium" pitchFamily="2" charset="77"/>
              </a:rPr>
              <a:t> des phases critiques de </a:t>
            </a:r>
            <a:r>
              <a:rPr lang="en-US" sz="1500" b="0" err="1">
                <a:solidFill>
                  <a:srgbClr val="58656E"/>
                </a:solidFill>
                <a:latin typeface="Barlow Medium" pitchFamily="2" charset="77"/>
              </a:rPr>
              <a:t>leur</a:t>
            </a:r>
            <a:r>
              <a:rPr lang="en-US" sz="1500" b="0">
                <a:solidFill>
                  <a:srgbClr val="58656E"/>
                </a:solidFill>
                <a:latin typeface="Barlow Medium" pitchFamily="2" charset="77"/>
              </a:rPr>
              <a:t> </a:t>
            </a:r>
            <a:r>
              <a:rPr lang="en-US" sz="1500" b="0" err="1">
                <a:solidFill>
                  <a:srgbClr val="58656E"/>
                </a:solidFill>
                <a:latin typeface="Barlow Medium" pitchFamily="2" charset="77"/>
              </a:rPr>
              <a:t>développement</a:t>
            </a:r>
            <a:endParaRPr lang="en-US" sz="1500" b="0">
              <a:solidFill>
                <a:srgbClr val="58656E"/>
              </a:solidFill>
              <a:latin typeface="Barlow Medium" pitchFamily="2" charset="77"/>
            </a:endParaRPr>
          </a:p>
          <a:p>
            <a:pPr algn="just">
              <a:lnSpc>
                <a:spcPts val="2000"/>
              </a:lnSpc>
              <a:spcBef>
                <a:spcPts val="0"/>
              </a:spcBef>
              <a:spcAft>
                <a:spcPts val="1500"/>
              </a:spcAft>
            </a:pPr>
            <a:r>
              <a:rPr lang="en-US" sz="1500" b="0" err="1">
                <a:solidFill>
                  <a:srgbClr val="58656E"/>
                </a:solidFill>
                <a:latin typeface="Barlow Medium" pitchFamily="2" charset="77"/>
              </a:rPr>
              <a:t>Ultimement</a:t>
            </a:r>
            <a:r>
              <a:rPr lang="en-US" sz="1500" b="0">
                <a:solidFill>
                  <a:srgbClr val="58656E"/>
                </a:solidFill>
                <a:latin typeface="Barlow Medium" pitchFamily="2" charset="77"/>
              </a:rPr>
              <a:t>, les impacts </a:t>
            </a:r>
            <a:r>
              <a:rPr lang="en-US" sz="1500" b="0" err="1">
                <a:solidFill>
                  <a:srgbClr val="58656E"/>
                </a:solidFill>
                <a:latin typeface="Barlow Medium" pitchFamily="2" charset="77"/>
              </a:rPr>
              <a:t>recherchés</a:t>
            </a:r>
            <a:r>
              <a:rPr lang="en-US" sz="1500" b="0">
                <a:solidFill>
                  <a:srgbClr val="58656E"/>
                </a:solidFill>
                <a:latin typeface="Barlow Medium" pitchFamily="2" charset="77"/>
              </a:rPr>
              <a:t> chez les </a:t>
            </a:r>
            <a:r>
              <a:rPr lang="en-US" sz="1500" b="0" err="1">
                <a:solidFill>
                  <a:srgbClr val="58656E"/>
                </a:solidFill>
                <a:latin typeface="Barlow Medium" pitchFamily="2" charset="77"/>
              </a:rPr>
              <a:t>jeunes</a:t>
            </a:r>
            <a:r>
              <a:rPr lang="en-US" sz="1500" b="0">
                <a:solidFill>
                  <a:srgbClr val="58656E"/>
                </a:solidFill>
                <a:latin typeface="Barlow Medium" pitchFamily="2" charset="77"/>
              </a:rPr>
              <a:t> </a:t>
            </a:r>
            <a:r>
              <a:rPr lang="en-US" sz="1500" b="0" err="1">
                <a:solidFill>
                  <a:srgbClr val="58656E"/>
                </a:solidFill>
                <a:latin typeface="Barlow Medium" pitchFamily="2" charset="77"/>
              </a:rPr>
              <a:t>sont</a:t>
            </a:r>
            <a:r>
              <a:rPr lang="en-US" sz="1500" b="0">
                <a:solidFill>
                  <a:srgbClr val="58656E"/>
                </a:solidFill>
                <a:latin typeface="Barlow Medium" pitchFamily="2" charset="77"/>
              </a:rPr>
              <a:t>:  </a:t>
            </a:r>
          </a:p>
          <a:p>
            <a:pPr lvl="1" algn="just">
              <a:lnSpc>
                <a:spcPts val="1800"/>
              </a:lnSpc>
              <a:spcBef>
                <a:spcPts val="0"/>
              </a:spcBef>
              <a:spcAft>
                <a:spcPts val="1500"/>
              </a:spcAft>
            </a:pPr>
            <a:r>
              <a:rPr lang="en-US" sz="1300" b="0" err="1">
                <a:solidFill>
                  <a:srgbClr val="58656E"/>
                </a:solidFill>
                <a:latin typeface="Barlow Medium" pitchFamily="2" charset="77"/>
              </a:rPr>
              <a:t>Améliorer</a:t>
            </a:r>
            <a:r>
              <a:rPr lang="en-US" sz="1300" b="0">
                <a:solidFill>
                  <a:srgbClr val="58656E"/>
                </a:solidFill>
                <a:latin typeface="Barlow Medium" pitchFamily="2" charset="77"/>
              </a:rPr>
              <a:t> </a:t>
            </a:r>
            <a:r>
              <a:rPr lang="en-US" sz="1300" b="0" err="1">
                <a:solidFill>
                  <a:srgbClr val="58656E"/>
                </a:solidFill>
                <a:latin typeface="Barlow Medium" pitchFamily="2" charset="77"/>
              </a:rPr>
              <a:t>leur</a:t>
            </a:r>
            <a:r>
              <a:rPr lang="en-US" sz="1300" b="0">
                <a:solidFill>
                  <a:srgbClr val="58656E"/>
                </a:solidFill>
                <a:latin typeface="Barlow Medium" pitchFamily="2" charset="77"/>
              </a:rPr>
              <a:t> </a:t>
            </a:r>
            <a:r>
              <a:rPr lang="en-US" sz="1300" b="0" err="1">
                <a:solidFill>
                  <a:srgbClr val="58656E"/>
                </a:solidFill>
                <a:latin typeface="Barlow Medium" pitchFamily="2" charset="77"/>
              </a:rPr>
              <a:t>santé</a:t>
            </a:r>
            <a:r>
              <a:rPr lang="en-US" sz="1300" b="0">
                <a:solidFill>
                  <a:srgbClr val="58656E"/>
                </a:solidFill>
                <a:latin typeface="Barlow Medium" pitchFamily="2" charset="77"/>
              </a:rPr>
              <a:t> et </a:t>
            </a:r>
            <a:r>
              <a:rPr lang="en-US" sz="1300" b="0" err="1">
                <a:solidFill>
                  <a:srgbClr val="58656E"/>
                </a:solidFill>
                <a:latin typeface="Barlow Medium" pitchFamily="2" charset="77"/>
              </a:rPr>
              <a:t>leur</a:t>
            </a:r>
            <a:r>
              <a:rPr lang="en-US" sz="1300" b="0">
                <a:solidFill>
                  <a:srgbClr val="58656E"/>
                </a:solidFill>
                <a:latin typeface="Barlow Medium" pitchFamily="2" charset="77"/>
              </a:rPr>
              <a:t> bien-</a:t>
            </a:r>
            <a:r>
              <a:rPr lang="en-US" sz="1300" b="0" err="1">
                <a:solidFill>
                  <a:srgbClr val="58656E"/>
                </a:solidFill>
                <a:latin typeface="Barlow Medium" pitchFamily="2" charset="77"/>
              </a:rPr>
              <a:t>être</a:t>
            </a:r>
            <a:endParaRPr lang="en-US" sz="1300" b="0">
              <a:solidFill>
                <a:srgbClr val="58656E"/>
              </a:solidFill>
              <a:latin typeface="Barlow Medium" pitchFamily="2" charset="77"/>
            </a:endParaRPr>
          </a:p>
          <a:p>
            <a:pPr lvl="1" algn="just">
              <a:lnSpc>
                <a:spcPts val="1800"/>
              </a:lnSpc>
              <a:spcBef>
                <a:spcPts val="0"/>
              </a:spcBef>
              <a:spcAft>
                <a:spcPts val="1500"/>
              </a:spcAft>
            </a:pPr>
            <a:r>
              <a:rPr lang="en-US" sz="1300" b="0" err="1">
                <a:solidFill>
                  <a:srgbClr val="58656E"/>
                </a:solidFill>
                <a:latin typeface="Barlow Medium" pitchFamily="2" charset="77"/>
              </a:rPr>
              <a:t>Avoir</a:t>
            </a:r>
            <a:r>
              <a:rPr lang="en-US" sz="1300" b="0">
                <a:solidFill>
                  <a:srgbClr val="58656E"/>
                </a:solidFill>
                <a:latin typeface="Barlow Medium" pitchFamily="2" charset="77"/>
              </a:rPr>
              <a:t> des </a:t>
            </a:r>
            <a:r>
              <a:rPr lang="en-US" sz="1300" b="0" err="1">
                <a:solidFill>
                  <a:srgbClr val="58656E"/>
                </a:solidFill>
                <a:latin typeface="Barlow Medium" pitchFamily="2" charset="77"/>
              </a:rPr>
              <a:t>effets</a:t>
            </a:r>
            <a:r>
              <a:rPr lang="en-US" sz="1300" b="0">
                <a:solidFill>
                  <a:srgbClr val="58656E"/>
                </a:solidFill>
                <a:latin typeface="Barlow Medium" pitchFamily="2" charset="77"/>
              </a:rPr>
              <a:t> </a:t>
            </a:r>
            <a:r>
              <a:rPr lang="en-US" sz="1300" b="0" err="1">
                <a:solidFill>
                  <a:srgbClr val="58656E"/>
                </a:solidFill>
                <a:latin typeface="Barlow Medium" pitchFamily="2" charset="77"/>
              </a:rPr>
              <a:t>positifs</a:t>
            </a:r>
            <a:r>
              <a:rPr lang="en-US" sz="1300" b="0">
                <a:solidFill>
                  <a:srgbClr val="58656E"/>
                </a:solidFill>
                <a:latin typeface="Barlow Medium" pitchFamily="2" charset="77"/>
              </a:rPr>
              <a:t> sur </a:t>
            </a:r>
            <a:r>
              <a:rPr lang="en-US" sz="1300" b="0" err="1">
                <a:solidFill>
                  <a:srgbClr val="58656E"/>
                </a:solidFill>
                <a:latin typeface="Barlow Medium" pitchFamily="2" charset="77"/>
              </a:rPr>
              <a:t>leur</a:t>
            </a:r>
            <a:r>
              <a:rPr lang="en-US" sz="1300" b="0">
                <a:solidFill>
                  <a:srgbClr val="58656E"/>
                </a:solidFill>
                <a:latin typeface="Barlow Medium" pitchFamily="2" charset="77"/>
              </a:rPr>
              <a:t> </a:t>
            </a:r>
            <a:r>
              <a:rPr lang="en-US" sz="1300" b="0" err="1">
                <a:solidFill>
                  <a:srgbClr val="58656E"/>
                </a:solidFill>
                <a:latin typeface="Barlow Medium" pitchFamily="2" charset="77"/>
              </a:rPr>
              <a:t>réussite</a:t>
            </a:r>
            <a:r>
              <a:rPr lang="en-US" sz="1300" b="0">
                <a:solidFill>
                  <a:srgbClr val="58656E"/>
                </a:solidFill>
                <a:latin typeface="Barlow Medium" pitchFamily="2" charset="77"/>
              </a:rPr>
              <a:t> </a:t>
            </a:r>
            <a:r>
              <a:rPr lang="en-US" sz="1300" b="0" err="1">
                <a:solidFill>
                  <a:srgbClr val="58656E"/>
                </a:solidFill>
                <a:latin typeface="Barlow Medium" pitchFamily="2" charset="77"/>
              </a:rPr>
              <a:t>éducative</a:t>
            </a:r>
            <a:r>
              <a:rPr lang="en-US" sz="1300" b="0">
                <a:solidFill>
                  <a:srgbClr val="58656E"/>
                </a:solidFill>
                <a:latin typeface="Barlow Medium" pitchFamily="2" charset="77"/>
              </a:rPr>
              <a:t>, </a:t>
            </a:r>
            <a:r>
              <a:rPr lang="en-US" sz="1300" b="0" err="1">
                <a:solidFill>
                  <a:srgbClr val="58656E"/>
                </a:solidFill>
                <a:latin typeface="Barlow Medium" pitchFamily="2" charset="77"/>
              </a:rPr>
              <a:t>leur</a:t>
            </a:r>
            <a:r>
              <a:rPr lang="en-US" sz="1300" b="0">
                <a:solidFill>
                  <a:srgbClr val="58656E"/>
                </a:solidFill>
                <a:latin typeface="Barlow Medium" pitchFamily="2" charset="77"/>
              </a:rPr>
              <a:t> </a:t>
            </a:r>
            <a:r>
              <a:rPr lang="en-US" sz="1300" b="0" err="1">
                <a:solidFill>
                  <a:srgbClr val="58656E"/>
                </a:solidFill>
                <a:latin typeface="Barlow Medium" pitchFamily="2" charset="77"/>
              </a:rPr>
              <a:t>persévérance</a:t>
            </a:r>
            <a:r>
              <a:rPr lang="en-US" sz="1300" b="0">
                <a:solidFill>
                  <a:srgbClr val="58656E"/>
                </a:solidFill>
                <a:latin typeface="Barlow Medium" pitchFamily="2" charset="77"/>
              </a:rPr>
              <a:t> </a:t>
            </a:r>
            <a:r>
              <a:rPr lang="en-US" sz="1300" b="0" err="1">
                <a:solidFill>
                  <a:srgbClr val="58656E"/>
                </a:solidFill>
                <a:latin typeface="Barlow Medium" pitchFamily="2" charset="77"/>
              </a:rPr>
              <a:t>scolaire</a:t>
            </a:r>
            <a:r>
              <a:rPr lang="en-US" sz="1300" b="0">
                <a:solidFill>
                  <a:srgbClr val="58656E"/>
                </a:solidFill>
                <a:latin typeface="Barlow Medium" pitchFamily="2" charset="77"/>
              </a:rPr>
              <a:t> et </a:t>
            </a:r>
            <a:r>
              <a:rPr lang="en-US" sz="1300" b="0" err="1">
                <a:solidFill>
                  <a:srgbClr val="58656E"/>
                </a:solidFill>
                <a:latin typeface="Barlow Medium" pitchFamily="2" charset="77"/>
              </a:rPr>
              <a:t>leur</a:t>
            </a:r>
            <a:r>
              <a:rPr lang="en-US" sz="1300" b="0">
                <a:solidFill>
                  <a:srgbClr val="58656E"/>
                </a:solidFill>
                <a:latin typeface="Barlow Medium" pitchFamily="2" charset="77"/>
              </a:rPr>
              <a:t> </a:t>
            </a:r>
            <a:r>
              <a:rPr lang="en-US" sz="1300" b="0" err="1">
                <a:solidFill>
                  <a:srgbClr val="58656E"/>
                </a:solidFill>
                <a:latin typeface="Barlow Medium" pitchFamily="2" charset="77"/>
              </a:rPr>
              <a:t>niveau</a:t>
            </a:r>
            <a:r>
              <a:rPr lang="en-US" sz="1300" b="0">
                <a:solidFill>
                  <a:srgbClr val="58656E"/>
                </a:solidFill>
                <a:latin typeface="Barlow Medium" pitchFamily="2" charset="77"/>
              </a:rPr>
              <a:t> de </a:t>
            </a:r>
            <a:r>
              <a:rPr lang="en-US" sz="1300" b="0" err="1">
                <a:solidFill>
                  <a:srgbClr val="58656E"/>
                </a:solidFill>
                <a:latin typeface="Barlow Medium" pitchFamily="2" charset="77"/>
              </a:rPr>
              <a:t>diplomation</a:t>
            </a:r>
            <a:r>
              <a:rPr lang="en-US" sz="1300" b="0">
                <a:solidFill>
                  <a:srgbClr val="58656E"/>
                </a:solidFill>
                <a:latin typeface="Barlow Medium" pitchFamily="2" charset="77"/>
              </a:rPr>
              <a:t> et de qualification</a:t>
            </a:r>
          </a:p>
          <a:p>
            <a:pPr lvl="1" algn="just">
              <a:lnSpc>
                <a:spcPts val="1800"/>
              </a:lnSpc>
              <a:spcBef>
                <a:spcPts val="0"/>
              </a:spcBef>
              <a:spcAft>
                <a:spcPts val="1500"/>
              </a:spcAft>
            </a:pPr>
            <a:r>
              <a:rPr lang="en-US" sz="1300" b="0" err="1">
                <a:solidFill>
                  <a:srgbClr val="58656E"/>
                </a:solidFill>
                <a:latin typeface="Barlow Medium" pitchFamily="2" charset="77"/>
              </a:rPr>
              <a:t>Diminuer</a:t>
            </a:r>
            <a:r>
              <a:rPr lang="en-US" sz="1300" b="0">
                <a:solidFill>
                  <a:srgbClr val="58656E"/>
                </a:solidFill>
                <a:latin typeface="Barlow Medium" pitchFamily="2" charset="77"/>
              </a:rPr>
              <a:t> les </a:t>
            </a:r>
            <a:r>
              <a:rPr lang="en-US" sz="1300" b="0" err="1">
                <a:solidFill>
                  <a:srgbClr val="58656E"/>
                </a:solidFill>
                <a:latin typeface="Barlow Medium" pitchFamily="2" charset="77"/>
              </a:rPr>
              <a:t>problèmes</a:t>
            </a:r>
            <a:r>
              <a:rPr lang="en-US" sz="1300" b="0">
                <a:solidFill>
                  <a:srgbClr val="58656E"/>
                </a:solidFill>
                <a:latin typeface="Barlow Medium" pitchFamily="2" charset="77"/>
              </a:rPr>
              <a:t> de </a:t>
            </a:r>
            <a:r>
              <a:rPr lang="en-US" sz="1300" b="0" err="1">
                <a:solidFill>
                  <a:srgbClr val="58656E"/>
                </a:solidFill>
                <a:latin typeface="Barlow Medium" pitchFamily="2" charset="77"/>
              </a:rPr>
              <a:t>santé</a:t>
            </a:r>
            <a:r>
              <a:rPr lang="en-US" sz="1300" b="0">
                <a:solidFill>
                  <a:srgbClr val="58656E"/>
                </a:solidFill>
                <a:latin typeface="Barlow Medium" pitchFamily="2" charset="77"/>
              </a:rPr>
              <a:t> et </a:t>
            </a:r>
            <a:r>
              <a:rPr lang="en-US" sz="1300" b="0" err="1">
                <a:solidFill>
                  <a:srgbClr val="58656E"/>
                </a:solidFill>
                <a:latin typeface="Barlow Medium" pitchFamily="2" charset="77"/>
              </a:rPr>
              <a:t>psychosociaux</a:t>
            </a:r>
            <a:r>
              <a:rPr lang="en-US" sz="1300" b="0">
                <a:solidFill>
                  <a:srgbClr val="58656E"/>
                </a:solidFill>
                <a:latin typeface="Barlow Medium" pitchFamily="2" charset="77"/>
              </a:rPr>
              <a:t> (violence, </a:t>
            </a:r>
            <a:r>
              <a:rPr lang="en-US" sz="1300" b="0" err="1">
                <a:solidFill>
                  <a:srgbClr val="58656E"/>
                </a:solidFill>
                <a:latin typeface="Barlow Medium" pitchFamily="2" charset="77"/>
              </a:rPr>
              <a:t>anxiété</a:t>
            </a:r>
            <a:r>
              <a:rPr lang="en-US" sz="1300" b="0">
                <a:solidFill>
                  <a:srgbClr val="58656E"/>
                </a:solidFill>
                <a:latin typeface="Barlow Medium" pitchFamily="2" charset="77"/>
              </a:rPr>
              <a:t>, ITSS, </a:t>
            </a:r>
            <a:r>
              <a:rPr lang="en-US" sz="1300" b="0" err="1">
                <a:solidFill>
                  <a:srgbClr val="58656E"/>
                </a:solidFill>
                <a:latin typeface="Barlow Medium" pitchFamily="2" charset="77"/>
              </a:rPr>
              <a:t>traumatismes</a:t>
            </a:r>
            <a:r>
              <a:rPr lang="en-US" sz="1300" b="0">
                <a:solidFill>
                  <a:srgbClr val="58656E"/>
                </a:solidFill>
                <a:latin typeface="Barlow Medium" pitchFamily="2" charset="77"/>
              </a:rPr>
              <a:t> non-</a:t>
            </a:r>
            <a:r>
              <a:rPr lang="en-US" sz="1300" b="0" err="1">
                <a:solidFill>
                  <a:srgbClr val="58656E"/>
                </a:solidFill>
                <a:latin typeface="Barlow Medium" pitchFamily="2" charset="77"/>
              </a:rPr>
              <a:t>intentionnels</a:t>
            </a:r>
            <a:r>
              <a:rPr lang="en-US" sz="1300" b="0">
                <a:solidFill>
                  <a:srgbClr val="58656E"/>
                </a:solidFill>
                <a:latin typeface="Barlow Medium" pitchFamily="2" charset="77"/>
              </a:rPr>
              <a:t>, etc.)</a:t>
            </a:r>
          </a:p>
          <a:p>
            <a:pPr lvl="1" algn="just">
              <a:lnSpc>
                <a:spcPts val="1800"/>
              </a:lnSpc>
              <a:spcBef>
                <a:spcPts val="0"/>
              </a:spcBef>
              <a:spcAft>
                <a:spcPts val="1500"/>
              </a:spcAft>
            </a:pPr>
            <a:r>
              <a:rPr lang="en-US" sz="1300" b="0" err="1">
                <a:solidFill>
                  <a:srgbClr val="58656E"/>
                </a:solidFill>
                <a:latin typeface="Barlow Medium" pitchFamily="2" charset="77"/>
              </a:rPr>
              <a:t>Réduire</a:t>
            </a:r>
            <a:r>
              <a:rPr lang="en-US" sz="1300" b="0">
                <a:solidFill>
                  <a:srgbClr val="58656E"/>
                </a:solidFill>
                <a:latin typeface="Barlow Medium" pitchFamily="2" charset="77"/>
              </a:rPr>
              <a:t> les </a:t>
            </a:r>
            <a:r>
              <a:rPr lang="en-US" sz="1300" b="0" err="1">
                <a:solidFill>
                  <a:srgbClr val="58656E"/>
                </a:solidFill>
                <a:latin typeface="Barlow Medium" pitchFamily="2" charset="77"/>
              </a:rPr>
              <a:t>inégalités</a:t>
            </a:r>
            <a:r>
              <a:rPr lang="en-US" sz="1300" b="0">
                <a:solidFill>
                  <a:srgbClr val="58656E"/>
                </a:solidFill>
                <a:latin typeface="Barlow Medium" pitchFamily="2" charset="77"/>
              </a:rPr>
              <a:t> </a:t>
            </a:r>
            <a:r>
              <a:rPr lang="en-US" sz="1300" b="0" err="1">
                <a:solidFill>
                  <a:srgbClr val="58656E"/>
                </a:solidFill>
                <a:latin typeface="Barlow Medium" pitchFamily="2" charset="77"/>
              </a:rPr>
              <a:t>sociales</a:t>
            </a:r>
            <a:r>
              <a:rPr lang="en-US" sz="1300" b="0">
                <a:solidFill>
                  <a:srgbClr val="58656E"/>
                </a:solidFill>
                <a:latin typeface="Barlow Medium" pitchFamily="2" charset="77"/>
              </a:rPr>
              <a:t> de </a:t>
            </a:r>
            <a:r>
              <a:rPr lang="en-US" sz="1300" b="0" err="1">
                <a:solidFill>
                  <a:srgbClr val="58656E"/>
                </a:solidFill>
                <a:latin typeface="Barlow Medium" pitchFamily="2" charset="77"/>
              </a:rPr>
              <a:t>santé</a:t>
            </a:r>
            <a:endParaRPr lang="en-US" sz="1300" b="0">
              <a:solidFill>
                <a:srgbClr val="58656E"/>
              </a:solidFill>
              <a:latin typeface="Barlow Medium" pitchFamily="2" charset="77"/>
            </a:endParaRPr>
          </a:p>
          <a:p>
            <a:pPr algn="just">
              <a:lnSpc>
                <a:spcPts val="2000"/>
              </a:lnSpc>
              <a:spcBef>
                <a:spcPts val="0"/>
              </a:spcBef>
              <a:spcAft>
                <a:spcPts val="1500"/>
              </a:spcAft>
            </a:pPr>
            <a:endParaRPr lang="en-US" sz="1500" b="0">
              <a:solidFill>
                <a:srgbClr val="58656E"/>
              </a:solidFill>
              <a:latin typeface="Barlow Medium" pitchFamily="2" charset="77"/>
            </a:endParaRPr>
          </a:p>
        </p:txBody>
      </p:sp>
    </p:spTree>
    <p:extLst>
      <p:ext uri="{BB962C8B-B14F-4D97-AF65-F5344CB8AC3E}">
        <p14:creationId xmlns:p14="http://schemas.microsoft.com/office/powerpoint/2010/main" val="2201006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933FAB2-C920-E84C-BF46-DF74EEBA5238}"/>
              </a:ext>
            </a:extLst>
          </p:cNvPr>
          <p:cNvSpPr/>
          <p:nvPr/>
        </p:nvSpPr>
        <p:spPr>
          <a:xfrm>
            <a:off x="1466988" y="825513"/>
            <a:ext cx="5676638" cy="1128246"/>
          </a:xfrm>
          <a:prstGeom prst="roundRect">
            <a:avLst>
              <a:gd name="adj" fmla="val 7410"/>
            </a:avLst>
          </a:prstGeom>
          <a:solidFill>
            <a:srgbClr val="E94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C7AE624-4327-CF45-A7DA-CB26862391C9}"/>
              </a:ext>
            </a:extLst>
          </p:cNvPr>
          <p:cNvSpPr txBox="1">
            <a:spLocks/>
          </p:cNvSpPr>
          <p:nvPr/>
        </p:nvSpPr>
        <p:spPr>
          <a:xfrm>
            <a:off x="1585400" y="836266"/>
            <a:ext cx="5676637" cy="1128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r>
              <a:rPr lang="en-US" sz="2300" spc="50">
                <a:solidFill>
                  <a:schemeClr val="bg1"/>
                </a:solidFill>
              </a:rPr>
              <a:t>LA PROMOTION DE LA SANTÉ ET LA PRÉVENTION EN CONTEXTE SCOLAIRE: SES ANCRAGES</a:t>
            </a:r>
            <a:endParaRPr lang="en-US" sz="2300" spc="50" baseline="0">
              <a:solidFill>
                <a:schemeClr val="bg1"/>
              </a:solidFill>
            </a:endParaRPr>
          </a:p>
        </p:txBody>
      </p:sp>
      <p:sp>
        <p:nvSpPr>
          <p:cNvPr id="4" name="Title 1">
            <a:extLst>
              <a:ext uri="{FF2B5EF4-FFF2-40B4-BE49-F238E27FC236}">
                <a16:creationId xmlns:a16="http://schemas.microsoft.com/office/drawing/2014/main" id="{6344BC8E-082A-4F42-A305-B6BAFEA34A71}"/>
              </a:ext>
            </a:extLst>
          </p:cNvPr>
          <p:cNvSpPr txBox="1">
            <a:spLocks/>
          </p:cNvSpPr>
          <p:nvPr/>
        </p:nvSpPr>
        <p:spPr>
          <a:xfrm>
            <a:off x="703893" y="880157"/>
            <a:ext cx="486803" cy="50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spc="0">
                <a:solidFill>
                  <a:schemeClr val="tx1"/>
                </a:solidFill>
                <a:latin typeface="Barlow" pitchFamily="2" charset="77"/>
                <a:ea typeface="+mj-ea"/>
                <a:cs typeface="+mj-cs"/>
              </a:defRPr>
            </a:lvl1pPr>
          </a:lstStyle>
          <a:p>
            <a:pPr algn="ctr"/>
            <a:r>
              <a:rPr lang="en-US" sz="2000" b="0" spc="50" baseline="0">
                <a:solidFill>
                  <a:srgbClr val="E94D95"/>
                </a:solidFill>
                <a:latin typeface="Barlow Medium" pitchFamily="2" charset="77"/>
              </a:rPr>
              <a:t>9</a:t>
            </a:r>
          </a:p>
        </p:txBody>
      </p:sp>
      <p:sp>
        <p:nvSpPr>
          <p:cNvPr id="5" name="Oval 4">
            <a:extLst>
              <a:ext uri="{FF2B5EF4-FFF2-40B4-BE49-F238E27FC236}">
                <a16:creationId xmlns:a16="http://schemas.microsoft.com/office/drawing/2014/main" id="{E2A6C0F8-4E73-C441-A46C-FCD3FF18C9C2}"/>
              </a:ext>
            </a:extLst>
          </p:cNvPr>
          <p:cNvSpPr/>
          <p:nvPr/>
        </p:nvSpPr>
        <p:spPr>
          <a:xfrm>
            <a:off x="703894" y="896009"/>
            <a:ext cx="486803" cy="486803"/>
          </a:xfrm>
          <a:prstGeom prst="ellipse">
            <a:avLst/>
          </a:prstGeom>
          <a:noFill/>
          <a:ln w="19050">
            <a:solidFill>
              <a:srgbClr val="E9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BA18141D-E207-F041-9D17-306B9E78EB6D}"/>
              </a:ext>
            </a:extLst>
          </p:cNvPr>
          <p:cNvSpPr txBox="1">
            <a:spLocks/>
          </p:cNvSpPr>
          <p:nvPr/>
        </p:nvSpPr>
        <p:spPr>
          <a:xfrm>
            <a:off x="942117" y="2435354"/>
            <a:ext cx="2031125" cy="1057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spcAft>
                <a:spcPts val="1000"/>
              </a:spcAft>
              <a:buNone/>
            </a:pPr>
            <a:r>
              <a:rPr lang="en-US" sz="1500" b="0" err="1">
                <a:solidFill>
                  <a:srgbClr val="58656E"/>
                </a:solidFill>
                <a:latin typeface="Barlow Medium" pitchFamily="2" charset="77"/>
              </a:rPr>
              <a:t>L'Entente</a:t>
            </a:r>
            <a:r>
              <a:rPr lang="en-US" sz="1500" b="0">
                <a:solidFill>
                  <a:srgbClr val="58656E"/>
                </a:solidFill>
                <a:latin typeface="Barlow Medium" pitchFamily="2" charset="77"/>
              </a:rPr>
              <a:t> de </a:t>
            </a:r>
            <a:r>
              <a:rPr lang="en-US" sz="1500" b="0" err="1">
                <a:solidFill>
                  <a:srgbClr val="58656E"/>
                </a:solidFill>
                <a:latin typeface="Barlow Medium" pitchFamily="2" charset="77"/>
              </a:rPr>
              <a:t>complémentarité</a:t>
            </a:r>
            <a:r>
              <a:rPr lang="en-US" sz="1500" b="0">
                <a:solidFill>
                  <a:srgbClr val="58656E"/>
                </a:solidFill>
                <a:latin typeface="Barlow Medium" pitchFamily="2" charset="77"/>
              </a:rPr>
              <a:t> des services MSSS-MEQ </a:t>
            </a:r>
          </a:p>
          <a:p>
            <a:pPr marL="0" indent="0" algn="ctr">
              <a:lnSpc>
                <a:spcPts val="2000"/>
              </a:lnSpc>
              <a:spcBef>
                <a:spcPts val="0"/>
              </a:spcBef>
              <a:spcAft>
                <a:spcPts val="1000"/>
              </a:spcAft>
              <a:buNone/>
            </a:pPr>
            <a:endParaRPr lang="en-US" sz="1500" b="0">
              <a:solidFill>
                <a:srgbClr val="58656E"/>
              </a:solidFill>
              <a:latin typeface="Barlow Medium" pitchFamily="2" charset="77"/>
            </a:endParaRPr>
          </a:p>
        </p:txBody>
      </p:sp>
      <p:pic>
        <p:nvPicPr>
          <p:cNvPr id="7" name="Image 6">
            <a:hlinkClick r:id="rId3"/>
            <a:extLst>
              <a:ext uri="{FF2B5EF4-FFF2-40B4-BE49-F238E27FC236}">
                <a16:creationId xmlns:a16="http://schemas.microsoft.com/office/drawing/2014/main" id="{4EF55960-2ED3-B249-84A0-D96C99D6A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999" y="3530009"/>
            <a:ext cx="1458645" cy="1600685"/>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8" name="Image 8">
            <a:hlinkClick r:id="rId5"/>
            <a:extLst>
              <a:ext uri="{FF2B5EF4-FFF2-40B4-BE49-F238E27FC236}">
                <a16:creationId xmlns:a16="http://schemas.microsoft.com/office/drawing/2014/main" id="{F8C9B91D-7958-7E4B-B18C-B7119C3DC8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0539" y="3530010"/>
            <a:ext cx="1201174" cy="157104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9" name="Picture 4">
            <a:hlinkClick r:id="rId7"/>
            <a:extLst>
              <a:ext uri="{FF2B5EF4-FFF2-40B4-BE49-F238E27FC236}">
                <a16:creationId xmlns:a16="http://schemas.microsoft.com/office/drawing/2014/main" id="{9793D470-D245-B545-B2F8-3C7506B145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3927" y="3437216"/>
            <a:ext cx="2434856" cy="1739182"/>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a:extLst>
              <a:ext uri="{FF2B5EF4-FFF2-40B4-BE49-F238E27FC236}">
                <a16:creationId xmlns:a16="http://schemas.microsoft.com/office/drawing/2014/main" id="{37FC0E8A-BA92-274D-9E7B-34CF8CCC6069}"/>
              </a:ext>
            </a:extLst>
          </p:cNvPr>
          <p:cNvSpPr txBox="1">
            <a:spLocks/>
          </p:cNvSpPr>
          <p:nvPr/>
        </p:nvSpPr>
        <p:spPr>
          <a:xfrm>
            <a:off x="3185564" y="2435354"/>
            <a:ext cx="2031125" cy="1057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spcAft>
                <a:spcPts val="1000"/>
              </a:spcAft>
              <a:buNone/>
            </a:pPr>
            <a:r>
              <a:rPr lang="en-US" sz="1500" b="0">
                <a:solidFill>
                  <a:srgbClr val="58656E"/>
                </a:solidFill>
                <a:latin typeface="Barlow Medium" pitchFamily="2" charset="77"/>
              </a:rPr>
              <a:t>Le </a:t>
            </a:r>
            <a:r>
              <a:rPr lang="en-US" sz="1500" b="0" err="1">
                <a:solidFill>
                  <a:srgbClr val="58656E"/>
                </a:solidFill>
                <a:latin typeface="Barlow Medium" pitchFamily="2" charset="77"/>
              </a:rPr>
              <a:t>Programme</a:t>
            </a:r>
            <a:r>
              <a:rPr lang="en-US" sz="1500" b="0">
                <a:solidFill>
                  <a:srgbClr val="58656E"/>
                </a:solidFill>
                <a:latin typeface="Barlow Medium" pitchFamily="2" charset="77"/>
              </a:rPr>
              <a:t> national de </a:t>
            </a:r>
            <a:r>
              <a:rPr lang="en-US" sz="1500" b="0" err="1">
                <a:solidFill>
                  <a:srgbClr val="58656E"/>
                </a:solidFill>
                <a:latin typeface="Barlow Medium" pitchFamily="2" charset="77"/>
              </a:rPr>
              <a:t>santé</a:t>
            </a:r>
            <a:r>
              <a:rPr lang="en-US" sz="1500" b="0">
                <a:solidFill>
                  <a:srgbClr val="58656E"/>
                </a:solidFill>
                <a:latin typeface="Barlow Medium" pitchFamily="2" charset="77"/>
              </a:rPr>
              <a:t> </a:t>
            </a:r>
            <a:r>
              <a:rPr lang="en-US" sz="1500" b="0" err="1">
                <a:solidFill>
                  <a:srgbClr val="58656E"/>
                </a:solidFill>
                <a:latin typeface="Barlow Medium" pitchFamily="2" charset="77"/>
              </a:rPr>
              <a:t>publique</a:t>
            </a:r>
            <a:r>
              <a:rPr lang="en-US" sz="1500" b="0">
                <a:solidFill>
                  <a:srgbClr val="58656E"/>
                </a:solidFill>
                <a:latin typeface="Barlow Medium" pitchFamily="2" charset="77"/>
              </a:rPr>
              <a:t> </a:t>
            </a:r>
          </a:p>
          <a:p>
            <a:pPr marL="0" indent="0" algn="ctr">
              <a:lnSpc>
                <a:spcPts val="2000"/>
              </a:lnSpc>
              <a:spcBef>
                <a:spcPts val="0"/>
              </a:spcBef>
              <a:spcAft>
                <a:spcPts val="1000"/>
              </a:spcAft>
              <a:buNone/>
            </a:pPr>
            <a:endParaRPr lang="en-US" sz="1500" b="0">
              <a:solidFill>
                <a:srgbClr val="58656E"/>
              </a:solidFill>
              <a:latin typeface="Barlow Medium" pitchFamily="2" charset="77"/>
            </a:endParaRPr>
          </a:p>
        </p:txBody>
      </p:sp>
      <p:sp>
        <p:nvSpPr>
          <p:cNvPr id="12" name="Subtitle 2">
            <a:extLst>
              <a:ext uri="{FF2B5EF4-FFF2-40B4-BE49-F238E27FC236}">
                <a16:creationId xmlns:a16="http://schemas.microsoft.com/office/drawing/2014/main" id="{C8913622-EAD7-D642-A9A0-F5707D381B1E}"/>
              </a:ext>
            </a:extLst>
          </p:cNvPr>
          <p:cNvSpPr txBox="1">
            <a:spLocks/>
          </p:cNvSpPr>
          <p:nvPr/>
        </p:nvSpPr>
        <p:spPr>
          <a:xfrm>
            <a:off x="5797158" y="2435354"/>
            <a:ext cx="2031125" cy="1057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arlow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spcAft>
                <a:spcPts val="1000"/>
              </a:spcAft>
              <a:buNone/>
            </a:pPr>
            <a:r>
              <a:rPr lang="en-US" sz="1500" b="0">
                <a:solidFill>
                  <a:srgbClr val="58656E"/>
                </a:solidFill>
                <a:latin typeface="Barlow Medium" pitchFamily="2" charset="77"/>
              </a:rPr>
              <a:t>Le </a:t>
            </a:r>
            <a:r>
              <a:rPr lang="en-US" sz="1500" b="0" err="1">
                <a:solidFill>
                  <a:srgbClr val="58656E"/>
                </a:solidFill>
                <a:latin typeface="Barlow Medium" pitchFamily="2" charset="77"/>
              </a:rPr>
              <a:t>Programme</a:t>
            </a:r>
            <a:r>
              <a:rPr lang="en-US" sz="1500" b="0">
                <a:solidFill>
                  <a:srgbClr val="58656E"/>
                </a:solidFill>
                <a:latin typeface="Barlow Medium" pitchFamily="2" charset="77"/>
              </a:rPr>
              <a:t> de formation de </a:t>
            </a:r>
            <a:r>
              <a:rPr lang="en-US" sz="1500" b="0" err="1">
                <a:solidFill>
                  <a:srgbClr val="58656E"/>
                </a:solidFill>
                <a:latin typeface="Barlow Medium" pitchFamily="2" charset="77"/>
              </a:rPr>
              <a:t>l’école</a:t>
            </a:r>
            <a:r>
              <a:rPr lang="en-US" sz="1500" b="0">
                <a:solidFill>
                  <a:srgbClr val="58656E"/>
                </a:solidFill>
                <a:latin typeface="Barlow Medium" pitchFamily="2" charset="77"/>
              </a:rPr>
              <a:t> </a:t>
            </a:r>
            <a:r>
              <a:rPr lang="en-US" sz="1500" b="0" err="1">
                <a:solidFill>
                  <a:srgbClr val="58656E"/>
                </a:solidFill>
                <a:latin typeface="Barlow Medium" pitchFamily="2" charset="77"/>
              </a:rPr>
              <a:t>québécoise</a:t>
            </a:r>
            <a:endParaRPr lang="en-US" sz="1500" b="0">
              <a:solidFill>
                <a:srgbClr val="58656E"/>
              </a:solidFill>
              <a:latin typeface="Barlow Medium" pitchFamily="2" charset="77"/>
            </a:endParaRPr>
          </a:p>
        </p:txBody>
      </p:sp>
      <p:cxnSp>
        <p:nvCxnSpPr>
          <p:cNvPr id="13" name="Straight Connector 12">
            <a:extLst>
              <a:ext uri="{FF2B5EF4-FFF2-40B4-BE49-F238E27FC236}">
                <a16:creationId xmlns:a16="http://schemas.microsoft.com/office/drawing/2014/main" id="{1B7E3633-2BD6-9A4F-ADF6-9F251D7C0070}"/>
              </a:ext>
            </a:extLst>
          </p:cNvPr>
          <p:cNvCxnSpPr>
            <a:cxnSpLocks/>
          </p:cNvCxnSpPr>
          <p:nvPr/>
        </p:nvCxnSpPr>
        <p:spPr>
          <a:xfrm flipV="1">
            <a:off x="3148040" y="2358489"/>
            <a:ext cx="0" cy="3114694"/>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CC9836-92F0-2B4A-9DB2-1FFBAC2C3323}"/>
              </a:ext>
            </a:extLst>
          </p:cNvPr>
          <p:cNvCxnSpPr>
            <a:cxnSpLocks/>
          </p:cNvCxnSpPr>
          <p:nvPr/>
        </p:nvCxnSpPr>
        <p:spPr>
          <a:xfrm flipV="1">
            <a:off x="5259553" y="2358489"/>
            <a:ext cx="0" cy="3114694"/>
          </a:xfrm>
          <a:prstGeom prst="line">
            <a:avLst/>
          </a:prstGeom>
          <a:ln w="15875" cap="rnd">
            <a:solidFill>
              <a:srgbClr val="2E6AB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7470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EEE013A39D1B44B76CF7FF21EB8E3A" ma:contentTypeVersion="13" ma:contentTypeDescription="Crée un document." ma:contentTypeScope="" ma:versionID="25878ddf88edaa9ac5fbc19543a85130">
  <xsd:schema xmlns:xsd="http://www.w3.org/2001/XMLSchema" xmlns:xs="http://www.w3.org/2001/XMLSchema" xmlns:p="http://schemas.microsoft.com/office/2006/metadata/properties" xmlns:ns2="1af6e9cd-f595-4691-b32e-cf6e5abf97bc" xmlns:ns3="75279b96-817f-4ab1-b69a-01c7b553f12a" targetNamespace="http://schemas.microsoft.com/office/2006/metadata/properties" ma:root="true" ma:fieldsID="1f45f1b0478fb1f401635a577cbd16b4" ns2:_="" ns3:_="">
    <xsd:import namespace="1af6e9cd-f595-4691-b32e-cf6e5abf97bc"/>
    <xsd:import namespace="75279b96-817f-4ab1-b69a-01c7b553f1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f6e9cd-f595-4691-b32e-cf6e5abf97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279b96-817f-4ab1-b69a-01c7b553f12a"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54BBFD-E991-4877-84A8-900055D9C537}">
  <ds:schemaRefs>
    <ds:schemaRef ds:uri="http://schemas.microsoft.com/sharepoint/v3/contenttype/forms"/>
  </ds:schemaRefs>
</ds:datastoreItem>
</file>

<file path=customXml/itemProps2.xml><?xml version="1.0" encoding="utf-8"?>
<ds:datastoreItem xmlns:ds="http://schemas.openxmlformats.org/officeDocument/2006/customXml" ds:itemID="{27D8FA7D-82DF-4178-880B-9F93827856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f6e9cd-f595-4691-b32e-cf6e5abf97bc"/>
    <ds:schemaRef ds:uri="75279b96-817f-4ab1-b69a-01c7b553f1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E878B8-56B3-45DE-9A18-2617F93BD24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647</TotalTime>
  <Words>4564</Words>
  <Application>Microsoft Office PowerPoint</Application>
  <PresentationFormat>Affichage à l'écran (4:3)</PresentationFormat>
  <Paragraphs>432</Paragraphs>
  <Slides>30</Slides>
  <Notes>27</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vt:i4>
      </vt:variant>
    </vt:vector>
  </HeadingPairs>
  <TitlesOfParts>
    <vt:vector size="36" baseType="lpstr">
      <vt:lpstr>Barlow SemiBold</vt:lpstr>
      <vt:lpstr>Arial</vt:lpstr>
      <vt:lpstr>Barlow Medium</vt:lpstr>
      <vt:lpstr>Barlow</vt:lpstr>
      <vt:lpstr>Calibri</vt:lpstr>
      <vt:lpstr>Office Theme</vt:lpstr>
      <vt:lpstr>ATELIER D'APPROPRIATION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Genevieve Normandeau</dc:creator>
  <cp:lastModifiedBy>Marie-Laurence Fillion</cp:lastModifiedBy>
  <cp:revision>137</cp:revision>
  <dcterms:created xsi:type="dcterms:W3CDTF">2021-09-20T11:49:48Z</dcterms:created>
  <dcterms:modified xsi:type="dcterms:W3CDTF">2021-11-03T20:33:53Z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0x010100ECEEE013A39D1B44B76CF7FF21EB8E3A</vt:lpwstr>
  </property>
  <property fmtid="{D5CDD505-2E9C-101B-9397-08002B2CF9AE}" pid="3" name="MSIP_Label_6a7d8d5d-78e2-4a62-9fcd-016eb5e4c57c_Enabled">
    <vt:lpwstr>true</vt:lpwstr>
  </property>
  <property fmtid="{D5CDD505-2E9C-101B-9397-08002B2CF9AE}" pid="4" name="MSIP_Label_6a7d8d5d-78e2-4a62-9fcd-016eb5e4c57c_SetDate">
    <vt:lpwstr>2021-11-01T20:02:35Z</vt:lpwstr>
  </property>
  <property fmtid="{D5CDD505-2E9C-101B-9397-08002B2CF9AE}" pid="5" name="MSIP_Label_6a7d8d5d-78e2-4a62-9fcd-016eb5e4c57c_Method">
    <vt:lpwstr>Standard</vt:lpwstr>
  </property>
  <property fmtid="{D5CDD505-2E9C-101B-9397-08002B2CF9AE}" pid="6" name="MSIP_Label_6a7d8d5d-78e2-4a62-9fcd-016eb5e4c57c_Name">
    <vt:lpwstr>Général</vt:lpwstr>
  </property>
  <property fmtid="{D5CDD505-2E9C-101B-9397-08002B2CF9AE}" pid="7" name="MSIP_Label_6a7d8d5d-78e2-4a62-9fcd-016eb5e4c57c_SiteId">
    <vt:lpwstr>06e1fe28-5f8b-4075-bf6c-ae24be1a7992</vt:lpwstr>
  </property>
  <property fmtid="{D5CDD505-2E9C-101B-9397-08002B2CF9AE}" pid="8" name="MSIP_Label_6a7d8d5d-78e2-4a62-9fcd-016eb5e4c57c_ActionId">
    <vt:lpwstr>9a60d227-ecab-4e79-afa0-b2f131a639cb</vt:lpwstr>
  </property>
  <property fmtid="{D5CDD505-2E9C-101B-9397-08002B2CF9AE}" pid="9" name="MSIP_Label_6a7d8d5d-78e2-4a62-9fcd-016eb5e4c57c_ContentBits">
    <vt:lpwstr>0</vt:lpwstr>
  </property>
</Properties>
</file>