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64" r:id="rId2"/>
    <p:sldId id="258" r:id="rId3"/>
    <p:sldId id="259" r:id="rId4"/>
    <p:sldId id="279" r:id="rId5"/>
    <p:sldId id="267" r:id="rId6"/>
    <p:sldId id="268" r:id="rId7"/>
    <p:sldId id="269" r:id="rId8"/>
    <p:sldId id="260" r:id="rId9"/>
    <p:sldId id="270" r:id="rId10"/>
    <p:sldId id="271" r:id="rId11"/>
    <p:sldId id="272" r:id="rId12"/>
    <p:sldId id="273" r:id="rId13"/>
    <p:sldId id="274" r:id="rId14"/>
    <p:sldId id="275" r:id="rId15"/>
    <p:sldId id="277" r:id="rId16"/>
    <p:sldId id="276" r:id="rId17"/>
    <p:sldId id="265" r:id="rId18"/>
    <p:sldId id="278" r:id="rId19"/>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32" autoAdjust="0"/>
  </p:normalViewPr>
  <p:slideViewPr>
    <p:cSldViewPr snapToGrid="0" snapToObjects="1">
      <p:cViewPr>
        <p:scale>
          <a:sx n="100" d="100"/>
          <a:sy n="100" d="100"/>
        </p:scale>
        <p:origin x="-29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C493CE-8D94-004C-A138-5A0903EF9179}" type="datetimeFigureOut">
              <a:rPr lang="fr-FR" smtClean="0"/>
              <a:t>2017-03-14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9BD3F8-250B-5942-BBF6-8DB0EBA38EBF}" type="slidenum">
              <a:rPr lang="fr-FR" smtClean="0"/>
              <a:t>‹N°›</a:t>
            </a:fld>
            <a:endParaRPr lang="fr-FR"/>
          </a:p>
        </p:txBody>
      </p:sp>
    </p:spTree>
    <p:extLst>
      <p:ext uri="{BB962C8B-B14F-4D97-AF65-F5344CB8AC3E}">
        <p14:creationId xmlns:p14="http://schemas.microsoft.com/office/powerpoint/2010/main" val="10726683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E493D0-BE24-472C-AB6C-55AFE14D1E30}" type="datetimeFigureOut">
              <a:rPr lang="fr-CA" smtClean="0"/>
              <a:t>2017-03-14</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EF2C4F-CD00-4994-8987-5B30AE901B8B}" type="slidenum">
              <a:rPr lang="fr-CA" smtClean="0"/>
              <a:t>‹N°›</a:t>
            </a:fld>
            <a:endParaRPr lang="fr-CA"/>
          </a:p>
        </p:txBody>
      </p:sp>
    </p:spTree>
    <p:extLst>
      <p:ext uri="{BB962C8B-B14F-4D97-AF65-F5344CB8AC3E}">
        <p14:creationId xmlns:p14="http://schemas.microsoft.com/office/powerpoint/2010/main" val="1847468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altLang="fr-FR" b="0" dirty="0" smtClean="0"/>
              <a:t>La présentation qui suit se veut un outil de sensibilisation à la nécessité</a:t>
            </a:r>
            <a:r>
              <a:rPr lang="fr-CA" altLang="fr-FR" b="0" dirty="0" smtClean="0">
                <a:solidFill>
                  <a:srgbClr val="FF0000"/>
                </a:solidFill>
              </a:rPr>
              <a:t>,</a:t>
            </a:r>
            <a:r>
              <a:rPr lang="fr-CA" altLang="fr-FR" b="0" dirty="0" smtClean="0"/>
              <a:t> pour chaque établissement</a:t>
            </a:r>
            <a:r>
              <a:rPr lang="fr-CA" altLang="fr-FR" b="0" dirty="0" smtClean="0">
                <a:solidFill>
                  <a:srgbClr val="FF0000"/>
                </a:solidFill>
              </a:rPr>
              <a:t>,</a:t>
            </a:r>
            <a:r>
              <a:rPr lang="fr-CA" altLang="fr-FR" b="0" dirty="0" smtClean="0"/>
              <a:t> d’élaborer un plan de gestion d’urgence des réserves de sang. Pour que ce plan soit fonctionnel en situation de pénurie, il faut que tout le personnel travaille de façon</a:t>
            </a:r>
            <a:r>
              <a:rPr lang="fr-CA" altLang="fr-FR" b="0" baseline="0" dirty="0" smtClean="0"/>
              <a:t> logique,</a:t>
            </a:r>
            <a:r>
              <a:rPr lang="fr-CA" altLang="fr-FR" b="0" dirty="0" smtClean="0"/>
              <a:t> dans un esprit de collaboration, en suivant un ensemble </a:t>
            </a:r>
            <a:r>
              <a:rPr lang="fr-CA" altLang="fr-FR" b="0" dirty="0" smtClean="0">
                <a:solidFill>
                  <a:srgbClr val="FF0000"/>
                </a:solidFill>
              </a:rPr>
              <a:t>de</a:t>
            </a:r>
            <a:r>
              <a:rPr lang="fr-CA" altLang="fr-FR" b="0" dirty="0" smtClean="0"/>
              <a:t> recommandations ou de directives</a:t>
            </a:r>
            <a:r>
              <a:rPr lang="fr-CA" altLang="fr-FR" b="0" baseline="0" dirty="0" smtClean="0"/>
              <a:t> préétablies</a:t>
            </a:r>
            <a:r>
              <a:rPr lang="fr-CA" altLang="fr-FR" b="0" dirty="0" smtClean="0"/>
              <a:t>.</a:t>
            </a:r>
          </a:p>
        </p:txBody>
      </p:sp>
      <p:sp>
        <p:nvSpPr>
          <p:cNvPr id="4" name="Espace réservé du numéro de diapositive 3"/>
          <p:cNvSpPr>
            <a:spLocks noGrp="1"/>
          </p:cNvSpPr>
          <p:nvPr>
            <p:ph type="sldNum" sz="quarter" idx="10"/>
          </p:nvPr>
        </p:nvSpPr>
        <p:spPr/>
        <p:txBody>
          <a:bodyPr/>
          <a:lstStyle/>
          <a:p>
            <a:fld id="{F3EF2C4F-CD00-4994-8987-5B30AE901B8B}" type="slidenum">
              <a:rPr lang="fr-CA" smtClean="0"/>
              <a:t>1</a:t>
            </a:fld>
            <a:endParaRPr lang="fr-CA"/>
          </a:p>
        </p:txBody>
      </p:sp>
    </p:spTree>
    <p:extLst>
      <p:ext uri="{BB962C8B-B14F-4D97-AF65-F5344CB8AC3E}">
        <p14:creationId xmlns:p14="http://schemas.microsoft.com/office/powerpoint/2010/main" val="1841292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altLang="fr-FR" dirty="0" smtClean="0"/>
              <a:t>Ce tableau décrit sommairement les phases d’une pénurie de composant ou produit sanguin. Les niveaux de stocks sont habituellement ceux des globules rouges, mais pourraient aussi s’appliquer à d’autres produits.</a:t>
            </a:r>
          </a:p>
        </p:txBody>
      </p:sp>
      <p:sp>
        <p:nvSpPr>
          <p:cNvPr id="4" name="Espace réservé du numéro de diapositive 3"/>
          <p:cNvSpPr>
            <a:spLocks noGrp="1"/>
          </p:cNvSpPr>
          <p:nvPr>
            <p:ph type="sldNum" sz="quarter" idx="10"/>
          </p:nvPr>
        </p:nvSpPr>
        <p:spPr/>
        <p:txBody>
          <a:bodyPr/>
          <a:lstStyle/>
          <a:p>
            <a:fld id="{F3EF2C4F-CD00-4994-8987-5B30AE901B8B}" type="slidenum">
              <a:rPr lang="fr-CA" smtClean="0"/>
              <a:t>7</a:t>
            </a:fld>
            <a:endParaRPr lang="fr-CA"/>
          </a:p>
        </p:txBody>
      </p:sp>
    </p:spTree>
    <p:extLst>
      <p:ext uri="{BB962C8B-B14F-4D97-AF65-F5344CB8AC3E}">
        <p14:creationId xmlns:p14="http://schemas.microsoft.com/office/powerpoint/2010/main" val="783847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altLang="fr-FR" dirty="0" smtClean="0"/>
              <a:t>La planification doit se faire lorsque les stocks de sang sont normaux. Les établissements</a:t>
            </a:r>
            <a:r>
              <a:rPr lang="fr-CA" altLang="fr-FR" baseline="0" dirty="0" smtClean="0"/>
              <a:t> </a:t>
            </a:r>
            <a:r>
              <a:rPr lang="fr-CA" altLang="fr-FR" dirty="0" smtClean="0"/>
              <a:t>doivent s’efforcer de mettre en place des politiques qui assurent une utilisation optimale des composants et produits sanguins.</a:t>
            </a:r>
          </a:p>
          <a:p>
            <a:r>
              <a:rPr lang="fr-CA" altLang="fr-FR" dirty="0" smtClean="0"/>
              <a:t>Le personnel doit être au courant de ces politiques. C’est au cours de cette phase verte qu’on peut former un comité qui élaborera des mesures d’urgence internes et qui sera aussi une instance décisionnelle en cas de pénurie de sang soit le Comité</a:t>
            </a:r>
            <a:r>
              <a:rPr lang="fr-CA" altLang="fr-FR" baseline="0" dirty="0" smtClean="0"/>
              <a:t> de gestion des pénuries de sang (CGPS)</a:t>
            </a:r>
            <a:r>
              <a:rPr lang="fr-CA" altLang="fr-FR" dirty="0" smtClean="0"/>
              <a:t>. </a:t>
            </a:r>
          </a:p>
          <a:p>
            <a:r>
              <a:rPr lang="fr-CA" altLang="fr-FR" dirty="0" smtClean="0"/>
              <a:t>Les tâches de ce comité peuvent aussi être dévolues à un comité existant. Par exemple, bien des services semblables seraient fournis par le comité de médecine transfusionnelle (CMT) de l’établissement. L’élaboration de politiques axées sur la gestion optimale du sang est aussi une fonction d’un CMT.</a:t>
            </a:r>
          </a:p>
        </p:txBody>
      </p:sp>
      <p:sp>
        <p:nvSpPr>
          <p:cNvPr id="4" name="Espace réservé du numéro de diapositive 3"/>
          <p:cNvSpPr>
            <a:spLocks noGrp="1"/>
          </p:cNvSpPr>
          <p:nvPr>
            <p:ph type="sldNum" sz="quarter" idx="10"/>
          </p:nvPr>
        </p:nvSpPr>
        <p:spPr/>
        <p:txBody>
          <a:bodyPr/>
          <a:lstStyle/>
          <a:p>
            <a:fld id="{F3EF2C4F-CD00-4994-8987-5B30AE901B8B}" type="slidenum">
              <a:rPr lang="fr-CA" smtClean="0"/>
              <a:t>8</a:t>
            </a:fld>
            <a:endParaRPr lang="fr-CA"/>
          </a:p>
        </p:txBody>
      </p:sp>
    </p:spTree>
    <p:extLst>
      <p:ext uri="{BB962C8B-B14F-4D97-AF65-F5344CB8AC3E}">
        <p14:creationId xmlns:p14="http://schemas.microsoft.com/office/powerpoint/2010/main" val="18975543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ouver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219200" y="2427281"/>
            <a:ext cx="7239000" cy="1411695"/>
          </a:xfrm>
        </p:spPr>
        <p:txBody>
          <a:bodyPr lIns="0" tIns="0" rIns="0" bIns="0" anchor="t" anchorCtr="0">
            <a:noAutofit/>
          </a:bodyPr>
          <a:lstStyle>
            <a:lvl1pPr>
              <a:lnSpc>
                <a:spcPct val="80000"/>
              </a:lnSpc>
              <a:defRPr sz="4000" b="1" i="0" kern="0" baseline="0">
                <a:latin typeface="Helvetica Neue"/>
                <a:cs typeface="Helvetica Neue"/>
              </a:defRPr>
            </a:lvl1pPr>
          </a:lstStyle>
          <a:p>
            <a:r>
              <a:rPr lang="fr-CA" dirty="0" smtClean="0"/>
              <a:t>Titre</a:t>
            </a:r>
            <a:br>
              <a:rPr lang="fr-CA" dirty="0" smtClean="0"/>
            </a:br>
            <a:r>
              <a:rPr lang="fr-CA" dirty="0" smtClean="0"/>
              <a:t>de la </a:t>
            </a:r>
            <a:br>
              <a:rPr lang="fr-CA" dirty="0" smtClean="0"/>
            </a:br>
            <a:r>
              <a:rPr lang="fr-CA" dirty="0" smtClean="0"/>
              <a:t>présentation</a:t>
            </a:r>
            <a:endParaRPr lang="fr-FR" dirty="0"/>
          </a:p>
        </p:txBody>
      </p:sp>
      <p:sp>
        <p:nvSpPr>
          <p:cNvPr id="3" name="Sous-titre 2"/>
          <p:cNvSpPr>
            <a:spLocks noGrp="1"/>
          </p:cNvSpPr>
          <p:nvPr>
            <p:ph type="subTitle" idx="1" hasCustomPrompt="1"/>
          </p:nvPr>
        </p:nvSpPr>
        <p:spPr>
          <a:xfrm>
            <a:off x="1219200" y="4033775"/>
            <a:ext cx="6553200" cy="353483"/>
          </a:xfrm>
        </p:spPr>
        <p:txBody>
          <a:bodyPr lIns="0" tIns="0" rIns="0" bIns="0" anchor="t" anchorCtr="0">
            <a:normAutofit/>
          </a:bodyPr>
          <a:lstStyle>
            <a:lvl1pPr marL="0" indent="0" algn="l">
              <a:buNone/>
              <a:defRPr sz="2100">
                <a:solidFill>
                  <a:srgbClr val="64646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dirty="0" smtClean="0"/>
              <a:t>Sous-titre</a:t>
            </a:r>
            <a:endParaRPr lang="fr-FR" dirty="0"/>
          </a:p>
        </p:txBody>
      </p:sp>
      <p:sp>
        <p:nvSpPr>
          <p:cNvPr id="5" name="Espace réservé du texte 4"/>
          <p:cNvSpPr>
            <a:spLocks noGrp="1"/>
          </p:cNvSpPr>
          <p:nvPr>
            <p:ph type="body" sz="quarter" idx="10" hasCustomPrompt="1"/>
          </p:nvPr>
        </p:nvSpPr>
        <p:spPr>
          <a:xfrm>
            <a:off x="1219200" y="4387258"/>
            <a:ext cx="6553200" cy="373062"/>
          </a:xfrm>
        </p:spPr>
        <p:txBody>
          <a:bodyPr lIns="0" tIns="0" rIns="0" bIns="0">
            <a:normAutofit/>
          </a:bodyPr>
          <a:lstStyle>
            <a:lvl1pPr marL="0" indent="0">
              <a:buNone/>
              <a:defRPr sz="1600" b="0" i="0" baseline="0">
                <a:latin typeface="Helvetica"/>
                <a:cs typeface="Helvetica"/>
              </a:defRPr>
            </a:lvl1pPr>
          </a:lstStyle>
          <a:p>
            <a:r>
              <a:rPr lang="fr-CA" dirty="0" smtClean="0"/>
              <a:t>Date</a:t>
            </a:r>
            <a:endParaRPr lang="fr-FR" dirty="0"/>
          </a:p>
        </p:txBody>
      </p:sp>
      <p:sp>
        <p:nvSpPr>
          <p:cNvPr id="14" name="Espace réservé du texte 4"/>
          <p:cNvSpPr>
            <a:spLocks noGrp="1"/>
          </p:cNvSpPr>
          <p:nvPr>
            <p:ph type="body" sz="quarter" idx="14" hasCustomPrompt="1"/>
          </p:nvPr>
        </p:nvSpPr>
        <p:spPr>
          <a:xfrm>
            <a:off x="1219200" y="1205318"/>
            <a:ext cx="5977467" cy="276349"/>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r>
              <a:rPr lang="fr-FR" b="0" i="0" dirty="0" smtClean="0"/>
              <a:t>Nom de la direction générale</a:t>
            </a:r>
            <a:endParaRPr lang="fr-FR" b="0" i="0" dirty="0"/>
          </a:p>
        </p:txBody>
      </p:sp>
      <p:pic>
        <p:nvPicPr>
          <p:cNvPr id="6" name="Image 5" descr="Signature_Ensemble_Avance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001" y="5748864"/>
            <a:ext cx="2167466" cy="677333"/>
          </a:xfrm>
          <a:prstGeom prst="rect">
            <a:avLst/>
          </a:prstGeom>
        </p:spPr>
      </p:pic>
    </p:spTree>
    <p:extLst>
      <p:ext uri="{BB962C8B-B14F-4D97-AF65-F5344CB8AC3E}">
        <p14:creationId xmlns:p14="http://schemas.microsoft.com/office/powerpoint/2010/main" val="415906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43000" y="908050"/>
            <a:ext cx="7543800" cy="787400"/>
          </a:xfrm>
        </p:spPr>
        <p:txBody>
          <a:bodyPr/>
          <a:lstStyle/>
          <a:p>
            <a:r>
              <a:rPr lang="fr-CA" dirty="0" smtClean="0"/>
              <a:t>Cliquez et modifiez le titre</a:t>
            </a:r>
            <a:endParaRPr lang="fr-FR" dirty="0"/>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DA22CE1A-E8F0-9144-8CD8-40F0FAD339ED}" type="datetimeFigureOut">
              <a:rPr lang="fr-FR" smtClean="0"/>
              <a:t>2017-03-14</a:t>
            </a:fld>
            <a:endParaRPr lang="fr-FR" dirty="0"/>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dirty="0"/>
          </a:p>
        </p:txBody>
      </p:sp>
      <p:sp>
        <p:nvSpPr>
          <p:cNvPr id="6" name="Espace réservé du numéro de diapositive 5"/>
          <p:cNvSpPr>
            <a:spLocks noGrp="1"/>
          </p:cNvSpPr>
          <p:nvPr>
            <p:ph type="sldNum" sz="quarter" idx="12"/>
          </p:nvPr>
        </p:nvSpPr>
        <p:spPr/>
        <p:txBody>
          <a:bodyPr/>
          <a:lstStyle/>
          <a:p>
            <a:fld id="{A5B39664-167F-834A-9888-E3B06C15E254}" type="slidenum">
              <a:rPr lang="fr-FR" smtClean="0"/>
              <a:t>‹N°›</a:t>
            </a:fld>
            <a:endParaRPr lang="fr-FR"/>
          </a:p>
        </p:txBody>
      </p:sp>
    </p:spTree>
    <p:extLst>
      <p:ext uri="{BB962C8B-B14F-4D97-AF65-F5344CB8AC3E}">
        <p14:creationId xmlns:p14="http://schemas.microsoft.com/office/powerpoint/2010/main" val="399528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320801" y="2353730"/>
            <a:ext cx="7207780" cy="2196043"/>
          </a:xfrm>
        </p:spPr>
        <p:txBody>
          <a:bodyPr lIns="0" tIns="0" rIns="0" bIns="0" anchor="t">
            <a:normAutofit/>
          </a:bodyPr>
          <a:lstStyle>
            <a:lvl1pPr algn="l">
              <a:defRPr sz="4800" b="1" cap="none"/>
            </a:lvl1pPr>
          </a:lstStyle>
          <a:p>
            <a:r>
              <a:rPr lang="fr-CA" dirty="0" smtClean="0"/>
              <a:t>Ceci est le titre </a:t>
            </a:r>
            <a:br>
              <a:rPr lang="fr-CA" dirty="0" smtClean="0"/>
            </a:br>
            <a:r>
              <a:rPr lang="fr-CA" dirty="0" smtClean="0"/>
              <a:t>de cette section</a:t>
            </a:r>
            <a:endParaRPr lang="fr-FR" dirty="0"/>
          </a:p>
        </p:txBody>
      </p:sp>
      <p:sp>
        <p:nvSpPr>
          <p:cNvPr id="6" name="Espace réservé du numéro de diapositive 5"/>
          <p:cNvSpPr>
            <a:spLocks noGrp="1"/>
          </p:cNvSpPr>
          <p:nvPr>
            <p:ph type="sldNum" sz="quarter" idx="12"/>
          </p:nvPr>
        </p:nvSpPr>
        <p:spPr/>
        <p:txBody>
          <a:bodyPr/>
          <a:lstStyle/>
          <a:p>
            <a:fld id="{A5B39664-167F-834A-9888-E3B06C15E254}" type="slidenum">
              <a:rPr lang="fr-FR" smtClean="0"/>
              <a:t>‹N°›</a:t>
            </a:fld>
            <a:endParaRPr lang="fr-FR"/>
          </a:p>
        </p:txBody>
      </p:sp>
    </p:spTree>
    <p:extLst>
      <p:ext uri="{BB962C8B-B14F-4D97-AF65-F5344CB8AC3E}">
        <p14:creationId xmlns:p14="http://schemas.microsoft.com/office/powerpoint/2010/main" val="161789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5" name="Espace réservé du numéro de diapositive 4"/>
          <p:cNvSpPr>
            <a:spLocks noGrp="1"/>
          </p:cNvSpPr>
          <p:nvPr>
            <p:ph type="sldNum" sz="quarter" idx="12"/>
          </p:nvPr>
        </p:nvSpPr>
        <p:spPr>
          <a:xfrm>
            <a:off x="203200" y="6106584"/>
            <a:ext cx="2133600" cy="264583"/>
          </a:xfrm>
        </p:spPr>
        <p:txBody>
          <a:bodyPr/>
          <a:lstStyle>
            <a:lvl1pPr algn="l">
              <a:defRPr/>
            </a:lvl1pPr>
          </a:lstStyle>
          <a:p>
            <a:fld id="{A5B39664-167F-834A-9888-E3B06C15E254}" type="slidenum">
              <a:rPr lang="fr-FR" smtClean="0"/>
              <a:pPr/>
              <a:t>‹N°›</a:t>
            </a:fld>
            <a:endParaRPr lang="fr-FR" dirty="0"/>
          </a:p>
        </p:txBody>
      </p:sp>
    </p:spTree>
    <p:extLst>
      <p:ext uri="{BB962C8B-B14F-4D97-AF65-F5344CB8AC3E}">
        <p14:creationId xmlns:p14="http://schemas.microsoft.com/office/powerpoint/2010/main" val="37647308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fermeture">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re 1"/>
          <p:cNvSpPr>
            <a:spLocks noGrp="1"/>
          </p:cNvSpPr>
          <p:nvPr>
            <p:ph type="title" hasCustomPrompt="1"/>
          </p:nvPr>
        </p:nvSpPr>
        <p:spPr>
          <a:xfrm>
            <a:off x="1244598" y="2472263"/>
            <a:ext cx="7207780" cy="2196043"/>
          </a:xfrm>
        </p:spPr>
        <p:txBody>
          <a:bodyPr lIns="0" tIns="0" rIns="0" bIns="0" anchor="t">
            <a:normAutofit/>
          </a:bodyPr>
          <a:lstStyle>
            <a:lvl1pPr algn="l">
              <a:defRPr sz="3900" b="1" cap="none"/>
            </a:lvl1pPr>
          </a:lstStyle>
          <a:p>
            <a:r>
              <a:rPr lang="fr-CA" dirty="0" smtClean="0"/>
              <a:t>Questions,</a:t>
            </a:r>
            <a:br>
              <a:rPr lang="fr-CA" dirty="0" smtClean="0"/>
            </a:br>
            <a:r>
              <a:rPr lang="fr-CA" dirty="0" smtClean="0"/>
              <a:t>commentaires?</a:t>
            </a:r>
            <a:endParaRPr lang="fr-FR" dirty="0"/>
          </a:p>
        </p:txBody>
      </p:sp>
      <p:sp>
        <p:nvSpPr>
          <p:cNvPr id="9" name="Espace réservé du texte 4"/>
          <p:cNvSpPr>
            <a:spLocks noGrp="1"/>
          </p:cNvSpPr>
          <p:nvPr>
            <p:ph type="body" sz="quarter" idx="14" hasCustomPrompt="1"/>
          </p:nvPr>
        </p:nvSpPr>
        <p:spPr>
          <a:xfrm>
            <a:off x="1219200" y="1222252"/>
            <a:ext cx="5977467" cy="234015"/>
          </a:xfrm>
        </p:spPr>
        <p:txBody>
          <a:bodyPr lIns="0" tIns="0" rIns="0" bIns="0">
            <a:normAutofit/>
          </a:bodyPr>
          <a:lstStyle>
            <a:lvl1pPr marL="0" indent="0">
              <a:buNone/>
              <a:defRPr sz="1200" b="0" i="0" baseline="0">
                <a:solidFill>
                  <a:srgbClr val="FFFFFF"/>
                </a:solidFill>
                <a:latin typeface="Helvetica Neue Light"/>
                <a:cs typeface="Helvetica Neue Light"/>
              </a:defRPr>
            </a:lvl1pPr>
          </a:lstStyle>
          <a:p>
            <a:r>
              <a:rPr lang="fr-FR" b="0" i="0" dirty="0" smtClean="0"/>
              <a:t>Nom de la direction générale</a:t>
            </a:r>
            <a:endParaRPr lang="fr-FR" b="0" i="0" dirty="0"/>
          </a:p>
        </p:txBody>
      </p:sp>
    </p:spTree>
    <p:extLst>
      <p:ext uri="{BB962C8B-B14F-4D97-AF65-F5344CB8AC3E}">
        <p14:creationId xmlns:p14="http://schemas.microsoft.com/office/powerpoint/2010/main" val="313278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43000" y="908050"/>
            <a:ext cx="7543800" cy="787400"/>
          </a:xfrm>
          <a:prstGeom prst="rect">
            <a:avLst/>
          </a:prstGeom>
        </p:spPr>
        <p:txBody>
          <a:bodyPr vert="horz" lIns="91440" tIns="45720" rIns="91440" bIns="45720" rtlCol="0" anchor="ctr">
            <a:normAutofit/>
          </a:bodyPr>
          <a:lstStyle/>
          <a:p>
            <a:r>
              <a:rPr lang="fr-CA" dirty="0" smtClean="0"/>
              <a:t>Cliquez et modifiez le titre</a:t>
            </a:r>
            <a:endParaRPr lang="fr-FR" dirty="0"/>
          </a:p>
        </p:txBody>
      </p:sp>
      <p:sp>
        <p:nvSpPr>
          <p:cNvPr id="3" name="Espace réservé du texte 2"/>
          <p:cNvSpPr>
            <a:spLocks noGrp="1"/>
          </p:cNvSpPr>
          <p:nvPr>
            <p:ph type="body" idx="1"/>
          </p:nvPr>
        </p:nvSpPr>
        <p:spPr>
          <a:xfrm>
            <a:off x="1143000" y="1866900"/>
            <a:ext cx="7543800" cy="4259263"/>
          </a:xfrm>
          <a:prstGeom prst="rect">
            <a:avLst/>
          </a:prstGeom>
        </p:spPr>
        <p:txBody>
          <a:bodyPr vert="horz" lIns="91440" tIns="45720" rIns="91440" bIns="45720" rtlCol="0">
            <a:normAutofit/>
          </a:body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6" name="Espace réservé du numéro de diapositive 5"/>
          <p:cNvSpPr>
            <a:spLocks noGrp="1"/>
          </p:cNvSpPr>
          <p:nvPr>
            <p:ph type="sldNum" sz="quarter" idx="4"/>
          </p:nvPr>
        </p:nvSpPr>
        <p:spPr>
          <a:xfrm>
            <a:off x="254000" y="6055249"/>
            <a:ext cx="499533" cy="365125"/>
          </a:xfrm>
          <a:prstGeom prst="rect">
            <a:avLst/>
          </a:prstGeom>
        </p:spPr>
        <p:txBody>
          <a:bodyPr vert="horz" lIns="91440" tIns="45720" rIns="91440" bIns="45720" rtlCol="0" anchor="ctr"/>
          <a:lstStyle>
            <a:lvl1pPr algn="l">
              <a:defRPr sz="800" b="0" i="0">
                <a:solidFill>
                  <a:schemeClr val="tx1">
                    <a:tint val="75000"/>
                  </a:schemeClr>
                </a:solidFill>
                <a:latin typeface="Helvetica Neue"/>
                <a:cs typeface="Helvetica Neue"/>
              </a:defRPr>
            </a:lvl1pPr>
          </a:lstStyle>
          <a:p>
            <a:fld id="{A5B39664-167F-834A-9888-E3B06C15E254}" type="slidenum">
              <a:rPr lang="fr-FR" smtClean="0"/>
              <a:pPr/>
              <a:t>‹N°›</a:t>
            </a:fld>
            <a:endParaRPr lang="fr-FR" dirty="0"/>
          </a:p>
        </p:txBody>
      </p:sp>
      <p:pic>
        <p:nvPicPr>
          <p:cNvPr id="7" name="Image 6" descr="QUEBipr.jp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6836080" y="5863712"/>
            <a:ext cx="2003129" cy="604880"/>
          </a:xfrm>
          <a:prstGeom prst="rect">
            <a:avLst/>
          </a:prstGeom>
        </p:spPr>
      </p:pic>
    </p:spTree>
    <p:extLst>
      <p:ext uri="{BB962C8B-B14F-4D97-AF65-F5344CB8AC3E}">
        <p14:creationId xmlns:p14="http://schemas.microsoft.com/office/powerpoint/2010/main" val="3667007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p:titleStyle>
    <p:body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0.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8.xml"/><Relationship Id="rId1" Type="http://schemas.openxmlformats.org/officeDocument/2006/relationships/tags" Target="../tags/tag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0.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5.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hyperlink" Target="http://www.nacblood.ca/resources/shortages-plan/National_Plan_October72015.fr.pdf" TargetMode="External"/><Relationship Id="rId5" Type="http://schemas.openxmlformats.org/officeDocument/2006/relationships/hyperlink" Target="http://shop.csa.ca/en/canada/blood-and-blood-components/cancsa-z902-15/invt/27020812015" TargetMode="External"/><Relationship Id="rId4" Type="http://schemas.openxmlformats.org/officeDocument/2006/relationships/hyperlink" Target="https://www.aabb.org/programs/disasterresponse/documents/disastophndbkv2.pdf"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Ce que vous devez savoir</a:t>
            </a:r>
            <a:br>
              <a:rPr lang="fr-CA" dirty="0"/>
            </a:br>
            <a:r>
              <a:rPr lang="fr-CA" dirty="0"/>
              <a:t>sur la gestion des pénuries de produits sanguins </a:t>
            </a:r>
            <a:endParaRPr lang="fr-FR" dirty="0"/>
          </a:p>
        </p:txBody>
      </p:sp>
      <p:sp>
        <p:nvSpPr>
          <p:cNvPr id="3" name="Sous-titre 2"/>
          <p:cNvSpPr>
            <a:spLocks noGrp="1"/>
          </p:cNvSpPr>
          <p:nvPr>
            <p:ph type="subTitle" idx="1"/>
          </p:nvPr>
        </p:nvSpPr>
        <p:spPr>
          <a:xfrm>
            <a:off x="1219200" y="4167125"/>
            <a:ext cx="6553200" cy="353483"/>
          </a:xfrm>
        </p:spPr>
        <p:txBody>
          <a:bodyPr>
            <a:normAutofit fontScale="92500"/>
          </a:bodyPr>
          <a:lstStyle/>
          <a:p>
            <a:r>
              <a:rPr lang="fr-FR" smtClean="0"/>
              <a:t>Extraits </a:t>
            </a:r>
            <a:r>
              <a:rPr lang="fr-FR" dirty="0" smtClean="0"/>
              <a:t>du Plan des mesures d’urgence du système du sang</a:t>
            </a:r>
            <a:endParaRPr lang="fr-FR" dirty="0"/>
          </a:p>
        </p:txBody>
      </p:sp>
      <p:sp>
        <p:nvSpPr>
          <p:cNvPr id="4" name="Espace réservé du texte 3"/>
          <p:cNvSpPr>
            <a:spLocks noGrp="1"/>
          </p:cNvSpPr>
          <p:nvPr>
            <p:ph type="body" sz="quarter" idx="10"/>
          </p:nvPr>
        </p:nvSpPr>
        <p:spPr>
          <a:xfrm>
            <a:off x="1219200" y="4692058"/>
            <a:ext cx="6553200" cy="373062"/>
          </a:xfrm>
        </p:spPr>
        <p:txBody>
          <a:bodyPr/>
          <a:lstStyle/>
          <a:p>
            <a:r>
              <a:rPr lang="fr-FR" dirty="0" smtClean="0"/>
              <a:t>Version 1 - 2017</a:t>
            </a:r>
            <a:endParaRPr lang="fr-FR" dirty="0"/>
          </a:p>
        </p:txBody>
      </p:sp>
      <p:sp>
        <p:nvSpPr>
          <p:cNvPr id="5" name="Espace réservé du texte 4"/>
          <p:cNvSpPr>
            <a:spLocks noGrp="1"/>
          </p:cNvSpPr>
          <p:nvPr>
            <p:ph type="body" sz="quarter" idx="14"/>
          </p:nvPr>
        </p:nvSpPr>
        <p:spPr/>
        <p:txBody>
          <a:bodyPr/>
          <a:lstStyle/>
          <a:p>
            <a:endParaRPr lang="fr-FR" dirty="0"/>
          </a:p>
        </p:txBody>
      </p:sp>
    </p:spTree>
    <p:extLst>
      <p:ext uri="{BB962C8B-B14F-4D97-AF65-F5344CB8AC3E}">
        <p14:creationId xmlns:p14="http://schemas.microsoft.com/office/powerpoint/2010/main" val="1207264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10</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5" name="Titre 1"/>
          <p:cNvSpPr>
            <a:spLocks noGrp="1"/>
          </p:cNvSpPr>
          <p:nvPr>
            <p:ph type="title"/>
          </p:nvPr>
        </p:nvSpPr>
        <p:spPr>
          <a:xfrm>
            <a:off x="637953" y="908050"/>
            <a:ext cx="8048847" cy="580508"/>
          </a:xfrm>
        </p:spPr>
        <p:txBody>
          <a:bodyPr>
            <a:normAutofit/>
          </a:bodyPr>
          <a:lstStyle/>
          <a:p>
            <a:r>
              <a:rPr lang="fr-CA" sz="2400" dirty="0" smtClean="0">
                <a:solidFill>
                  <a:schemeClr val="tx1">
                    <a:lumMod val="50000"/>
                    <a:lumOff val="50000"/>
                  </a:schemeClr>
                </a:solidFill>
              </a:rPr>
              <a:t>Personnes clés</a:t>
            </a:r>
            <a:endParaRPr lang="fr-CA" sz="2400" dirty="0">
              <a:solidFill>
                <a:schemeClr val="tx1">
                  <a:lumMod val="50000"/>
                  <a:lumOff val="50000"/>
                </a:schemeClr>
              </a:solidFill>
            </a:endParaRPr>
          </a:p>
        </p:txBody>
      </p:sp>
      <p:sp>
        <p:nvSpPr>
          <p:cNvPr id="7" name="Espace réservé du contenu 2"/>
          <p:cNvSpPr txBox="1">
            <a:spLocks/>
          </p:cNvSpPr>
          <p:nvPr>
            <p:custDataLst>
              <p:tags r:id="rId2"/>
            </p:custDataLst>
          </p:nvPr>
        </p:nvSpPr>
        <p:spPr>
          <a:xfrm>
            <a:off x="657446" y="1488558"/>
            <a:ext cx="7912395" cy="466770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5113" indent="-265113">
              <a:lnSpc>
                <a:spcPct val="120000"/>
              </a:lnSpc>
              <a:spcAft>
                <a:spcPct val="35000"/>
              </a:spcAft>
              <a:buFont typeface="Wingdings" charset="2"/>
              <a:buChar char="§"/>
            </a:pPr>
            <a:r>
              <a:rPr lang="fr-CA" altLang="fr-FR" sz="2200" dirty="0">
                <a:latin typeface="Arial" charset="0"/>
              </a:rPr>
              <a:t>Comité </a:t>
            </a:r>
            <a:r>
              <a:rPr lang="fr-CA" altLang="fr-FR" sz="2200" dirty="0" smtClean="0">
                <a:latin typeface="Arial" charset="0"/>
              </a:rPr>
              <a:t>de gestion des pénuries de sang (CGPS </a:t>
            </a:r>
            <a:r>
              <a:rPr lang="fr-CA" sz="2000" dirty="0"/>
              <a:t>–</a:t>
            </a:r>
            <a:r>
              <a:rPr lang="fr-CA" altLang="fr-FR" sz="2200" dirty="0" smtClean="0">
                <a:latin typeface="Arial" charset="0"/>
              </a:rPr>
              <a:t> comité </a:t>
            </a:r>
            <a:r>
              <a:rPr lang="fr-CA" altLang="fr-FR" sz="2200" dirty="0">
                <a:latin typeface="Arial" charset="0"/>
              </a:rPr>
              <a:t>interne) :</a:t>
            </a:r>
          </a:p>
          <a:p>
            <a:pPr marL="542925" lvl="0" indent="-277813"/>
            <a:r>
              <a:rPr lang="fr-CA" sz="1700" dirty="0" smtClean="0"/>
              <a:t>président-directeur général</a:t>
            </a:r>
            <a:endParaRPr lang="fr-CA" sz="1700" dirty="0"/>
          </a:p>
          <a:p>
            <a:pPr marL="542925" lvl="0" indent="-277813"/>
            <a:r>
              <a:rPr lang="fr-CA" sz="1700" dirty="0" smtClean="0"/>
              <a:t>directeur </a:t>
            </a:r>
            <a:r>
              <a:rPr lang="fr-CA" sz="1700" dirty="0"/>
              <a:t>des services </a:t>
            </a:r>
            <a:r>
              <a:rPr lang="fr-CA" sz="1700" dirty="0" smtClean="0"/>
              <a:t>professionnels</a:t>
            </a:r>
            <a:endParaRPr lang="fr-CA" sz="1700" dirty="0"/>
          </a:p>
          <a:p>
            <a:pPr marL="542925" lvl="0" indent="-277813"/>
            <a:r>
              <a:rPr lang="fr-CA" sz="1700" dirty="0" smtClean="0"/>
              <a:t>directeur </a:t>
            </a:r>
            <a:r>
              <a:rPr lang="fr-CA" sz="1700" dirty="0"/>
              <a:t>des soins </a:t>
            </a:r>
            <a:r>
              <a:rPr lang="fr-CA" sz="1700" dirty="0" smtClean="0"/>
              <a:t>infirmiers</a:t>
            </a:r>
            <a:endParaRPr lang="fr-CA" sz="1700" dirty="0"/>
          </a:p>
          <a:p>
            <a:pPr marL="542925" lvl="0" indent="-277813"/>
            <a:r>
              <a:rPr lang="fr-CA" sz="1700" dirty="0" smtClean="0"/>
              <a:t>chef </a:t>
            </a:r>
            <a:r>
              <a:rPr lang="fr-CA" sz="1700" dirty="0"/>
              <a:t>du département de </a:t>
            </a:r>
            <a:r>
              <a:rPr lang="fr-CA" sz="1700" dirty="0" smtClean="0"/>
              <a:t>chirurgie</a:t>
            </a:r>
            <a:endParaRPr lang="fr-CA" sz="1700" dirty="0"/>
          </a:p>
          <a:p>
            <a:pPr marL="542925" lvl="0" indent="-277813"/>
            <a:r>
              <a:rPr lang="fr-CA" sz="1700" dirty="0" smtClean="0"/>
              <a:t>chef </a:t>
            </a:r>
            <a:r>
              <a:rPr lang="fr-CA" sz="1700" dirty="0"/>
              <a:t>du département </a:t>
            </a:r>
            <a:r>
              <a:rPr lang="fr-CA" sz="1700" dirty="0" smtClean="0"/>
              <a:t>d’urgence</a:t>
            </a:r>
            <a:endParaRPr lang="fr-CA" sz="1700" dirty="0"/>
          </a:p>
          <a:p>
            <a:pPr marL="542925" lvl="0" indent="-277813"/>
            <a:r>
              <a:rPr lang="fr-CA" sz="1700" dirty="0" smtClean="0"/>
              <a:t>chef </a:t>
            </a:r>
            <a:r>
              <a:rPr lang="fr-CA" sz="1700" dirty="0"/>
              <a:t>du département d’anesthésie ou des soins </a:t>
            </a:r>
            <a:r>
              <a:rPr lang="fr-CA" sz="1700" dirty="0" smtClean="0"/>
              <a:t>intensifs</a:t>
            </a:r>
            <a:endParaRPr lang="fr-CA" sz="1700" dirty="0"/>
          </a:p>
          <a:p>
            <a:pPr marL="542925" lvl="0" indent="-277813"/>
            <a:r>
              <a:rPr lang="fr-CA" sz="1700" dirty="0" smtClean="0"/>
              <a:t>hématologue </a:t>
            </a:r>
            <a:r>
              <a:rPr lang="fr-CA" sz="1700" dirty="0"/>
              <a:t>responsable de la médecine </a:t>
            </a:r>
            <a:r>
              <a:rPr lang="fr-CA" sz="1700" dirty="0" smtClean="0"/>
              <a:t>transfusionnelle</a:t>
            </a:r>
            <a:endParaRPr lang="fr-CA" sz="1700" dirty="0"/>
          </a:p>
          <a:p>
            <a:pPr marL="542925" lvl="0" indent="-277813"/>
            <a:r>
              <a:rPr lang="fr-CA" sz="1700" dirty="0" smtClean="0"/>
              <a:t>président </a:t>
            </a:r>
            <a:r>
              <a:rPr lang="fr-CA" sz="1700" dirty="0"/>
              <a:t>du </a:t>
            </a:r>
            <a:r>
              <a:rPr lang="fr-CA" sz="1700" dirty="0" smtClean="0"/>
              <a:t>Comité </a:t>
            </a:r>
            <a:r>
              <a:rPr lang="fr-CA" sz="1700" dirty="0"/>
              <a:t>de médecine </a:t>
            </a:r>
            <a:r>
              <a:rPr lang="fr-CA" sz="1700" dirty="0" smtClean="0"/>
              <a:t>transfusionnelle</a:t>
            </a:r>
            <a:endParaRPr lang="fr-CA" sz="1700" dirty="0"/>
          </a:p>
          <a:p>
            <a:pPr marL="542925" lvl="0" indent="-277813"/>
            <a:r>
              <a:rPr lang="fr-CA" sz="1700" dirty="0" smtClean="0"/>
              <a:t>chargé </a:t>
            </a:r>
            <a:r>
              <a:rPr lang="fr-CA" sz="1700" dirty="0"/>
              <a:t>clinique </a:t>
            </a:r>
            <a:r>
              <a:rPr lang="fr-CA" sz="1700" dirty="0" smtClean="0"/>
              <a:t>et </a:t>
            </a:r>
            <a:r>
              <a:rPr lang="fr-CA" sz="1700" dirty="0"/>
              <a:t>chargé technique de sécurité </a:t>
            </a:r>
            <a:r>
              <a:rPr lang="fr-CA" sz="1700" dirty="0" smtClean="0"/>
              <a:t>transfusionnelle</a:t>
            </a:r>
            <a:endParaRPr lang="fr-CA" sz="1700" dirty="0"/>
          </a:p>
          <a:p>
            <a:pPr marL="542925" lvl="0" indent="-277813"/>
            <a:r>
              <a:rPr lang="fr-CA" sz="1700" dirty="0" smtClean="0"/>
              <a:t>chef </a:t>
            </a:r>
            <a:r>
              <a:rPr lang="fr-CA" sz="1700" dirty="0"/>
              <a:t>technologiste de la banque de </a:t>
            </a:r>
            <a:r>
              <a:rPr lang="fr-CA" sz="1700" dirty="0" smtClean="0"/>
              <a:t>sang</a:t>
            </a:r>
            <a:endParaRPr lang="fr-CA" sz="1700" dirty="0"/>
          </a:p>
          <a:p>
            <a:pPr marL="542925" lvl="0" indent="-277813"/>
            <a:r>
              <a:rPr lang="fr-CA" sz="1700" dirty="0" smtClean="0"/>
              <a:t>conseiller </a:t>
            </a:r>
            <a:r>
              <a:rPr lang="fr-CA" sz="1700" dirty="0"/>
              <a:t>en gestion des </a:t>
            </a:r>
            <a:r>
              <a:rPr lang="fr-CA" sz="1700" dirty="0" smtClean="0"/>
              <a:t>risques</a:t>
            </a:r>
          </a:p>
          <a:p>
            <a:pPr marL="542925" lvl="0" indent="-277813"/>
            <a:r>
              <a:rPr lang="fr-CA" sz="1700" dirty="0" smtClean="0"/>
              <a:t>conseiller en communication / relations publiques</a:t>
            </a:r>
          </a:p>
          <a:p>
            <a:pPr marL="542925" lvl="0" indent="-277813"/>
            <a:r>
              <a:rPr lang="fr-CA" sz="1700" strike="sngStrike" dirty="0" smtClean="0"/>
              <a:t>et</a:t>
            </a:r>
            <a:r>
              <a:rPr lang="fr-CA" sz="1700" dirty="0" smtClean="0"/>
              <a:t> autres personnes, au besoin</a:t>
            </a:r>
          </a:p>
        </p:txBody>
      </p:sp>
    </p:spTree>
    <p:extLst>
      <p:ext uri="{BB962C8B-B14F-4D97-AF65-F5344CB8AC3E}">
        <p14:creationId xmlns:p14="http://schemas.microsoft.com/office/powerpoint/2010/main" val="3703983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11</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a:spLocks noGrp="1"/>
          </p:cNvSpPr>
          <p:nvPr>
            <p:ph type="title"/>
          </p:nvPr>
        </p:nvSpPr>
        <p:spPr>
          <a:xfrm>
            <a:off x="637953" y="908050"/>
            <a:ext cx="8048847" cy="580508"/>
          </a:xfrm>
        </p:spPr>
        <p:txBody>
          <a:bodyPr>
            <a:normAutofit/>
          </a:bodyPr>
          <a:lstStyle/>
          <a:p>
            <a:r>
              <a:rPr lang="fr-CA" sz="2400" dirty="0" smtClean="0">
                <a:solidFill>
                  <a:schemeClr val="tx1">
                    <a:lumMod val="50000"/>
                    <a:lumOff val="50000"/>
                  </a:schemeClr>
                </a:solidFill>
              </a:rPr>
              <a:t>Personnes clés</a:t>
            </a:r>
            <a:endParaRPr lang="fr-CA" sz="2400" dirty="0">
              <a:solidFill>
                <a:schemeClr val="tx1">
                  <a:lumMod val="50000"/>
                  <a:lumOff val="50000"/>
                </a:schemeClr>
              </a:solidFill>
            </a:endParaRPr>
          </a:p>
        </p:txBody>
      </p:sp>
      <p:sp>
        <p:nvSpPr>
          <p:cNvPr id="6"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7" name="Espace réservé du contenu 2"/>
          <p:cNvSpPr txBox="1">
            <a:spLocks/>
          </p:cNvSpPr>
          <p:nvPr>
            <p:custDataLst>
              <p:tags r:id="rId2"/>
            </p:custDataLst>
          </p:nvPr>
        </p:nvSpPr>
        <p:spPr>
          <a:xfrm>
            <a:off x="657446" y="1488558"/>
            <a:ext cx="7912395" cy="466770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65113" indent="-265113">
              <a:lnSpc>
                <a:spcPct val="120000"/>
              </a:lnSpc>
              <a:spcAft>
                <a:spcPct val="35000"/>
              </a:spcAft>
              <a:buFont typeface="Wingdings" charset="2"/>
              <a:buChar char="§"/>
            </a:pPr>
            <a:r>
              <a:rPr lang="fr-CA" altLang="fr-FR" sz="2200" dirty="0">
                <a:latin typeface="Arial" charset="0"/>
              </a:rPr>
              <a:t>Comité </a:t>
            </a:r>
            <a:r>
              <a:rPr lang="fr-CA" altLang="fr-FR" sz="2200" dirty="0" smtClean="0">
                <a:latin typeface="Arial" charset="0"/>
              </a:rPr>
              <a:t>de triage :</a:t>
            </a:r>
            <a:endParaRPr lang="fr-CA" altLang="fr-FR" sz="2200" dirty="0">
              <a:latin typeface="Arial" charset="0"/>
            </a:endParaRPr>
          </a:p>
          <a:p>
            <a:pPr marL="542925" lvl="0" indent="-277813"/>
            <a:r>
              <a:rPr lang="fr-CA" sz="1700" dirty="0"/>
              <a:t>u</a:t>
            </a:r>
            <a:r>
              <a:rPr lang="fr-CA" sz="1700" dirty="0" smtClean="0"/>
              <a:t>n </a:t>
            </a:r>
            <a:r>
              <a:rPr lang="fr-CA" sz="1700" dirty="0"/>
              <a:t>chef d’équipe, </a:t>
            </a:r>
            <a:r>
              <a:rPr lang="fr-CA" sz="1700" strike="sngStrike" dirty="0"/>
              <a:t>lequel</a:t>
            </a:r>
            <a:r>
              <a:rPr lang="fr-CA" sz="1700" dirty="0"/>
              <a:t> </a:t>
            </a:r>
            <a:r>
              <a:rPr lang="fr-CA" sz="1700" dirty="0" smtClean="0"/>
              <a:t>qui doit </a:t>
            </a:r>
            <a:r>
              <a:rPr lang="fr-CA" sz="1700" dirty="0"/>
              <a:t>être un médecin </a:t>
            </a:r>
            <a:r>
              <a:rPr lang="fr-CA" sz="1700" dirty="0" smtClean="0"/>
              <a:t>d’expérience</a:t>
            </a:r>
            <a:endParaRPr lang="fr-CA" sz="1700" dirty="0"/>
          </a:p>
          <a:p>
            <a:pPr marL="542925" lvl="0" indent="-277813"/>
            <a:r>
              <a:rPr lang="fr-CA" sz="1700" dirty="0"/>
              <a:t>u</a:t>
            </a:r>
            <a:r>
              <a:rPr lang="fr-CA" sz="1700" dirty="0" smtClean="0"/>
              <a:t>n </a:t>
            </a:r>
            <a:r>
              <a:rPr lang="fr-CA" sz="1700" dirty="0"/>
              <a:t>représentant de la </a:t>
            </a:r>
            <a:r>
              <a:rPr lang="fr-CA" sz="1700" dirty="0" smtClean="0"/>
              <a:t>direction de l’établissement</a:t>
            </a:r>
            <a:endParaRPr lang="fr-CA" sz="1700" dirty="0"/>
          </a:p>
          <a:p>
            <a:pPr marL="542925" lvl="0" indent="-277813"/>
            <a:r>
              <a:rPr lang="fr-CA" sz="1700" dirty="0"/>
              <a:t>u</a:t>
            </a:r>
            <a:r>
              <a:rPr lang="fr-CA" sz="1700" dirty="0" smtClean="0"/>
              <a:t>n éthicien</a:t>
            </a:r>
            <a:endParaRPr lang="fr-CA" sz="1700" dirty="0"/>
          </a:p>
          <a:p>
            <a:pPr marL="542925" lvl="0" indent="-277813"/>
            <a:r>
              <a:rPr lang="fr-CA" sz="1700" dirty="0"/>
              <a:t>u</a:t>
            </a:r>
            <a:r>
              <a:rPr lang="fr-CA" sz="1700" dirty="0" smtClean="0"/>
              <a:t>n </a:t>
            </a:r>
            <a:r>
              <a:rPr lang="fr-CA" sz="1700" dirty="0"/>
              <a:t>superviseur des services </a:t>
            </a:r>
            <a:r>
              <a:rPr lang="fr-CA" sz="1700" dirty="0" smtClean="0"/>
              <a:t>infirmiers</a:t>
            </a:r>
            <a:endParaRPr lang="fr-CA" sz="1700" dirty="0"/>
          </a:p>
          <a:p>
            <a:pPr marL="542925" lvl="0" indent="-277813"/>
            <a:r>
              <a:rPr lang="fr-CA" sz="1700" dirty="0"/>
              <a:t>d</a:t>
            </a:r>
            <a:r>
              <a:rPr lang="fr-CA" sz="1700" dirty="0" smtClean="0"/>
              <a:t>es </a:t>
            </a:r>
            <a:r>
              <a:rPr lang="fr-CA" sz="1700" dirty="0"/>
              <a:t>représentants de différents services (urgence, traumatologie, transplantation, chirurgie cardiovasculaire, gastro-entérologie et obstétrique</a:t>
            </a:r>
            <a:r>
              <a:rPr lang="fr-CA" sz="1700" dirty="0" smtClean="0"/>
              <a:t>)</a:t>
            </a:r>
            <a:endParaRPr lang="fr-CA" sz="1700" dirty="0"/>
          </a:p>
          <a:p>
            <a:pPr marL="542925" lvl="0" indent="-277813"/>
            <a:r>
              <a:rPr lang="fr-CA" sz="1700" dirty="0"/>
              <a:t>u</a:t>
            </a:r>
            <a:r>
              <a:rPr lang="fr-CA" sz="1700" dirty="0" smtClean="0"/>
              <a:t>n </a:t>
            </a:r>
            <a:r>
              <a:rPr lang="fr-CA" sz="1700" dirty="0"/>
              <a:t>membre du personnel infirmier ou un médecin spécialisé en soins </a:t>
            </a:r>
            <a:r>
              <a:rPr lang="fr-CA" sz="1700" dirty="0" smtClean="0"/>
              <a:t>palliatifs</a:t>
            </a:r>
            <a:endParaRPr lang="fr-CA" sz="1700" dirty="0"/>
          </a:p>
          <a:p>
            <a:pPr marL="542925" lvl="0" indent="-277813"/>
            <a:r>
              <a:rPr lang="fr-CA" sz="1700" dirty="0"/>
              <a:t>u</a:t>
            </a:r>
            <a:r>
              <a:rPr lang="fr-CA" sz="1700" dirty="0" smtClean="0"/>
              <a:t>n </a:t>
            </a:r>
            <a:r>
              <a:rPr lang="fr-CA" sz="1700" dirty="0"/>
              <a:t>travailleur </a:t>
            </a:r>
            <a:r>
              <a:rPr lang="fr-CA" sz="1700" dirty="0" smtClean="0"/>
              <a:t>social</a:t>
            </a:r>
            <a:endParaRPr lang="fr-CA" sz="1700" dirty="0"/>
          </a:p>
          <a:p>
            <a:pPr marL="542925" lvl="0" indent="-277813"/>
            <a:r>
              <a:rPr lang="fr-CA" sz="1700" dirty="0"/>
              <a:t>u</a:t>
            </a:r>
            <a:r>
              <a:rPr lang="fr-CA" sz="1700" dirty="0" smtClean="0"/>
              <a:t>n aumônier</a:t>
            </a:r>
            <a:endParaRPr lang="fr-CA" sz="1700" dirty="0"/>
          </a:p>
          <a:p>
            <a:pPr marL="542925" indent="-277813"/>
            <a:r>
              <a:rPr lang="fr-CA" sz="1700" dirty="0"/>
              <a:t>u</a:t>
            </a:r>
            <a:r>
              <a:rPr lang="fr-CA" sz="1700" dirty="0" smtClean="0"/>
              <a:t>n </a:t>
            </a:r>
            <a:r>
              <a:rPr lang="fr-CA" sz="1700" dirty="0"/>
              <a:t>technologue de laboratoire médical</a:t>
            </a:r>
            <a:endParaRPr lang="fr-CA" sz="1700" dirty="0" smtClean="0"/>
          </a:p>
        </p:txBody>
      </p:sp>
    </p:spTree>
    <p:extLst>
      <p:ext uri="{BB962C8B-B14F-4D97-AF65-F5344CB8AC3E}">
        <p14:creationId xmlns:p14="http://schemas.microsoft.com/office/powerpoint/2010/main" val="51122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12</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5"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6" name="Titre 1"/>
          <p:cNvSpPr>
            <a:spLocks noGrp="1"/>
          </p:cNvSpPr>
          <p:nvPr>
            <p:ph type="title"/>
          </p:nvPr>
        </p:nvSpPr>
        <p:spPr>
          <a:xfrm>
            <a:off x="637953" y="908050"/>
            <a:ext cx="8048847" cy="580508"/>
          </a:xfrm>
        </p:spPr>
        <p:txBody>
          <a:bodyPr>
            <a:normAutofit/>
          </a:bodyPr>
          <a:lstStyle/>
          <a:p>
            <a:r>
              <a:rPr lang="fr-CA" sz="2400" dirty="0" smtClean="0">
                <a:solidFill>
                  <a:schemeClr val="tx1">
                    <a:lumMod val="50000"/>
                    <a:lumOff val="50000"/>
                  </a:schemeClr>
                </a:solidFill>
              </a:rPr>
              <a:t>Stratégie de communications</a:t>
            </a:r>
            <a:endParaRPr lang="fr-CA" sz="2400" dirty="0">
              <a:solidFill>
                <a:schemeClr val="tx1">
                  <a:lumMod val="50000"/>
                  <a:lumOff val="50000"/>
                </a:schemeClr>
              </a:solidFill>
            </a:endParaRPr>
          </a:p>
        </p:txBody>
      </p:sp>
      <p:sp>
        <p:nvSpPr>
          <p:cNvPr id="7" name="Espace réservé du contenu 2"/>
          <p:cNvSpPr txBox="1">
            <a:spLocks/>
          </p:cNvSpPr>
          <p:nvPr>
            <p:custDataLst>
              <p:tags r:id="rId2"/>
            </p:custDataLst>
          </p:nvPr>
        </p:nvSpPr>
        <p:spPr>
          <a:xfrm>
            <a:off x="657446" y="1488558"/>
            <a:ext cx="7912395" cy="466770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79438" indent="-457200">
              <a:lnSpc>
                <a:spcPct val="90000"/>
              </a:lnSpc>
              <a:spcAft>
                <a:spcPct val="40000"/>
              </a:spcAft>
              <a:buFont typeface="Wingdings" charset="2"/>
              <a:buChar char="§"/>
            </a:pPr>
            <a:r>
              <a:rPr lang="fr-CA" altLang="fr-FR" sz="1900" dirty="0" smtClean="0">
                <a:latin typeface="Arial" charset="0"/>
              </a:rPr>
              <a:t>Préparer différents modèles de </a:t>
            </a:r>
            <a:r>
              <a:rPr lang="fr-CA" altLang="fr-FR" sz="1900" dirty="0">
                <a:latin typeface="Arial" charset="0"/>
              </a:rPr>
              <a:t>n</a:t>
            </a:r>
            <a:r>
              <a:rPr lang="fr-CA" altLang="fr-FR" sz="1900" dirty="0" smtClean="0">
                <a:latin typeface="Arial" charset="0"/>
              </a:rPr>
              <a:t>otes </a:t>
            </a:r>
            <a:r>
              <a:rPr lang="fr-CA" altLang="fr-FR" sz="1900" dirty="0">
                <a:latin typeface="Arial" charset="0"/>
              </a:rPr>
              <a:t>de </a:t>
            </a:r>
            <a:r>
              <a:rPr lang="fr-CA" altLang="fr-FR" sz="1900" dirty="0" smtClean="0">
                <a:latin typeface="Arial" charset="0"/>
              </a:rPr>
              <a:t>service prêts à être utilisés et s’assurer qu’ils puissent être adaptés à chaque situation particulière</a:t>
            </a:r>
            <a:endParaRPr lang="fr-CA" altLang="fr-FR" sz="1900" dirty="0">
              <a:latin typeface="Arial" charset="0"/>
            </a:endParaRPr>
          </a:p>
          <a:p>
            <a:pPr marL="579438" indent="-457200">
              <a:lnSpc>
                <a:spcPct val="90000"/>
              </a:lnSpc>
              <a:spcAft>
                <a:spcPct val="40000"/>
              </a:spcAft>
              <a:buFont typeface="Wingdings" charset="2"/>
              <a:buChar char="§"/>
            </a:pPr>
            <a:r>
              <a:rPr lang="fr-CA" altLang="fr-FR" sz="1900" dirty="0" smtClean="0">
                <a:latin typeface="Arial" charset="0"/>
              </a:rPr>
              <a:t>Préparer une liste des </a:t>
            </a:r>
            <a:r>
              <a:rPr lang="fr-CA" altLang="fr-FR" sz="1900" dirty="0">
                <a:latin typeface="Arial" charset="0"/>
              </a:rPr>
              <a:t>personnes à contacter aux diverses phases du </a:t>
            </a:r>
            <a:r>
              <a:rPr lang="fr-CA" altLang="fr-FR" sz="1900" dirty="0" smtClean="0">
                <a:latin typeface="Arial" charset="0"/>
              </a:rPr>
              <a:t>plan et la faire approuver par le CGPS</a:t>
            </a:r>
            <a:endParaRPr lang="fr-CA" altLang="fr-FR" sz="1900" dirty="0">
              <a:latin typeface="Arial" charset="0"/>
            </a:endParaRPr>
          </a:p>
          <a:p>
            <a:pPr marL="579438" indent="-457200">
              <a:lnSpc>
                <a:spcPct val="90000"/>
              </a:lnSpc>
              <a:spcAft>
                <a:spcPct val="40000"/>
              </a:spcAft>
              <a:buFont typeface="Wingdings" charset="2"/>
              <a:buChar char="§"/>
            </a:pPr>
            <a:r>
              <a:rPr lang="fr-CA" altLang="fr-FR" sz="1900" dirty="0" smtClean="0">
                <a:latin typeface="Arial" charset="0"/>
              </a:rPr>
              <a:t>Se rappeler que la diffusion </a:t>
            </a:r>
            <a:r>
              <a:rPr lang="fr-CA" altLang="fr-FR" sz="1900" dirty="0">
                <a:latin typeface="Arial" charset="0"/>
              </a:rPr>
              <a:t>des renseignements </a:t>
            </a:r>
            <a:r>
              <a:rPr lang="fr-CA" altLang="fr-FR" sz="1900" dirty="0" smtClean="0">
                <a:latin typeface="Arial" charset="0"/>
              </a:rPr>
              <a:t>relève </a:t>
            </a:r>
            <a:r>
              <a:rPr lang="fr-CA" altLang="fr-FR" sz="1900" dirty="0">
                <a:latin typeface="Arial" charset="0"/>
              </a:rPr>
              <a:t>du directeur du service de </a:t>
            </a:r>
            <a:r>
              <a:rPr lang="fr-CA" altLang="fr-FR" sz="1900" dirty="0" smtClean="0">
                <a:latin typeface="Arial" charset="0"/>
              </a:rPr>
              <a:t>médecine transfusionnelle </a:t>
            </a:r>
            <a:r>
              <a:rPr lang="fr-CA" altLang="fr-FR" sz="1900" dirty="0">
                <a:latin typeface="Arial" charset="0"/>
              </a:rPr>
              <a:t>ou du président du </a:t>
            </a:r>
            <a:r>
              <a:rPr lang="fr-CA" altLang="fr-FR" sz="1900" dirty="0" smtClean="0">
                <a:latin typeface="Arial" charset="0"/>
              </a:rPr>
              <a:t>CGPS</a:t>
            </a:r>
            <a:endParaRPr lang="fr-CA" altLang="fr-FR" sz="1900" dirty="0">
              <a:latin typeface="Arial" charset="0"/>
            </a:endParaRPr>
          </a:p>
          <a:p>
            <a:pPr marL="579438" indent="-457200">
              <a:lnSpc>
                <a:spcPct val="90000"/>
              </a:lnSpc>
              <a:spcAft>
                <a:spcPct val="40000"/>
              </a:spcAft>
              <a:buFont typeface="Wingdings" charset="2"/>
              <a:buChar char="§"/>
            </a:pPr>
            <a:r>
              <a:rPr lang="fr-CA" altLang="fr-FR" sz="1900" dirty="0" smtClean="0">
                <a:latin typeface="Arial" charset="0"/>
              </a:rPr>
              <a:t>S’assurer que, dans toutes les communications, les modalités touchant les prises </a:t>
            </a:r>
            <a:r>
              <a:rPr lang="fr-CA" altLang="fr-FR" sz="1900" dirty="0">
                <a:latin typeface="Arial" charset="0"/>
              </a:rPr>
              <a:t>de </a:t>
            </a:r>
            <a:r>
              <a:rPr lang="fr-CA" altLang="fr-FR" sz="1900" dirty="0" smtClean="0">
                <a:latin typeface="Arial" charset="0"/>
              </a:rPr>
              <a:t>décision </a:t>
            </a:r>
            <a:r>
              <a:rPr lang="fr-CA" altLang="fr-FR" sz="1900" dirty="0">
                <a:latin typeface="Arial" charset="0"/>
              </a:rPr>
              <a:t>relatives à la mise en circulation du </a:t>
            </a:r>
            <a:r>
              <a:rPr lang="fr-CA" altLang="fr-FR" sz="1900" dirty="0" smtClean="0">
                <a:latin typeface="Arial" charset="0"/>
              </a:rPr>
              <a:t>sang soient clairement précisées, </a:t>
            </a:r>
            <a:r>
              <a:rPr lang="fr-CA" altLang="fr-FR" sz="1900" dirty="0">
                <a:latin typeface="Arial" charset="0"/>
              </a:rPr>
              <a:t>selon l’ampleur du rationnement</a:t>
            </a:r>
          </a:p>
          <a:p>
            <a:pPr marL="579438" indent="-457200">
              <a:lnSpc>
                <a:spcPct val="90000"/>
              </a:lnSpc>
              <a:spcAft>
                <a:spcPct val="40000"/>
              </a:spcAft>
              <a:buFont typeface="Wingdings" charset="2"/>
              <a:buChar char="§"/>
            </a:pPr>
            <a:r>
              <a:rPr lang="fr-CA" altLang="fr-FR" sz="1900" dirty="0" smtClean="0">
                <a:latin typeface="Arial" charset="0"/>
              </a:rPr>
              <a:t>Maintenir des communications </a:t>
            </a:r>
            <a:r>
              <a:rPr lang="fr-CA" altLang="fr-FR" sz="1900" dirty="0">
                <a:latin typeface="Arial" charset="0"/>
              </a:rPr>
              <a:t>étroites avec le </a:t>
            </a:r>
            <a:r>
              <a:rPr lang="fr-CA" altLang="fr-FR" sz="1900" dirty="0" smtClean="0">
                <a:latin typeface="Arial" charset="0"/>
              </a:rPr>
              <a:t>MSSS et le fournisseur de produits sanguins (</a:t>
            </a:r>
            <a:r>
              <a:rPr lang="fr-CA" altLang="fr-FR" sz="1900" dirty="0" err="1" smtClean="0">
                <a:latin typeface="Arial" charset="0"/>
              </a:rPr>
              <a:t>Héma</a:t>
            </a:r>
            <a:r>
              <a:rPr lang="fr-CA" altLang="fr-FR" sz="1900" dirty="0" smtClean="0">
                <a:latin typeface="Arial" charset="0"/>
              </a:rPr>
              <a:t>-Québec)</a:t>
            </a:r>
            <a:endParaRPr lang="fr-CA" altLang="fr-FR" sz="1900" strike="sngStrike" dirty="0">
              <a:latin typeface="Arial" charset="0"/>
            </a:endParaRPr>
          </a:p>
        </p:txBody>
      </p:sp>
    </p:spTree>
    <p:extLst>
      <p:ext uri="{BB962C8B-B14F-4D97-AF65-F5344CB8AC3E}">
        <p14:creationId xmlns:p14="http://schemas.microsoft.com/office/powerpoint/2010/main" val="1438423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13</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5" name="Titre 1"/>
          <p:cNvSpPr>
            <a:spLocks noGrp="1"/>
          </p:cNvSpPr>
          <p:nvPr>
            <p:ph type="title"/>
          </p:nvPr>
        </p:nvSpPr>
        <p:spPr>
          <a:xfrm>
            <a:off x="637953" y="908050"/>
            <a:ext cx="8048847" cy="580508"/>
          </a:xfrm>
        </p:spPr>
        <p:txBody>
          <a:bodyPr>
            <a:normAutofit/>
          </a:bodyPr>
          <a:lstStyle/>
          <a:p>
            <a:r>
              <a:rPr lang="fr-CA" sz="2400" dirty="0" smtClean="0"/>
              <a:t>Priorité des cas</a:t>
            </a:r>
            <a:endParaRPr lang="fr-CA" sz="2400" dirty="0"/>
          </a:p>
        </p:txBody>
      </p:sp>
      <p:sp>
        <p:nvSpPr>
          <p:cNvPr id="7" name="Espace réservé du contenu 2"/>
          <p:cNvSpPr txBox="1">
            <a:spLocks/>
          </p:cNvSpPr>
          <p:nvPr>
            <p:custDataLst>
              <p:tags r:id="rId2"/>
            </p:custDataLst>
          </p:nvPr>
        </p:nvSpPr>
        <p:spPr>
          <a:xfrm>
            <a:off x="657446" y="1488558"/>
            <a:ext cx="7912395" cy="4667702"/>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ct val="20000"/>
              </a:spcAft>
              <a:buFont typeface="Wingdings" charset="2"/>
              <a:buChar char="§"/>
            </a:pPr>
            <a:r>
              <a:rPr lang="fr-CA" altLang="fr-FR" dirty="0" smtClean="0">
                <a:latin typeface="Arial" charset="0"/>
              </a:rPr>
              <a:t>La priorité accordée aux divers cas se présentant doit s’appuyer sur les annexes 2 A et 2 B du GEPLMUSS</a:t>
            </a:r>
          </a:p>
          <a:p>
            <a:pPr>
              <a:spcAft>
                <a:spcPct val="20000"/>
              </a:spcAft>
              <a:buFont typeface="Wingdings" charset="2"/>
              <a:buChar char="§"/>
            </a:pPr>
            <a:r>
              <a:rPr lang="fr-CA" altLang="fr-FR" dirty="0" smtClean="0">
                <a:latin typeface="Arial" charset="0"/>
              </a:rPr>
              <a:t>Le PLMUSS doit être rédigé </a:t>
            </a:r>
            <a:r>
              <a:rPr lang="fr-CA" altLang="fr-FR" dirty="0">
                <a:latin typeface="Arial" charset="0"/>
              </a:rPr>
              <a:t>et adopté par le </a:t>
            </a:r>
            <a:r>
              <a:rPr lang="fr-CA" altLang="fr-FR" dirty="0" smtClean="0">
                <a:latin typeface="Arial" charset="0"/>
              </a:rPr>
              <a:t>CGPS et le Comité de médecine transfusionnelle</a:t>
            </a:r>
          </a:p>
          <a:p>
            <a:pPr>
              <a:spcAft>
                <a:spcPct val="20000"/>
              </a:spcAft>
              <a:buFont typeface="Wingdings" charset="2"/>
              <a:buChar char="§"/>
            </a:pPr>
            <a:r>
              <a:rPr lang="fr-CA" altLang="fr-FR" dirty="0" smtClean="0">
                <a:latin typeface="Arial" charset="0"/>
              </a:rPr>
              <a:t>Par exemple, il devrait inclure les </a:t>
            </a:r>
            <a:r>
              <a:rPr lang="fr-CA" altLang="fr-FR" dirty="0">
                <a:latin typeface="Arial" charset="0"/>
              </a:rPr>
              <a:t>mesures suivantes : </a:t>
            </a:r>
          </a:p>
          <a:p>
            <a:pPr lvl="1">
              <a:buFont typeface="Wingdings" charset="2"/>
              <a:buChar char="§"/>
            </a:pPr>
            <a:r>
              <a:rPr lang="fr-CA" altLang="fr-FR" sz="2000" dirty="0" smtClean="0">
                <a:latin typeface="Arial" charset="0"/>
              </a:rPr>
              <a:t>catégorisation </a:t>
            </a:r>
            <a:r>
              <a:rPr lang="fr-CA" altLang="fr-FR" sz="2000" dirty="0">
                <a:latin typeface="Arial" charset="0"/>
              </a:rPr>
              <a:t>stricte (tri) des demandes de sang et suivi d’un protocole rigoureux pour </a:t>
            </a:r>
            <a:r>
              <a:rPr lang="fr-CA" altLang="fr-FR" sz="2000" dirty="0" smtClean="0">
                <a:latin typeface="Arial" charset="0"/>
              </a:rPr>
              <a:t>déterminer quelles sont </a:t>
            </a:r>
            <a:r>
              <a:rPr lang="fr-CA" altLang="fr-FR" sz="2000" dirty="0">
                <a:latin typeface="Arial" charset="0"/>
              </a:rPr>
              <a:t>les demandes acceptables</a:t>
            </a:r>
          </a:p>
          <a:p>
            <a:pPr lvl="1">
              <a:buFont typeface="Wingdings" charset="2"/>
              <a:buChar char="§"/>
            </a:pPr>
            <a:r>
              <a:rPr lang="fr-CA" altLang="fr-FR" sz="2000" dirty="0">
                <a:latin typeface="Arial" charset="0"/>
              </a:rPr>
              <a:t>d</a:t>
            </a:r>
            <a:r>
              <a:rPr lang="fr-CA" altLang="fr-FR" sz="2000" dirty="0" smtClean="0">
                <a:latin typeface="Arial" charset="0"/>
              </a:rPr>
              <a:t>iminution </a:t>
            </a:r>
            <a:r>
              <a:rPr lang="fr-CA" altLang="fr-FR" sz="2000" dirty="0">
                <a:latin typeface="Arial" charset="0"/>
              </a:rPr>
              <a:t>de la dose administrée par traitement, lorsque </a:t>
            </a:r>
            <a:r>
              <a:rPr lang="fr-CA" altLang="fr-FR" sz="2000" dirty="0" smtClean="0">
                <a:latin typeface="Arial" charset="0"/>
              </a:rPr>
              <a:t>cela est </a:t>
            </a:r>
            <a:r>
              <a:rPr lang="fr-CA" altLang="fr-FR" sz="2000" dirty="0">
                <a:latin typeface="Arial" charset="0"/>
              </a:rPr>
              <a:t>possible</a:t>
            </a:r>
          </a:p>
          <a:p>
            <a:pPr lvl="1">
              <a:buFont typeface="Wingdings" charset="2"/>
              <a:buChar char="§"/>
            </a:pPr>
            <a:r>
              <a:rPr lang="fr-CA" altLang="fr-FR" sz="2000" dirty="0" smtClean="0">
                <a:latin typeface="Arial" charset="0"/>
              </a:rPr>
              <a:t>vérification </a:t>
            </a:r>
            <a:r>
              <a:rPr lang="fr-CA" altLang="fr-FR" sz="2000" dirty="0">
                <a:latin typeface="Arial" charset="0"/>
              </a:rPr>
              <a:t>de la liste des interventions chirurgicales non urgentes en vue de reporter celles qui risquent fort de demander des transfusions</a:t>
            </a:r>
          </a:p>
          <a:p>
            <a:pPr lvl="1">
              <a:buFont typeface="Wingdings" charset="2"/>
              <a:buChar char="§"/>
            </a:pPr>
            <a:r>
              <a:rPr lang="fr-CA" altLang="fr-FR" sz="2000" dirty="0">
                <a:latin typeface="Arial" charset="0"/>
              </a:rPr>
              <a:t>r</a:t>
            </a:r>
            <a:r>
              <a:rPr lang="fr-CA" altLang="fr-FR" sz="2000" dirty="0" smtClean="0">
                <a:latin typeface="Arial" charset="0"/>
              </a:rPr>
              <a:t>estriction </a:t>
            </a:r>
            <a:r>
              <a:rPr lang="fr-CA" altLang="fr-FR" sz="2000" dirty="0">
                <a:latin typeface="Arial" charset="0"/>
              </a:rPr>
              <a:t>de l’utilisation de sang aux situations dans lesquelles la vie du patient est menacée</a:t>
            </a:r>
          </a:p>
          <a:p>
            <a:pPr lvl="1">
              <a:buFont typeface="Wingdings" charset="2"/>
              <a:buChar char="§"/>
            </a:pPr>
            <a:r>
              <a:rPr lang="fr-CA" altLang="fr-FR" sz="2000" dirty="0">
                <a:latin typeface="Arial" charset="0"/>
              </a:rPr>
              <a:t>s</a:t>
            </a:r>
            <a:r>
              <a:rPr lang="fr-CA" altLang="fr-FR" sz="2000" dirty="0" smtClean="0">
                <a:latin typeface="Arial" charset="0"/>
              </a:rPr>
              <a:t>uivi </a:t>
            </a:r>
            <a:r>
              <a:rPr lang="fr-CA" altLang="fr-FR" sz="2000" dirty="0">
                <a:latin typeface="Arial" charset="0"/>
              </a:rPr>
              <a:t>des directives du </a:t>
            </a:r>
            <a:r>
              <a:rPr lang="fr-CA" altLang="fr-FR" sz="2000" dirty="0" smtClean="0">
                <a:latin typeface="Arial" charset="0"/>
              </a:rPr>
              <a:t>CCMUSS </a:t>
            </a:r>
            <a:r>
              <a:rPr lang="fr-CA" altLang="fr-FR" sz="2000" dirty="0">
                <a:latin typeface="Arial" charset="0"/>
              </a:rPr>
              <a:t>et du </a:t>
            </a:r>
            <a:r>
              <a:rPr lang="fr-CA" altLang="fr-FR" sz="2000" dirty="0" smtClean="0">
                <a:latin typeface="Arial" charset="0"/>
              </a:rPr>
              <a:t>MSSS</a:t>
            </a:r>
            <a:endParaRPr lang="fr-CA" altLang="fr-FR" sz="2000" dirty="0">
              <a:latin typeface="Arial" charset="0"/>
            </a:endParaRPr>
          </a:p>
        </p:txBody>
      </p:sp>
    </p:spTree>
    <p:extLst>
      <p:ext uri="{BB962C8B-B14F-4D97-AF65-F5344CB8AC3E}">
        <p14:creationId xmlns:p14="http://schemas.microsoft.com/office/powerpoint/2010/main" val="2032516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5" name="Titre 1"/>
          <p:cNvSpPr>
            <a:spLocks noGrp="1"/>
          </p:cNvSpPr>
          <p:nvPr>
            <p:ph type="title"/>
          </p:nvPr>
        </p:nvSpPr>
        <p:spPr>
          <a:xfrm>
            <a:off x="637953" y="908050"/>
            <a:ext cx="8048847" cy="580508"/>
          </a:xfrm>
        </p:spPr>
        <p:txBody>
          <a:bodyPr>
            <a:normAutofit/>
          </a:bodyPr>
          <a:lstStyle/>
          <a:p>
            <a:r>
              <a:rPr lang="fr-CA" sz="2400" dirty="0"/>
              <a:t>Transfert </a:t>
            </a:r>
            <a:r>
              <a:rPr lang="fr-CA" sz="2400" dirty="0" smtClean="0"/>
              <a:t>de produits sanguins entre établissements</a:t>
            </a:r>
            <a:endParaRPr lang="fr-CA" sz="2400" dirty="0">
              <a:solidFill>
                <a:schemeClr val="tx1">
                  <a:lumMod val="50000"/>
                  <a:lumOff val="50000"/>
                </a:schemeClr>
              </a:solidFill>
            </a:endParaRPr>
          </a:p>
        </p:txBody>
      </p:sp>
      <p:sp>
        <p:nvSpPr>
          <p:cNvPr id="7"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14</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8" name="Espace réservé du contenu 2"/>
          <p:cNvSpPr txBox="1">
            <a:spLocks/>
          </p:cNvSpPr>
          <p:nvPr>
            <p:custDataLst>
              <p:tags r:id="rId2"/>
            </p:custDataLst>
          </p:nvPr>
        </p:nvSpPr>
        <p:spPr>
          <a:xfrm>
            <a:off x="809846" y="1640958"/>
            <a:ext cx="7912395" cy="466770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spcAft>
                <a:spcPct val="40000"/>
              </a:spcAft>
              <a:buFont typeface="Wingdings" charset="2"/>
              <a:buChar char="§"/>
            </a:pPr>
            <a:r>
              <a:rPr lang="fr-CA" altLang="fr-FR" sz="2200" dirty="0">
                <a:latin typeface="Arial" charset="0"/>
              </a:rPr>
              <a:t>Établir des relations avec les </a:t>
            </a:r>
            <a:r>
              <a:rPr lang="fr-CA" altLang="fr-FR" sz="2200" dirty="0" smtClean="0">
                <a:latin typeface="Arial" charset="0"/>
              </a:rPr>
              <a:t>établissements situés </a:t>
            </a:r>
            <a:r>
              <a:rPr lang="fr-CA" altLang="fr-FR" sz="2200" dirty="0">
                <a:latin typeface="Arial" charset="0"/>
              </a:rPr>
              <a:t>à proximité</a:t>
            </a:r>
          </a:p>
          <a:p>
            <a:pPr>
              <a:lnSpc>
                <a:spcPct val="90000"/>
              </a:lnSpc>
              <a:spcAft>
                <a:spcPct val="40000"/>
              </a:spcAft>
              <a:buFont typeface="Wingdings" charset="2"/>
              <a:buChar char="§"/>
            </a:pPr>
            <a:r>
              <a:rPr lang="fr-CA" altLang="fr-FR" sz="2200" dirty="0">
                <a:latin typeface="Arial" charset="0"/>
              </a:rPr>
              <a:t>Élaborer une procédure de transfert de produits entre établissements </a:t>
            </a:r>
            <a:r>
              <a:rPr lang="fr-CA" altLang="fr-FR" sz="2200" dirty="0" smtClean="0">
                <a:latin typeface="Arial" charset="0"/>
              </a:rPr>
              <a:t>qui permette d’optimiser </a:t>
            </a:r>
            <a:r>
              <a:rPr lang="fr-CA" altLang="fr-FR" sz="2200" dirty="0">
                <a:latin typeface="Arial" charset="0"/>
              </a:rPr>
              <a:t>les stocks de sang pendant une pénurie grave </a:t>
            </a:r>
            <a:r>
              <a:rPr lang="fr-CA" altLang="fr-FR" sz="2200" dirty="0" smtClean="0">
                <a:latin typeface="Arial" charset="0"/>
              </a:rPr>
              <a:t>et d’assurer </a:t>
            </a:r>
            <a:r>
              <a:rPr lang="fr-CA" altLang="fr-FR" sz="2200" dirty="0">
                <a:latin typeface="Arial" charset="0"/>
              </a:rPr>
              <a:t>un soutien aux patients qui en ont le plus besoin</a:t>
            </a:r>
          </a:p>
          <a:p>
            <a:pPr>
              <a:lnSpc>
                <a:spcPct val="90000"/>
              </a:lnSpc>
              <a:spcAft>
                <a:spcPct val="40000"/>
              </a:spcAft>
              <a:buFont typeface="Wingdings" charset="2"/>
              <a:buChar char="§"/>
            </a:pPr>
            <a:r>
              <a:rPr lang="fr-CA" altLang="fr-FR" sz="2200" dirty="0" smtClean="0">
                <a:latin typeface="Arial" charset="0"/>
              </a:rPr>
              <a:t>Mettre en place des plans </a:t>
            </a:r>
            <a:r>
              <a:rPr lang="fr-CA" altLang="fr-FR" sz="2200" dirty="0">
                <a:latin typeface="Arial" charset="0"/>
              </a:rPr>
              <a:t>de </a:t>
            </a:r>
            <a:r>
              <a:rPr lang="fr-CA" altLang="fr-FR" sz="2200" dirty="0" smtClean="0">
                <a:latin typeface="Arial" charset="0"/>
              </a:rPr>
              <a:t>redistribution qui pourront être utilisés au besoin</a:t>
            </a:r>
            <a:endParaRPr lang="fr-CA" altLang="fr-FR" sz="2200" strike="sngStrike" dirty="0">
              <a:latin typeface="Arial" charset="0"/>
            </a:endParaRPr>
          </a:p>
        </p:txBody>
      </p:sp>
    </p:spTree>
    <p:extLst>
      <p:ext uri="{BB962C8B-B14F-4D97-AF65-F5344CB8AC3E}">
        <p14:creationId xmlns:p14="http://schemas.microsoft.com/office/powerpoint/2010/main" val="2384031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15</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637953" y="908050"/>
            <a:ext cx="8048847" cy="580508"/>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CA" sz="2400" smtClean="0"/>
              <a:t>Retour à la normale</a:t>
            </a:r>
            <a:endParaRPr lang="fr-CA" sz="2400" dirty="0">
              <a:solidFill>
                <a:schemeClr val="tx1">
                  <a:lumMod val="50000"/>
                  <a:lumOff val="50000"/>
                </a:schemeClr>
              </a:solidFill>
            </a:endParaRPr>
          </a:p>
        </p:txBody>
      </p:sp>
      <p:sp>
        <p:nvSpPr>
          <p:cNvPr id="5"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7" name="Espace réservé du contenu 2"/>
          <p:cNvSpPr txBox="1">
            <a:spLocks/>
          </p:cNvSpPr>
          <p:nvPr>
            <p:custDataLst>
              <p:tags r:id="rId2"/>
            </p:custDataLst>
          </p:nvPr>
        </p:nvSpPr>
        <p:spPr>
          <a:xfrm>
            <a:off x="809846" y="1640958"/>
            <a:ext cx="7912395" cy="466770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spcAft>
                <a:spcPct val="40000"/>
              </a:spcAft>
              <a:buFont typeface="Wingdings" charset="2"/>
              <a:buChar char="§"/>
            </a:pPr>
            <a:r>
              <a:rPr lang="fr-CA" altLang="fr-FR" sz="2200" dirty="0" smtClean="0">
                <a:latin typeface="Arial" charset="0"/>
              </a:rPr>
              <a:t>Les mesures relatives à un retour à la normale constituent un </a:t>
            </a:r>
            <a:r>
              <a:rPr lang="fr-CA" altLang="fr-FR" sz="2200" dirty="0">
                <a:latin typeface="Arial" charset="0"/>
              </a:rPr>
              <a:t>é</a:t>
            </a:r>
            <a:r>
              <a:rPr lang="fr-CA" altLang="fr-FR" sz="2200" dirty="0" smtClean="0">
                <a:latin typeface="Arial" charset="0"/>
              </a:rPr>
              <a:t>lément </a:t>
            </a:r>
            <a:r>
              <a:rPr lang="fr-CA" altLang="fr-FR" sz="2200" dirty="0">
                <a:latin typeface="Arial" charset="0"/>
              </a:rPr>
              <a:t>essentiel du </a:t>
            </a:r>
            <a:r>
              <a:rPr lang="fr-CA" altLang="fr-FR" sz="2200" dirty="0" smtClean="0">
                <a:latin typeface="Arial" charset="0"/>
              </a:rPr>
              <a:t>PLMUSS</a:t>
            </a:r>
            <a:endParaRPr lang="fr-CA" altLang="fr-FR" sz="2200" strike="sngStrike" dirty="0">
              <a:latin typeface="Arial" charset="0"/>
            </a:endParaRPr>
          </a:p>
          <a:p>
            <a:pPr>
              <a:lnSpc>
                <a:spcPct val="90000"/>
              </a:lnSpc>
              <a:spcAft>
                <a:spcPct val="40000"/>
              </a:spcAft>
              <a:buFont typeface="Wingdings" charset="2"/>
              <a:buChar char="§"/>
            </a:pPr>
            <a:r>
              <a:rPr lang="fr-CA" altLang="fr-FR" sz="2200" dirty="0">
                <a:latin typeface="Arial" charset="0"/>
              </a:rPr>
              <a:t>L’avis de retour à la normale doit être envoyé à tous les destinataires de l’avis de pénurie original</a:t>
            </a:r>
          </a:p>
          <a:p>
            <a:pPr>
              <a:lnSpc>
                <a:spcPct val="90000"/>
              </a:lnSpc>
              <a:spcAft>
                <a:spcPct val="40000"/>
              </a:spcAft>
              <a:buFont typeface="Wingdings" charset="2"/>
              <a:buChar char="§"/>
            </a:pPr>
            <a:r>
              <a:rPr lang="fr-CA" altLang="fr-FR" sz="2200" dirty="0" smtClean="0">
                <a:latin typeface="Arial" charset="0"/>
              </a:rPr>
              <a:t>Malgré le retour à la normale, </a:t>
            </a:r>
            <a:r>
              <a:rPr lang="fr-CA" altLang="fr-FR" sz="2200" dirty="0">
                <a:latin typeface="Arial" charset="0"/>
              </a:rPr>
              <a:t>i</a:t>
            </a:r>
            <a:r>
              <a:rPr lang="fr-CA" altLang="fr-FR" sz="2200" dirty="0" smtClean="0">
                <a:latin typeface="Arial" charset="0"/>
              </a:rPr>
              <a:t>l est essentiel de </a:t>
            </a:r>
            <a:r>
              <a:rPr lang="fr-CA" altLang="fr-FR" sz="2200" dirty="0">
                <a:latin typeface="Arial" charset="0"/>
              </a:rPr>
              <a:t>continuer à restreindre pendant un certain temps la mise en circulation de composants </a:t>
            </a:r>
            <a:r>
              <a:rPr lang="fr-CA" altLang="fr-FR" sz="2200" dirty="0" smtClean="0">
                <a:latin typeface="Arial" charset="0"/>
              </a:rPr>
              <a:t>ou de </a:t>
            </a:r>
            <a:r>
              <a:rPr lang="fr-CA" altLang="fr-FR" sz="2200" dirty="0">
                <a:latin typeface="Arial" charset="0"/>
              </a:rPr>
              <a:t>produits sanguins</a:t>
            </a:r>
          </a:p>
          <a:p>
            <a:pPr>
              <a:lnSpc>
                <a:spcPct val="90000"/>
              </a:lnSpc>
              <a:spcAft>
                <a:spcPct val="40000"/>
              </a:spcAft>
              <a:buFont typeface="Wingdings" charset="2"/>
              <a:buChar char="§"/>
            </a:pPr>
            <a:r>
              <a:rPr lang="fr-CA" altLang="fr-FR" sz="2200" dirty="0">
                <a:latin typeface="Arial" charset="0"/>
              </a:rPr>
              <a:t>L’utilisation du sang doit reprendre de façon très graduelle et contrôlée</a:t>
            </a:r>
          </a:p>
          <a:p>
            <a:pPr>
              <a:lnSpc>
                <a:spcPct val="90000"/>
              </a:lnSpc>
              <a:spcAft>
                <a:spcPct val="40000"/>
              </a:spcAft>
              <a:buFont typeface="Wingdings" charset="2"/>
              <a:buChar char="§"/>
            </a:pPr>
            <a:r>
              <a:rPr lang="fr-CA" altLang="fr-FR" sz="2200" dirty="0" smtClean="0">
                <a:latin typeface="Arial" charset="0"/>
              </a:rPr>
              <a:t>Le retour aux </a:t>
            </a:r>
            <a:r>
              <a:rPr lang="fr-CA" altLang="fr-FR" sz="2200" dirty="0">
                <a:latin typeface="Arial" charset="0"/>
              </a:rPr>
              <a:t>activités de transfusion </a:t>
            </a:r>
            <a:r>
              <a:rPr lang="fr-CA" altLang="fr-FR" sz="2200" dirty="0" smtClean="0">
                <a:latin typeface="Arial" charset="0"/>
              </a:rPr>
              <a:t>normales doit également se faire de façon graduelle, en accord avec le guide de rationnement</a:t>
            </a:r>
            <a:endParaRPr lang="en-US" altLang="fr-FR" sz="2200" dirty="0">
              <a:latin typeface="Arial" charset="0"/>
            </a:endParaRPr>
          </a:p>
        </p:txBody>
      </p:sp>
    </p:spTree>
    <p:extLst>
      <p:ext uri="{BB962C8B-B14F-4D97-AF65-F5344CB8AC3E}">
        <p14:creationId xmlns:p14="http://schemas.microsoft.com/office/powerpoint/2010/main" val="3225645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16</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Conclusion</a:t>
            </a:r>
            <a:endParaRPr lang="fr-FR" dirty="0">
              <a:solidFill>
                <a:schemeClr val="bg1">
                  <a:lumMod val="95000"/>
                </a:schemeClr>
              </a:solidFill>
            </a:endParaRPr>
          </a:p>
        </p:txBody>
      </p:sp>
      <p:sp>
        <p:nvSpPr>
          <p:cNvPr id="6" name="Espace réservé du contenu 2"/>
          <p:cNvSpPr txBox="1">
            <a:spLocks/>
          </p:cNvSpPr>
          <p:nvPr>
            <p:custDataLst>
              <p:tags r:id="rId2"/>
            </p:custDataLst>
          </p:nvPr>
        </p:nvSpPr>
        <p:spPr>
          <a:xfrm>
            <a:off x="657446" y="994366"/>
            <a:ext cx="8064795" cy="472174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80000"/>
              </a:lnSpc>
              <a:spcAft>
                <a:spcPct val="50000"/>
              </a:spcAft>
              <a:buFont typeface="Wingdings" charset="2"/>
              <a:buChar char="§"/>
            </a:pPr>
            <a:r>
              <a:rPr lang="fr-CA" altLang="fr-FR" dirty="0">
                <a:latin typeface="Arial" charset="0"/>
              </a:rPr>
              <a:t>Une pénurie de sang peut survenir </a:t>
            </a:r>
            <a:r>
              <a:rPr lang="fr-CA" altLang="fr-FR" dirty="0" smtClean="0">
                <a:latin typeface="Arial" charset="0"/>
              </a:rPr>
              <a:t>lorsqu’on s’y </a:t>
            </a:r>
            <a:r>
              <a:rPr lang="fr-CA" altLang="fr-FR" dirty="0">
                <a:latin typeface="Arial" charset="0"/>
              </a:rPr>
              <a:t>attend le moins</a:t>
            </a:r>
          </a:p>
          <a:p>
            <a:pPr>
              <a:lnSpc>
                <a:spcPct val="80000"/>
              </a:lnSpc>
              <a:spcAft>
                <a:spcPct val="50000"/>
              </a:spcAft>
              <a:buFont typeface="Wingdings" charset="2"/>
              <a:buChar char="§"/>
            </a:pPr>
            <a:r>
              <a:rPr lang="fr-CA" altLang="fr-FR" dirty="0">
                <a:latin typeface="Arial" charset="0"/>
              </a:rPr>
              <a:t>Comme </a:t>
            </a:r>
            <a:r>
              <a:rPr lang="fr-CA" altLang="fr-FR" dirty="0" smtClean="0">
                <a:latin typeface="Arial" charset="0"/>
              </a:rPr>
              <a:t>une telle situation se produit rarement</a:t>
            </a:r>
            <a:r>
              <a:rPr lang="fr-CA" altLang="fr-FR" dirty="0">
                <a:latin typeface="Arial" charset="0"/>
              </a:rPr>
              <a:t>, le personnel peut être mal préparé à y réagir </a:t>
            </a:r>
            <a:r>
              <a:rPr lang="fr-CA" altLang="fr-FR" dirty="0" smtClean="0">
                <a:latin typeface="Arial" charset="0"/>
              </a:rPr>
              <a:t>si aucun plan d’urgence n’a été mis en </a:t>
            </a:r>
            <a:r>
              <a:rPr lang="fr-CA" altLang="fr-FR" dirty="0">
                <a:latin typeface="Arial" charset="0"/>
              </a:rPr>
              <a:t>place </a:t>
            </a:r>
            <a:r>
              <a:rPr lang="fr-CA" altLang="fr-FR" dirty="0" smtClean="0">
                <a:latin typeface="Arial" charset="0"/>
              </a:rPr>
              <a:t>et si aucune </a:t>
            </a:r>
            <a:r>
              <a:rPr lang="fr-CA" altLang="fr-FR" dirty="0">
                <a:latin typeface="Arial" charset="0"/>
              </a:rPr>
              <a:t>formation n’a </a:t>
            </a:r>
            <a:r>
              <a:rPr lang="fr-CA" altLang="fr-FR" dirty="0" smtClean="0">
                <a:latin typeface="Arial" charset="0"/>
              </a:rPr>
              <a:t>été reçue</a:t>
            </a:r>
            <a:endParaRPr lang="fr-CA" altLang="fr-FR" strike="sngStrike" dirty="0">
              <a:latin typeface="Arial" charset="0"/>
            </a:endParaRPr>
          </a:p>
          <a:p>
            <a:pPr>
              <a:lnSpc>
                <a:spcPct val="80000"/>
              </a:lnSpc>
              <a:spcAft>
                <a:spcPct val="50000"/>
              </a:spcAft>
              <a:buFont typeface="Wingdings" charset="2"/>
              <a:buChar char="§"/>
            </a:pPr>
            <a:r>
              <a:rPr lang="fr-CA" altLang="fr-FR" dirty="0">
                <a:latin typeface="Arial" charset="0"/>
              </a:rPr>
              <a:t>Un plan de communication </a:t>
            </a:r>
            <a:r>
              <a:rPr lang="fr-CA" altLang="fr-FR" dirty="0" smtClean="0">
                <a:latin typeface="Arial" charset="0"/>
              </a:rPr>
              <a:t>bien conçu permet aux personnes concernées de recevoir l’information dont elles ont besoin pour prendre des décisions éclairées</a:t>
            </a:r>
            <a:endParaRPr lang="fr-CA" altLang="fr-FR" strike="sngStrike" dirty="0">
              <a:latin typeface="Arial" charset="0"/>
            </a:endParaRPr>
          </a:p>
          <a:p>
            <a:pPr>
              <a:lnSpc>
                <a:spcPct val="80000"/>
              </a:lnSpc>
              <a:spcAft>
                <a:spcPct val="50000"/>
              </a:spcAft>
              <a:buFont typeface="Wingdings" charset="2"/>
              <a:buChar char="§"/>
            </a:pPr>
            <a:r>
              <a:rPr lang="fr-CA" altLang="fr-FR" dirty="0">
                <a:latin typeface="Arial" charset="0"/>
              </a:rPr>
              <a:t>Planifier et </a:t>
            </a:r>
            <a:r>
              <a:rPr lang="fr-CA" altLang="fr-FR" dirty="0" smtClean="0">
                <a:latin typeface="Arial" charset="0"/>
              </a:rPr>
              <a:t>procéder à des exercices de simulation </a:t>
            </a:r>
            <a:r>
              <a:rPr lang="fr-CA" altLang="fr-FR" dirty="0">
                <a:latin typeface="Arial" charset="0"/>
              </a:rPr>
              <a:t>donne </a:t>
            </a:r>
            <a:r>
              <a:rPr lang="fr-CA" altLang="fr-FR" dirty="0" smtClean="0">
                <a:latin typeface="Arial" charset="0"/>
              </a:rPr>
              <a:t>confiance au personnel concerné </a:t>
            </a:r>
            <a:r>
              <a:rPr lang="fr-CA" altLang="fr-FR" dirty="0">
                <a:latin typeface="Arial" charset="0"/>
              </a:rPr>
              <a:t>et </a:t>
            </a:r>
            <a:r>
              <a:rPr lang="fr-CA" altLang="fr-FR" dirty="0" smtClean="0">
                <a:latin typeface="Arial" charset="0"/>
              </a:rPr>
              <a:t>lui permet </a:t>
            </a:r>
            <a:r>
              <a:rPr lang="fr-CA" altLang="fr-FR" dirty="0">
                <a:latin typeface="Arial" charset="0"/>
              </a:rPr>
              <a:t>de réagir de façon uniforme, logique et efficace</a:t>
            </a:r>
          </a:p>
        </p:txBody>
      </p:sp>
    </p:spTree>
    <p:extLst>
      <p:ext uri="{BB962C8B-B14F-4D97-AF65-F5344CB8AC3E}">
        <p14:creationId xmlns:p14="http://schemas.microsoft.com/office/powerpoint/2010/main" val="371401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44597" y="2472263"/>
            <a:ext cx="3909065" cy="2196043"/>
          </a:xfrm>
        </p:spPr>
        <p:txBody>
          <a:bodyPr/>
          <a:lstStyle/>
          <a:p>
            <a:r>
              <a:rPr lang="fr-FR" dirty="0" smtClean="0"/>
              <a:t>Questions, commentaires ?</a:t>
            </a:r>
            <a:endParaRPr lang="fr-FR" dirty="0"/>
          </a:p>
        </p:txBody>
      </p:sp>
      <p:sp>
        <p:nvSpPr>
          <p:cNvPr id="3" name="Espace réservé du texte 2"/>
          <p:cNvSpPr>
            <a:spLocks noGrp="1"/>
          </p:cNvSpPr>
          <p:nvPr>
            <p:ph type="body" sz="quarter" idx="14"/>
          </p:nvPr>
        </p:nvSpPr>
        <p:spPr/>
        <p:txBody>
          <a:bodyPr/>
          <a:lstStyle/>
          <a:p>
            <a:endParaRPr lang="fr-FR" dirty="0"/>
          </a:p>
        </p:txBody>
      </p:sp>
      <p:sp>
        <p:nvSpPr>
          <p:cNvPr id="5" name="Slide Number Placeholder 3"/>
          <p:cNvSpPr txBox="1">
            <a:spLocks/>
          </p:cNvSpPr>
          <p:nvPr>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fr-FR"/>
            </a:defPPr>
            <a:lvl1pPr marL="0" algn="l" defTabSz="457200" rtl="0" eaLnBrk="1" latinLnBrk="0" hangingPunct="1">
              <a:spcAft>
                <a:spcPct val="100000"/>
              </a:spcAft>
              <a:buClr>
                <a:schemeClr val="tx2"/>
              </a:buClr>
              <a:buFont typeface="Times" charset="0"/>
              <a:buChar char="•"/>
              <a:defRPr sz="2400" b="0" i="0" kern="1200">
                <a:solidFill>
                  <a:schemeClr val="tx1"/>
                </a:solidFill>
                <a:latin typeface="Times" charset="0"/>
                <a:ea typeface="ＭＳ Ｐゴシック" charset="-128"/>
                <a:cs typeface="Helvetica Neue"/>
              </a:defRPr>
            </a:lvl1pPr>
            <a:lvl2pPr marL="742950" indent="-285750" algn="l" defTabSz="457200" rtl="0" eaLnBrk="1" latinLnBrk="0" hangingPunct="1">
              <a:spcBef>
                <a:spcPct val="20000"/>
              </a:spcBef>
              <a:buClr>
                <a:schemeClr val="tx2"/>
              </a:buClr>
              <a:buFont typeface="Times" charset="0"/>
              <a:buChar char="•"/>
              <a:defRPr sz="2400" kern="1200">
                <a:solidFill>
                  <a:schemeClr val="tx1"/>
                </a:solidFill>
                <a:latin typeface="Times" charset="0"/>
                <a:ea typeface="ＭＳ Ｐゴシック" charset="-128"/>
                <a:cs typeface="+mn-cs"/>
              </a:defRPr>
            </a:lvl2pPr>
            <a:lvl3pPr marL="1143000" indent="-228600" algn="l" defTabSz="457200" rtl="0" eaLnBrk="1" latinLnBrk="0" hangingPunct="1">
              <a:spcBef>
                <a:spcPct val="20000"/>
              </a:spcBef>
              <a:buClr>
                <a:schemeClr val="tx2"/>
              </a:buClr>
              <a:buFont typeface="Times" charset="0"/>
              <a:buChar char="•"/>
              <a:defRPr sz="2400" kern="1200">
                <a:solidFill>
                  <a:schemeClr val="tx1"/>
                </a:solidFill>
                <a:latin typeface="Times" charset="0"/>
                <a:ea typeface="ＭＳ Ｐゴシック" charset="-128"/>
                <a:cs typeface="+mn-cs"/>
              </a:defRPr>
            </a:lvl3pPr>
            <a:lvl4pPr marL="1600200" indent="-228600" algn="l" defTabSz="457200" rtl="0" eaLnBrk="1" latinLnBrk="0" hangingPunct="1">
              <a:spcBef>
                <a:spcPct val="20000"/>
              </a:spcBef>
              <a:buClr>
                <a:schemeClr val="tx2"/>
              </a:buClr>
              <a:buFont typeface="Times" charset="0"/>
              <a:buChar char="•"/>
              <a:defRPr sz="2400" kern="1200">
                <a:solidFill>
                  <a:schemeClr val="tx1"/>
                </a:solidFill>
                <a:latin typeface="Times" charset="0"/>
                <a:ea typeface="ＭＳ Ｐゴシック" charset="-128"/>
                <a:cs typeface="+mn-cs"/>
              </a:defRPr>
            </a:lvl4pPr>
            <a:lvl5pPr marL="2057400" indent="-228600" algn="l" defTabSz="457200" rtl="0" eaLnBrk="1" latinLnBrk="0" hangingPunct="1">
              <a:spcBef>
                <a:spcPct val="20000"/>
              </a:spcBef>
              <a:buClr>
                <a:schemeClr val="tx2"/>
              </a:buClr>
              <a:buFont typeface="Times" charset="0"/>
              <a:buChar char="•"/>
              <a:defRPr sz="2400" kern="1200">
                <a:solidFill>
                  <a:schemeClr val="tx1"/>
                </a:solidFill>
                <a:latin typeface="Times" charset="0"/>
                <a:ea typeface="ＭＳ Ｐゴシック" charset="-128"/>
                <a:cs typeface="+mn-cs"/>
              </a:defRPr>
            </a:lvl5pPr>
            <a:lvl6pPr marL="2514600" indent="-228600" algn="l" defTabSz="457200" rtl="0" eaLnBrk="0" fontAlgn="base" latinLnBrk="0" hangingPunct="0">
              <a:spcBef>
                <a:spcPct val="20000"/>
              </a:spcBef>
              <a:spcAft>
                <a:spcPct val="0"/>
              </a:spcAft>
              <a:buClr>
                <a:schemeClr val="tx2"/>
              </a:buClr>
              <a:buFont typeface="Times" charset="0"/>
              <a:buChar char="•"/>
              <a:defRPr sz="2400" kern="1200">
                <a:solidFill>
                  <a:schemeClr val="tx1"/>
                </a:solidFill>
                <a:latin typeface="Times" charset="0"/>
                <a:ea typeface="ＭＳ Ｐゴシック" charset="-128"/>
                <a:cs typeface="+mn-cs"/>
              </a:defRPr>
            </a:lvl6pPr>
            <a:lvl7pPr marL="2971800" indent="-228600" algn="l" defTabSz="457200" rtl="0" eaLnBrk="0" fontAlgn="base" latinLnBrk="0" hangingPunct="0">
              <a:spcBef>
                <a:spcPct val="20000"/>
              </a:spcBef>
              <a:spcAft>
                <a:spcPct val="0"/>
              </a:spcAft>
              <a:buClr>
                <a:schemeClr val="tx2"/>
              </a:buClr>
              <a:buFont typeface="Times" charset="0"/>
              <a:buChar char="•"/>
              <a:defRPr sz="2400" kern="1200">
                <a:solidFill>
                  <a:schemeClr val="tx1"/>
                </a:solidFill>
                <a:latin typeface="Times" charset="0"/>
                <a:ea typeface="ＭＳ Ｐゴシック" charset="-128"/>
                <a:cs typeface="+mn-cs"/>
              </a:defRPr>
            </a:lvl7pPr>
            <a:lvl8pPr marL="3429000" indent="-228600" algn="l" defTabSz="457200" rtl="0" eaLnBrk="0" fontAlgn="base" latinLnBrk="0" hangingPunct="0">
              <a:spcBef>
                <a:spcPct val="20000"/>
              </a:spcBef>
              <a:spcAft>
                <a:spcPct val="0"/>
              </a:spcAft>
              <a:buClr>
                <a:schemeClr val="tx2"/>
              </a:buClr>
              <a:buFont typeface="Times" charset="0"/>
              <a:buChar char="•"/>
              <a:defRPr sz="2400" kern="1200">
                <a:solidFill>
                  <a:schemeClr val="tx1"/>
                </a:solidFill>
                <a:latin typeface="Times" charset="0"/>
                <a:ea typeface="ＭＳ Ｐゴシック" charset="-128"/>
                <a:cs typeface="+mn-cs"/>
              </a:defRPr>
            </a:lvl8pPr>
            <a:lvl9pPr marL="3886200" indent="-228600" algn="l" defTabSz="457200" rtl="0" eaLnBrk="0" fontAlgn="base" latinLnBrk="0" hangingPunct="0">
              <a:spcBef>
                <a:spcPct val="20000"/>
              </a:spcBef>
              <a:spcAft>
                <a:spcPct val="0"/>
              </a:spcAft>
              <a:buClr>
                <a:schemeClr val="tx2"/>
              </a:buClr>
              <a:buFont typeface="Times" charset="0"/>
              <a:buChar char="•"/>
              <a:defRPr sz="2400" kern="1200">
                <a:solidFill>
                  <a:schemeClr val="tx1"/>
                </a:solidFill>
                <a:latin typeface="Times" charset="0"/>
                <a:ea typeface="ＭＳ Ｐゴシック" charset="-128"/>
                <a:cs typeface="+mn-cs"/>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17</a:t>
            </a:fld>
            <a:r>
              <a:rPr lang="en-US" altLang="fr-FR" sz="1200" smtClean="0">
                <a:latin typeface="Arial" charset="0"/>
              </a:rPr>
              <a:t>  </a:t>
            </a:r>
          </a:p>
          <a:p>
            <a:pPr>
              <a:spcAft>
                <a:spcPct val="0"/>
              </a:spcAft>
              <a:buClrTx/>
              <a:buFontTx/>
              <a:buNone/>
            </a:pPr>
            <a:r>
              <a:rPr lang="fr-CA" altLang="fr-FR" sz="1200" smtClean="0">
                <a:latin typeface="Arial" charset="0"/>
              </a:rPr>
              <a:t>Si vous modifiez ce document, veuillez en faire état en ajoutant le logo de votre établissement.</a:t>
            </a:r>
            <a:endParaRPr lang="fr-CA" altLang="fr-FR" sz="1200" dirty="0" smtClean="0">
              <a:latin typeface="Arial" charset="0"/>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0863" y="2570580"/>
            <a:ext cx="2857500" cy="2857500"/>
          </a:xfrm>
          <a:prstGeom prst="rect">
            <a:avLst/>
          </a:prstGeom>
        </p:spPr>
      </p:pic>
    </p:spTree>
    <p:extLst>
      <p:ext uri="{BB962C8B-B14F-4D97-AF65-F5344CB8AC3E}">
        <p14:creationId xmlns:p14="http://schemas.microsoft.com/office/powerpoint/2010/main" val="1257877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Références</a:t>
            </a:r>
            <a:endParaRPr lang="fr-FR" dirty="0">
              <a:solidFill>
                <a:schemeClr val="bg1">
                  <a:lumMod val="95000"/>
                </a:schemeClr>
              </a:solidFill>
            </a:endParaRPr>
          </a:p>
        </p:txBody>
      </p:sp>
      <p:sp>
        <p:nvSpPr>
          <p:cNvPr id="5"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18</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6" name="Espace réservé du contenu 2"/>
          <p:cNvSpPr txBox="1">
            <a:spLocks/>
          </p:cNvSpPr>
          <p:nvPr>
            <p:custDataLst>
              <p:tags r:id="rId2"/>
            </p:custDataLst>
          </p:nvPr>
        </p:nvSpPr>
        <p:spPr>
          <a:xfrm>
            <a:off x="657446" y="1232491"/>
            <a:ext cx="7912395" cy="47217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spcAft>
                <a:spcPct val="30000"/>
              </a:spcAft>
              <a:buNone/>
            </a:pPr>
            <a:r>
              <a:rPr lang="en-CA" sz="1400" cap="small" dirty="0" smtClean="0"/>
              <a:t>American Association of Blood Banks</a:t>
            </a:r>
            <a:r>
              <a:rPr lang="en-CA" sz="1400" dirty="0" smtClean="0"/>
              <a:t>. </a:t>
            </a:r>
            <a:r>
              <a:rPr lang="en-CA" sz="1400" i="1" dirty="0"/>
              <a:t>Disaster Operations </a:t>
            </a:r>
            <a:r>
              <a:rPr lang="en-CA" sz="1400" i="1" dirty="0" smtClean="0"/>
              <a:t>Handbook: Coordinating the Nation’s Blood Supply During Disasters and Biological Events, </a:t>
            </a:r>
            <a:r>
              <a:rPr lang="en-CA" sz="1400" dirty="0"/>
              <a:t>American Association of Blood Banks, 2008, 128 </a:t>
            </a:r>
            <a:r>
              <a:rPr lang="en-CA" sz="1400" dirty="0" smtClean="0"/>
              <a:t>p. En </a:t>
            </a:r>
            <a:r>
              <a:rPr lang="en-CA" sz="1400" dirty="0" err="1" smtClean="0"/>
              <a:t>ligne</a:t>
            </a:r>
            <a:r>
              <a:rPr lang="en-CA" sz="1400" dirty="0" smtClean="0"/>
              <a:t> : [</a:t>
            </a:r>
            <a:r>
              <a:rPr lang="en-CA" sz="1400" dirty="0" smtClean="0">
                <a:hlinkClick r:id="rId4"/>
              </a:rPr>
              <a:t>https://www.aabb.org/programs/disasterresponse/documents/disastophndbkv2.pdf</a:t>
            </a:r>
            <a:r>
              <a:rPr lang="en-CA" sz="1400" dirty="0" smtClean="0"/>
              <a:t>].</a:t>
            </a:r>
          </a:p>
          <a:p>
            <a:pPr marL="0" indent="0">
              <a:lnSpc>
                <a:spcPct val="120000"/>
              </a:lnSpc>
              <a:spcAft>
                <a:spcPct val="30000"/>
              </a:spcAft>
              <a:buNone/>
            </a:pPr>
            <a:r>
              <a:rPr lang="fr-CA" altLang="fr-FR" sz="1400" cap="small" dirty="0" smtClean="0">
                <a:latin typeface="Arial" charset="0"/>
              </a:rPr>
              <a:t>Association </a:t>
            </a:r>
            <a:r>
              <a:rPr lang="fr-CA" altLang="fr-FR" sz="1400" cap="small" dirty="0">
                <a:latin typeface="Arial" charset="0"/>
              </a:rPr>
              <a:t>canadienne de </a:t>
            </a:r>
            <a:r>
              <a:rPr lang="fr-CA" altLang="fr-FR" sz="1400" cap="small" dirty="0" smtClean="0">
                <a:latin typeface="Arial" charset="0"/>
              </a:rPr>
              <a:t>normalisation</a:t>
            </a:r>
            <a:r>
              <a:rPr lang="fr-CA" altLang="fr-FR" sz="1400" dirty="0" smtClean="0">
                <a:latin typeface="Arial" charset="0"/>
              </a:rPr>
              <a:t>. </a:t>
            </a:r>
            <a:r>
              <a:rPr lang="fr-CA" altLang="fr-FR" sz="1400" i="1" dirty="0" smtClean="0">
                <a:latin typeface="Arial" charset="0"/>
              </a:rPr>
              <a:t>Sang </a:t>
            </a:r>
            <a:r>
              <a:rPr lang="fr-CA" altLang="fr-FR" sz="1400" i="1" dirty="0">
                <a:latin typeface="Arial" charset="0"/>
              </a:rPr>
              <a:t>et produits sanguins labiles</a:t>
            </a:r>
            <a:r>
              <a:rPr lang="fr-CA" altLang="fr-FR" sz="1400" dirty="0">
                <a:latin typeface="Arial" charset="0"/>
              </a:rPr>
              <a:t> </a:t>
            </a:r>
            <a:r>
              <a:rPr lang="fr-CA" altLang="fr-FR" sz="1400" dirty="0" smtClean="0">
                <a:latin typeface="Arial" charset="0"/>
              </a:rPr>
              <a:t>CAN/CSA-Z902-15, 2015. En ligne : [</a:t>
            </a:r>
            <a:r>
              <a:rPr lang="fr-CA" altLang="fr-FR" sz="1400" dirty="0" smtClean="0">
                <a:latin typeface="Arial" charset="0"/>
                <a:hlinkClick r:id="rId5"/>
              </a:rPr>
              <a:t>http://shop.csa.ca/en/canada/blood-and-blood-components/cancsa-z902-15/invt/27020812015</a:t>
            </a:r>
            <a:r>
              <a:rPr lang="fr-CA" altLang="fr-FR" sz="1400" dirty="0" smtClean="0">
                <a:latin typeface="Arial" charset="0"/>
              </a:rPr>
              <a:t>].</a:t>
            </a:r>
          </a:p>
          <a:p>
            <a:pPr marL="0" indent="0">
              <a:lnSpc>
                <a:spcPct val="120000"/>
              </a:lnSpc>
              <a:spcAft>
                <a:spcPct val="30000"/>
              </a:spcAft>
              <a:buNone/>
            </a:pPr>
            <a:r>
              <a:rPr lang="fr-CA" altLang="fr-FR" sz="1400" cap="small" dirty="0">
                <a:latin typeface="Arial" charset="0"/>
              </a:rPr>
              <a:t>Comité consultatif national sur le sang et les produits </a:t>
            </a:r>
            <a:r>
              <a:rPr lang="fr-CA" altLang="fr-FR" sz="1400" cap="small" dirty="0" smtClean="0">
                <a:latin typeface="Arial" charset="0"/>
              </a:rPr>
              <a:t>sanguins</a:t>
            </a:r>
            <a:r>
              <a:rPr lang="fr-CA" altLang="fr-FR" sz="1400" dirty="0" smtClean="0">
                <a:latin typeface="Arial" charset="0"/>
              </a:rPr>
              <a:t> </a:t>
            </a:r>
            <a:r>
              <a:rPr lang="fr-CA" altLang="fr-FR" sz="1400" dirty="0">
                <a:latin typeface="Arial" charset="0"/>
              </a:rPr>
              <a:t>et </a:t>
            </a:r>
            <a:r>
              <a:rPr lang="fr-CA" altLang="fr-FR" sz="1400" cap="small" dirty="0" smtClean="0">
                <a:latin typeface="Arial" charset="0"/>
              </a:rPr>
              <a:t>Société </a:t>
            </a:r>
            <a:r>
              <a:rPr lang="fr-CA" altLang="fr-FR" sz="1400" cap="small" dirty="0">
                <a:latin typeface="Arial" charset="0"/>
              </a:rPr>
              <a:t>canadienne du </a:t>
            </a:r>
            <a:r>
              <a:rPr lang="fr-CA" altLang="fr-FR" sz="1400" cap="small" dirty="0" smtClean="0">
                <a:latin typeface="Arial" charset="0"/>
              </a:rPr>
              <a:t>sang. </a:t>
            </a:r>
            <a:r>
              <a:rPr lang="fr-CA" altLang="fr-FR" sz="1400" i="1" dirty="0" smtClean="0">
                <a:latin typeface="Arial" charset="0"/>
              </a:rPr>
              <a:t>Plan </a:t>
            </a:r>
            <a:r>
              <a:rPr lang="fr-CA" altLang="fr-FR" sz="1400" i="1" dirty="0">
                <a:latin typeface="Arial" charset="0"/>
              </a:rPr>
              <a:t>national de gestion en cas de pénuries de composants sanguins </a:t>
            </a:r>
            <a:r>
              <a:rPr lang="fr-CA" altLang="fr-FR" sz="1400" i="1" dirty="0" smtClean="0">
                <a:latin typeface="Arial" charset="0"/>
              </a:rPr>
              <a:t>labiles,</a:t>
            </a:r>
            <a:r>
              <a:rPr lang="fr-CA" altLang="fr-FR" sz="1400" dirty="0" smtClean="0">
                <a:latin typeface="Arial" charset="0"/>
              </a:rPr>
              <a:t> 2015, 98 p. En ligne : [</a:t>
            </a:r>
            <a:r>
              <a:rPr lang="fr-CA" altLang="fr-FR" sz="1400" dirty="0" smtClean="0">
                <a:latin typeface="Arial" charset="0"/>
                <a:hlinkClick r:id="rId6"/>
              </a:rPr>
              <a:t>http://www.nacblood.ca/resources/shortages-plan/National_Plan_October72015.fr.pdf</a:t>
            </a:r>
            <a:r>
              <a:rPr lang="fr-CA" altLang="fr-FR" sz="1400" dirty="0" smtClean="0">
                <a:latin typeface="Arial" charset="0"/>
              </a:rPr>
              <a:t>].</a:t>
            </a:r>
          </a:p>
          <a:p>
            <a:pPr marL="0" indent="0">
              <a:lnSpc>
                <a:spcPct val="120000"/>
              </a:lnSpc>
              <a:spcAft>
                <a:spcPct val="30000"/>
              </a:spcAft>
              <a:buNone/>
            </a:pPr>
            <a:r>
              <a:rPr lang="fr-CA" altLang="fr-FR" sz="1400" cap="small" dirty="0" smtClean="0">
                <a:latin typeface="Arial" charset="0"/>
              </a:rPr>
              <a:t>McCarthy, Leo J. « </a:t>
            </a:r>
            <a:r>
              <a:rPr lang="en-CA" altLang="fr-FR" sz="1400" dirty="0" smtClean="0">
                <a:latin typeface="Arial" charset="0"/>
              </a:rPr>
              <a:t>How </a:t>
            </a:r>
            <a:r>
              <a:rPr lang="en-CA" altLang="fr-FR" sz="1400" dirty="0">
                <a:latin typeface="Arial" charset="0"/>
              </a:rPr>
              <a:t>do I manage a blood shortage in a transfusion service</a:t>
            </a:r>
            <a:r>
              <a:rPr lang="en-CA" altLang="fr-FR" sz="1400" dirty="0" smtClean="0">
                <a:latin typeface="Arial" charset="0"/>
              </a:rPr>
              <a:t>? », </a:t>
            </a:r>
            <a:r>
              <a:rPr lang="en-CA" altLang="fr-FR" sz="1400" i="1" dirty="0" smtClean="0">
                <a:latin typeface="Arial" charset="0"/>
              </a:rPr>
              <a:t>Transfusion</a:t>
            </a:r>
            <a:r>
              <a:rPr lang="en-CA" altLang="fr-FR" sz="1400" dirty="0" smtClean="0">
                <a:latin typeface="Arial" charset="0"/>
              </a:rPr>
              <a:t>, vol. 47, n</a:t>
            </a:r>
            <a:r>
              <a:rPr lang="en-CA" altLang="fr-FR" sz="1400" baseline="30000" dirty="0" smtClean="0">
                <a:latin typeface="Arial" charset="0"/>
              </a:rPr>
              <a:t>o</a:t>
            </a:r>
            <a:r>
              <a:rPr lang="en-CA" altLang="fr-FR" sz="1400" dirty="0" smtClean="0">
                <a:latin typeface="Arial" charset="0"/>
              </a:rPr>
              <a:t> 5, </a:t>
            </a:r>
            <a:r>
              <a:rPr lang="en-CA" altLang="fr-FR" sz="1400" dirty="0" err="1" smtClean="0">
                <a:latin typeface="Arial" charset="0"/>
              </a:rPr>
              <a:t>mai</a:t>
            </a:r>
            <a:r>
              <a:rPr lang="en-CA" altLang="fr-FR" sz="1400" dirty="0" smtClean="0">
                <a:latin typeface="Arial" charset="0"/>
              </a:rPr>
              <a:t> 2007, p. 760-762</a:t>
            </a:r>
            <a:r>
              <a:rPr lang="en-CA" altLang="fr-FR" sz="1400" dirty="0">
                <a:latin typeface="Arial" charset="0"/>
              </a:rPr>
              <a:t>.</a:t>
            </a:r>
            <a:endParaRPr lang="fr-CA" altLang="fr-FR" sz="1400" cap="small" dirty="0" smtClean="0">
              <a:latin typeface="Arial" charset="0"/>
            </a:endParaRPr>
          </a:p>
          <a:p>
            <a:pPr marL="0" indent="0">
              <a:lnSpc>
                <a:spcPct val="120000"/>
              </a:lnSpc>
              <a:spcAft>
                <a:spcPct val="30000"/>
              </a:spcAft>
              <a:buNone/>
            </a:pPr>
            <a:r>
              <a:rPr lang="fr-CA" altLang="fr-FR" sz="1400" cap="small" dirty="0" smtClean="0">
                <a:latin typeface="Arial" charset="0"/>
              </a:rPr>
              <a:t>Ministère de la Santé et des Services sociaux.</a:t>
            </a:r>
            <a:r>
              <a:rPr lang="fr-CA" altLang="fr-FR" sz="1400" dirty="0" smtClean="0">
                <a:latin typeface="Arial" charset="0"/>
              </a:rPr>
              <a:t> </a:t>
            </a:r>
            <a:r>
              <a:rPr lang="fr-CA" altLang="fr-FR" sz="1400" i="1" dirty="0" smtClean="0">
                <a:latin typeface="Arial" charset="0"/>
              </a:rPr>
              <a:t>Plan des mesures d’urgence du système du sang</a:t>
            </a:r>
            <a:r>
              <a:rPr lang="fr-CA" altLang="fr-FR" sz="1400" dirty="0" smtClean="0">
                <a:latin typeface="Arial" charset="0"/>
              </a:rPr>
              <a:t>, ministère de la Santé et des Services sociaux, Québec</a:t>
            </a:r>
            <a:r>
              <a:rPr lang="fr-CA" altLang="fr-FR" sz="1400" dirty="0">
                <a:latin typeface="Arial" charset="0"/>
              </a:rPr>
              <a:t>,</a:t>
            </a:r>
            <a:r>
              <a:rPr lang="fr-CA" altLang="fr-FR" sz="1400" dirty="0" smtClean="0">
                <a:latin typeface="Arial" charset="0"/>
              </a:rPr>
              <a:t> 2017</a:t>
            </a:r>
            <a:r>
              <a:rPr lang="fr-CA" altLang="fr-FR" sz="1400" dirty="0">
                <a:latin typeface="Arial" charset="0"/>
              </a:rPr>
              <a:t>.</a:t>
            </a:r>
            <a:endParaRPr lang="en-CA" altLang="fr-FR" sz="1400" u="sng" dirty="0">
              <a:latin typeface="Arial" charset="0"/>
            </a:endParaRPr>
          </a:p>
          <a:p>
            <a:pPr>
              <a:lnSpc>
                <a:spcPct val="120000"/>
              </a:lnSpc>
              <a:spcAft>
                <a:spcPct val="30000"/>
              </a:spcAft>
              <a:buFont typeface="Arial" charset="0"/>
              <a:buAutoNum type="arabicPeriod"/>
            </a:pPr>
            <a:endParaRPr lang="en-CA" altLang="fr-FR" sz="1400" u="sng" dirty="0" smtClean="0">
              <a:latin typeface="Arial" charset="0"/>
            </a:endParaRPr>
          </a:p>
          <a:p>
            <a:pPr>
              <a:lnSpc>
                <a:spcPct val="120000"/>
              </a:lnSpc>
              <a:spcAft>
                <a:spcPct val="30000"/>
              </a:spcAft>
              <a:buFont typeface="Arial" charset="0"/>
              <a:buAutoNum type="arabicPeriod"/>
            </a:pPr>
            <a:endParaRPr lang="en-CA" altLang="fr-FR" sz="1400" u="sng" dirty="0">
              <a:latin typeface="Arial" charset="0"/>
            </a:endParaRPr>
          </a:p>
          <a:p>
            <a:pPr>
              <a:lnSpc>
                <a:spcPct val="120000"/>
              </a:lnSpc>
              <a:spcAft>
                <a:spcPct val="30000"/>
              </a:spcAft>
              <a:buFont typeface="Arial" charset="0"/>
              <a:buAutoNum type="arabicPeriod"/>
            </a:pPr>
            <a:endParaRPr lang="en-CA" altLang="fr-FR" sz="1400" u="sng" dirty="0" smtClean="0">
              <a:latin typeface="Arial" charset="0"/>
            </a:endParaRPr>
          </a:p>
          <a:p>
            <a:pPr>
              <a:lnSpc>
                <a:spcPct val="120000"/>
              </a:lnSpc>
              <a:spcAft>
                <a:spcPct val="30000"/>
              </a:spcAft>
              <a:buFont typeface="Arial" charset="0"/>
              <a:buAutoNum type="arabicPeriod"/>
            </a:pPr>
            <a:endParaRPr lang="en-CA" altLang="fr-FR" sz="1400" u="sng" dirty="0">
              <a:latin typeface="Arial" charset="0"/>
            </a:endParaRPr>
          </a:p>
          <a:p>
            <a:pPr>
              <a:lnSpc>
                <a:spcPct val="120000"/>
              </a:lnSpc>
              <a:spcAft>
                <a:spcPct val="30000"/>
              </a:spcAft>
              <a:buFont typeface="Arial" charset="0"/>
              <a:buAutoNum type="arabicPeriod"/>
            </a:pPr>
            <a:endParaRPr lang="en-CA" altLang="fr-FR" sz="1400" u="sng" dirty="0" smtClean="0">
              <a:latin typeface="Arial" charset="0"/>
            </a:endParaRPr>
          </a:p>
          <a:p>
            <a:pPr>
              <a:lnSpc>
                <a:spcPct val="120000"/>
              </a:lnSpc>
              <a:spcAft>
                <a:spcPct val="30000"/>
              </a:spcAft>
              <a:buFont typeface="Arial" charset="0"/>
              <a:buAutoNum type="arabicPeriod"/>
            </a:pPr>
            <a:endParaRPr lang="en-CA" altLang="fr-FR" sz="1400" u="sng" dirty="0">
              <a:latin typeface="Arial" charset="0"/>
            </a:endParaRPr>
          </a:p>
        </p:txBody>
      </p:sp>
    </p:spTree>
    <p:extLst>
      <p:ext uri="{BB962C8B-B14F-4D97-AF65-F5344CB8AC3E}">
        <p14:creationId xmlns:p14="http://schemas.microsoft.com/office/powerpoint/2010/main" val="298718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Aperçu</a:t>
            </a:r>
            <a:endParaRPr lang="fr-FR" dirty="0">
              <a:solidFill>
                <a:schemeClr val="bg1">
                  <a:lumMod val="95000"/>
                </a:schemeClr>
              </a:solidFill>
            </a:endParaRPr>
          </a:p>
        </p:txBody>
      </p:sp>
      <p:sp>
        <p:nvSpPr>
          <p:cNvPr id="6" name="Slide Number Placeholder 3"/>
          <p:cNvSpPr>
            <a:spLocks noGrp="1"/>
          </p:cNvSpPr>
          <p:nvPr>
            <p:ph type="sldNum" sz="quarter" idx="10"/>
            <p:custDataLst>
              <p:tags r:id="rId1"/>
            </p:custDataLst>
          </p:nvPr>
        </p:nvSpPr>
        <p:spPr>
          <a:xfrm>
            <a:off x="1212259" y="6248400"/>
            <a:ext cx="6634569"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2</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7" name="Espace réservé du contenu 2"/>
          <p:cNvSpPr txBox="1">
            <a:spLocks/>
          </p:cNvSpPr>
          <p:nvPr>
            <p:custDataLst>
              <p:tags r:id="rId2"/>
            </p:custDataLst>
          </p:nvPr>
        </p:nvSpPr>
        <p:spPr>
          <a:xfrm>
            <a:off x="696431" y="1250212"/>
            <a:ext cx="7894675" cy="42592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spcAft>
                <a:spcPct val="30000"/>
              </a:spcAft>
              <a:buFont typeface="Wingdings" charset="2"/>
              <a:buChar char="§"/>
            </a:pPr>
            <a:r>
              <a:rPr lang="fr-CA" altLang="fr-FR" smtClean="0">
                <a:latin typeface="Arial" charset="0"/>
              </a:rPr>
              <a:t>Contexte</a:t>
            </a:r>
          </a:p>
          <a:p>
            <a:pPr>
              <a:lnSpc>
                <a:spcPct val="90000"/>
              </a:lnSpc>
              <a:spcAft>
                <a:spcPct val="30000"/>
              </a:spcAft>
              <a:buFont typeface="Wingdings" charset="2"/>
              <a:buChar char="§"/>
            </a:pPr>
            <a:r>
              <a:rPr lang="fr-CA" altLang="fr-FR" smtClean="0">
                <a:latin typeface="Arial" charset="0"/>
              </a:rPr>
              <a:t>Règlement et norme</a:t>
            </a:r>
          </a:p>
          <a:p>
            <a:pPr>
              <a:lnSpc>
                <a:spcPct val="90000"/>
              </a:lnSpc>
              <a:spcAft>
                <a:spcPct val="30000"/>
              </a:spcAft>
              <a:buFont typeface="Wingdings" charset="2"/>
              <a:buChar char="§"/>
            </a:pPr>
            <a:r>
              <a:rPr lang="fr-CA" altLang="fr-FR" smtClean="0">
                <a:latin typeface="Arial" charset="0"/>
              </a:rPr>
              <a:t>Comité de coordination des mesures d’urgence</a:t>
            </a:r>
          </a:p>
          <a:p>
            <a:pPr>
              <a:lnSpc>
                <a:spcPct val="90000"/>
              </a:lnSpc>
              <a:spcAft>
                <a:spcPct val="30000"/>
              </a:spcAft>
              <a:buFont typeface="Wingdings" charset="2"/>
              <a:buChar char="§"/>
            </a:pPr>
            <a:r>
              <a:rPr lang="fr-CA" altLang="fr-FR" smtClean="0">
                <a:latin typeface="Arial" charset="0"/>
              </a:rPr>
              <a:t>Phases d’une pénurie de produits sanguins</a:t>
            </a:r>
          </a:p>
          <a:p>
            <a:pPr>
              <a:lnSpc>
                <a:spcPct val="90000"/>
              </a:lnSpc>
              <a:spcAft>
                <a:spcPct val="30000"/>
              </a:spcAft>
              <a:buFont typeface="Wingdings" charset="2"/>
              <a:buChar char="§"/>
            </a:pPr>
            <a:r>
              <a:rPr lang="fr-CA" altLang="fr-FR" smtClean="0">
                <a:latin typeface="Arial" charset="0"/>
              </a:rPr>
              <a:t>Éléments clés d’un plan local des mesures d’urgence du système du sang </a:t>
            </a:r>
          </a:p>
          <a:p>
            <a:pPr>
              <a:lnSpc>
                <a:spcPct val="90000"/>
              </a:lnSpc>
              <a:spcAft>
                <a:spcPct val="30000"/>
              </a:spcAft>
              <a:buFont typeface="Wingdings" charset="2"/>
              <a:buChar char="§"/>
            </a:pPr>
            <a:r>
              <a:rPr lang="fr-CA" altLang="fr-FR" smtClean="0">
                <a:latin typeface="Arial" charset="0"/>
              </a:rPr>
              <a:t>Conclusion</a:t>
            </a:r>
          </a:p>
          <a:p>
            <a:pPr>
              <a:lnSpc>
                <a:spcPct val="90000"/>
              </a:lnSpc>
              <a:spcAft>
                <a:spcPct val="30000"/>
              </a:spcAft>
              <a:buFont typeface="Wingdings" charset="2"/>
              <a:buChar char="§"/>
            </a:pPr>
            <a:r>
              <a:rPr lang="fr-CA" altLang="fr-FR" smtClean="0">
                <a:latin typeface="Arial" charset="0"/>
              </a:rPr>
              <a:t>Références</a:t>
            </a:r>
            <a:endParaRPr lang="fr-CA" altLang="fr-FR" dirty="0">
              <a:latin typeface="Arial" charset="0"/>
            </a:endParaRPr>
          </a:p>
        </p:txBody>
      </p:sp>
    </p:spTree>
    <p:extLst>
      <p:ext uri="{BB962C8B-B14F-4D97-AF65-F5344CB8AC3E}">
        <p14:creationId xmlns:p14="http://schemas.microsoft.com/office/powerpoint/2010/main" val="928011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3</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Contexte</a:t>
            </a:r>
            <a:endParaRPr lang="fr-FR" dirty="0">
              <a:solidFill>
                <a:schemeClr val="bg1">
                  <a:lumMod val="95000"/>
                </a:schemeClr>
              </a:solidFill>
            </a:endParaRPr>
          </a:p>
        </p:txBody>
      </p:sp>
      <p:sp>
        <p:nvSpPr>
          <p:cNvPr id="7" name="Espace réservé du contenu 2"/>
          <p:cNvSpPr txBox="1">
            <a:spLocks/>
          </p:cNvSpPr>
          <p:nvPr>
            <p:custDataLst>
              <p:tags r:id="rId2"/>
            </p:custDataLst>
          </p:nvPr>
        </p:nvSpPr>
        <p:spPr>
          <a:xfrm>
            <a:off x="657446" y="1232491"/>
            <a:ext cx="7912395" cy="47217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spcAft>
                <a:spcPct val="35000"/>
              </a:spcAft>
              <a:buFont typeface="Wingdings" charset="2"/>
              <a:buChar char="§"/>
            </a:pPr>
            <a:r>
              <a:rPr lang="fr-CA" altLang="fr-FR" dirty="0" smtClean="0">
                <a:latin typeface="Arial" charset="0"/>
              </a:rPr>
              <a:t>Une pénurie de sang peut </a:t>
            </a:r>
            <a:r>
              <a:rPr lang="fr-CA" altLang="fr-FR" dirty="0">
                <a:latin typeface="Arial" charset="0"/>
              </a:rPr>
              <a:t>avoir des causes diverses</a:t>
            </a:r>
            <a:r>
              <a:rPr lang="fr-CA" altLang="fr-FR" dirty="0" smtClean="0">
                <a:latin typeface="Arial" charset="0"/>
              </a:rPr>
              <a:t> :</a:t>
            </a:r>
          </a:p>
          <a:p>
            <a:pPr lvl="1">
              <a:lnSpc>
                <a:spcPct val="90000"/>
              </a:lnSpc>
              <a:spcAft>
                <a:spcPct val="35000"/>
              </a:spcAft>
              <a:buFont typeface="Wingdings" panose="05000000000000000000" pitchFamily="2" charset="2"/>
              <a:buChar char="Ø"/>
            </a:pPr>
            <a:r>
              <a:rPr lang="fr-CA" altLang="fr-FR" sz="2000" dirty="0" smtClean="0">
                <a:latin typeface="Arial" charset="0"/>
              </a:rPr>
              <a:t>nouvelle maladie transmissible </a:t>
            </a:r>
          </a:p>
          <a:p>
            <a:pPr lvl="1">
              <a:lnSpc>
                <a:spcPct val="90000"/>
              </a:lnSpc>
              <a:spcAft>
                <a:spcPct val="35000"/>
              </a:spcAft>
              <a:buFont typeface="Wingdings" panose="05000000000000000000" pitchFamily="2" charset="2"/>
              <a:buChar char="Ø"/>
            </a:pPr>
            <a:r>
              <a:rPr lang="fr-CA" altLang="fr-FR" sz="2000" dirty="0" smtClean="0">
                <a:latin typeface="Arial" charset="0"/>
              </a:rPr>
              <a:t>problèmes chez le fournisseur de sang </a:t>
            </a:r>
          </a:p>
          <a:p>
            <a:pPr lvl="1">
              <a:lnSpc>
                <a:spcPct val="90000"/>
              </a:lnSpc>
              <a:spcAft>
                <a:spcPct val="35000"/>
              </a:spcAft>
              <a:buFont typeface="Wingdings" panose="05000000000000000000" pitchFamily="2" charset="2"/>
              <a:buChar char="Ø"/>
            </a:pPr>
            <a:r>
              <a:rPr lang="fr-CA" altLang="fr-FR" sz="2000" dirty="0" smtClean="0">
                <a:latin typeface="Arial" charset="0"/>
              </a:rPr>
              <a:t>pandémie affectant l’équilibre entre l’offre et la demande</a:t>
            </a:r>
          </a:p>
          <a:p>
            <a:pPr>
              <a:lnSpc>
                <a:spcPct val="90000"/>
              </a:lnSpc>
              <a:spcBef>
                <a:spcPts val="1200"/>
              </a:spcBef>
              <a:spcAft>
                <a:spcPct val="35000"/>
              </a:spcAft>
              <a:buFont typeface="Wingdings" charset="2"/>
              <a:buChar char="§"/>
            </a:pPr>
            <a:r>
              <a:rPr lang="fr-CA" altLang="fr-FR" dirty="0" smtClean="0">
                <a:latin typeface="Arial" charset="0"/>
              </a:rPr>
              <a:t>L’objectif </a:t>
            </a:r>
            <a:r>
              <a:rPr lang="fr-CA" altLang="fr-FR" dirty="0">
                <a:latin typeface="Arial" charset="0"/>
              </a:rPr>
              <a:t>d’un plan des mesures d’urgence est d’assurer aux patients qui en ont le plus besoin </a:t>
            </a:r>
            <a:r>
              <a:rPr lang="fr-CA" altLang="fr-FR" dirty="0" smtClean="0">
                <a:latin typeface="Arial" charset="0"/>
              </a:rPr>
              <a:t>un </a:t>
            </a:r>
            <a:r>
              <a:rPr lang="fr-CA" altLang="fr-FR" dirty="0">
                <a:latin typeface="Arial" charset="0"/>
              </a:rPr>
              <a:t>accès sécuritaire à des composants ou à des produits sanguins ne présentant aucun </a:t>
            </a:r>
            <a:r>
              <a:rPr lang="fr-CA" altLang="fr-FR" dirty="0" smtClean="0">
                <a:latin typeface="Arial" charset="0"/>
              </a:rPr>
              <a:t>danger.</a:t>
            </a:r>
            <a:endParaRPr lang="fr-CA" altLang="fr-FR" dirty="0">
              <a:latin typeface="Arial" charset="0"/>
            </a:endParaRPr>
          </a:p>
          <a:p>
            <a:pPr>
              <a:lnSpc>
                <a:spcPct val="90000"/>
              </a:lnSpc>
              <a:spcBef>
                <a:spcPts val="600"/>
              </a:spcBef>
              <a:spcAft>
                <a:spcPct val="35000"/>
              </a:spcAft>
              <a:buFont typeface="Wingdings" charset="2"/>
              <a:buChar char="§"/>
            </a:pPr>
            <a:r>
              <a:rPr lang="fr-CA" altLang="fr-FR" dirty="0" smtClean="0">
                <a:latin typeface="Arial" charset="0"/>
              </a:rPr>
              <a:t>Les </a:t>
            </a:r>
            <a:r>
              <a:rPr lang="fr-CA" altLang="fr-FR" dirty="0">
                <a:latin typeface="Arial" charset="0"/>
              </a:rPr>
              <a:t>normes applicables actuellement exigent la mise en place d’un plan d’urgence.</a:t>
            </a:r>
          </a:p>
        </p:txBody>
      </p:sp>
    </p:spTree>
    <p:extLst>
      <p:ext uri="{BB962C8B-B14F-4D97-AF65-F5344CB8AC3E}">
        <p14:creationId xmlns:p14="http://schemas.microsoft.com/office/powerpoint/2010/main" val="426387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447" y="955675"/>
            <a:ext cx="8029353" cy="787400"/>
          </a:xfrm>
        </p:spPr>
        <p:txBody>
          <a:bodyPr>
            <a:normAutofit/>
          </a:bodyPr>
          <a:lstStyle/>
          <a:p>
            <a:r>
              <a:rPr lang="fr-CA" sz="2800" dirty="0"/>
              <a:t>Règlement sur le sang – Loi sur les aliments et drogues – Santé Canada</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Règlement et norme</a:t>
            </a:r>
            <a:endParaRPr lang="fr-FR" dirty="0">
              <a:solidFill>
                <a:schemeClr val="bg1">
                  <a:lumMod val="95000"/>
                </a:schemeClr>
              </a:solidFill>
            </a:endParaRPr>
          </a:p>
        </p:txBody>
      </p:sp>
      <p:sp>
        <p:nvSpPr>
          <p:cNvPr id="5"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4</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6" name="Espace réservé du contenu 2"/>
          <p:cNvSpPr txBox="1">
            <a:spLocks/>
          </p:cNvSpPr>
          <p:nvPr>
            <p:custDataLst>
              <p:tags r:id="rId2"/>
            </p:custDataLst>
          </p:nvPr>
        </p:nvSpPr>
        <p:spPr>
          <a:xfrm>
            <a:off x="657447" y="1857375"/>
            <a:ext cx="8029354" cy="4268788"/>
          </a:xfrm>
          <a:prstGeom prst="rect">
            <a:avLst/>
          </a:prstGeom>
        </p:spPr>
        <p:txBody>
          <a:bodyPr>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fr-CA" b="1" dirty="0" smtClean="0"/>
              <a:t>« 94. </a:t>
            </a:r>
            <a:r>
              <a:rPr lang="fr-CA" dirty="0" smtClean="0"/>
              <a:t>(1) Le système de gestion de la qualité comprend les éléments suivants :</a:t>
            </a:r>
          </a:p>
          <a:p>
            <a:pPr marL="0" indent="0">
              <a:buFont typeface="Arial"/>
              <a:buNone/>
            </a:pPr>
            <a:r>
              <a:rPr lang="fr-CA" dirty="0" smtClean="0"/>
              <a:t>« […]</a:t>
            </a:r>
          </a:p>
          <a:p>
            <a:pPr marL="0" indent="0">
              <a:buFont typeface="Arial"/>
              <a:buNone/>
            </a:pPr>
            <a:r>
              <a:rPr lang="fr-CA" sz="2000" dirty="0" smtClean="0"/>
              <a:t>« </a:t>
            </a:r>
            <a:r>
              <a:rPr lang="fr-CA" sz="2000" i="1" dirty="0" smtClean="0"/>
              <a:t>k</a:t>
            </a:r>
            <a:r>
              <a:rPr lang="fr-CA" sz="2000" dirty="0" smtClean="0"/>
              <a:t>) des plans d’intervention d’urgence; »</a:t>
            </a:r>
            <a:endParaRPr lang="fr-CA" sz="2000" dirty="0"/>
          </a:p>
        </p:txBody>
      </p:sp>
    </p:spTree>
    <p:extLst>
      <p:ext uri="{BB962C8B-B14F-4D97-AF65-F5344CB8AC3E}">
        <p14:creationId xmlns:p14="http://schemas.microsoft.com/office/powerpoint/2010/main" val="177639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5</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Règlement et norme</a:t>
            </a:r>
            <a:endParaRPr lang="fr-FR" dirty="0">
              <a:solidFill>
                <a:schemeClr val="bg1">
                  <a:lumMod val="95000"/>
                </a:schemeClr>
              </a:solidFill>
            </a:endParaRPr>
          </a:p>
        </p:txBody>
      </p:sp>
      <p:sp>
        <p:nvSpPr>
          <p:cNvPr id="6" name="Titre 1"/>
          <p:cNvSpPr>
            <a:spLocks noGrp="1"/>
          </p:cNvSpPr>
          <p:nvPr>
            <p:ph type="title"/>
          </p:nvPr>
        </p:nvSpPr>
        <p:spPr>
          <a:xfrm>
            <a:off x="657447" y="1028700"/>
            <a:ext cx="8029353" cy="628650"/>
          </a:xfrm>
        </p:spPr>
        <p:txBody>
          <a:bodyPr>
            <a:noAutofit/>
          </a:bodyPr>
          <a:lstStyle/>
          <a:p>
            <a:pPr>
              <a:spcBef>
                <a:spcPts val="1200"/>
              </a:spcBef>
            </a:pPr>
            <a:r>
              <a:rPr lang="fr-CA" sz="2800" dirty="0" smtClean="0"/>
              <a:t>Norme CAN/CSA </a:t>
            </a:r>
            <a:r>
              <a:rPr lang="fr-CA" sz="2800" dirty="0"/>
              <a:t>Z902-15 – Sang et produits sanguins labiles</a:t>
            </a:r>
          </a:p>
        </p:txBody>
      </p:sp>
      <p:sp>
        <p:nvSpPr>
          <p:cNvPr id="7" name="Espace réservé du contenu 2"/>
          <p:cNvSpPr txBox="1">
            <a:spLocks/>
          </p:cNvSpPr>
          <p:nvPr>
            <p:custDataLst>
              <p:tags r:id="rId2"/>
            </p:custDataLst>
          </p:nvPr>
        </p:nvSpPr>
        <p:spPr>
          <a:xfrm>
            <a:off x="657447" y="1781175"/>
            <a:ext cx="8029354" cy="4344988"/>
          </a:xfrm>
          <a:prstGeom prst="rect">
            <a:avLst/>
          </a:prstGeom>
        </p:spPr>
        <p:txBody>
          <a:bodyPr>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fr-CA" b="1" smtClean="0"/>
              <a:t>4.2.1.6</a:t>
            </a:r>
          </a:p>
          <a:p>
            <a:pPr marL="0" indent="0">
              <a:buFont typeface="Arial"/>
              <a:buNone/>
            </a:pPr>
            <a:r>
              <a:rPr lang="fr-CA" sz="2000" smtClean="0"/>
              <a:t>« Chaque service transfusionnel doit posséder un plan d’urgence qui présente les procédures particulières à suivre dans les situations qui peuvent compromettre l’innocuité, la qualité et l’efficacité des produits sanguins labiles, ou encore la sécurité des receveurs et du personnel de l’établissement. Le plan d’urgence doit respecter :</a:t>
            </a:r>
          </a:p>
          <a:p>
            <a:pPr marL="355600" indent="-355600">
              <a:buFont typeface="Arial"/>
              <a:buNone/>
            </a:pPr>
            <a:r>
              <a:rPr lang="fr-CA" sz="2000" smtClean="0"/>
              <a:t>« a)	le plan d’urgence de l’établissement de soins de santé dans lequel il opère</a:t>
            </a:r>
          </a:p>
          <a:p>
            <a:pPr marL="355600" indent="-355600">
              <a:buFont typeface="Arial"/>
              <a:buNone/>
            </a:pPr>
            <a:r>
              <a:rPr lang="fr-CA" sz="2000" smtClean="0"/>
              <a:t>« b)	les plans d’urgence du fournisseur de sang; et</a:t>
            </a:r>
          </a:p>
          <a:p>
            <a:pPr marL="355600" indent="-355600">
              <a:buFont typeface="Arial"/>
              <a:buNone/>
            </a:pPr>
            <a:r>
              <a:rPr lang="fr-CA" sz="2000" smtClean="0"/>
              <a:t>« c)	les exigences applicables en matière de plans d’urgence.</a:t>
            </a:r>
          </a:p>
          <a:p>
            <a:pPr marL="355600" indent="-355600">
              <a:buFont typeface="Arial"/>
              <a:buNone/>
            </a:pPr>
            <a:r>
              <a:rPr lang="fr-CA" sz="1800" smtClean="0"/>
              <a:t>« </a:t>
            </a:r>
            <a:r>
              <a:rPr lang="fr-CA" sz="1700" b="1" smtClean="0"/>
              <a:t>Note : </a:t>
            </a:r>
            <a:r>
              <a:rPr lang="fr-CA" sz="1700" i="1" smtClean="0"/>
              <a:t>Les règlements provinciaux et territoriaux en matière de plans d’urgence peuvent s’appliquer.</a:t>
            </a:r>
            <a:r>
              <a:rPr lang="fr-CA" sz="1800" smtClean="0"/>
              <a:t> »</a:t>
            </a:r>
          </a:p>
          <a:p>
            <a:pPr marL="0" indent="0">
              <a:buFont typeface="Arial"/>
              <a:buNone/>
            </a:pPr>
            <a:endParaRPr lang="fr-CA" sz="1700" dirty="0"/>
          </a:p>
        </p:txBody>
      </p:sp>
    </p:spTree>
    <p:extLst>
      <p:ext uri="{BB962C8B-B14F-4D97-AF65-F5344CB8AC3E}">
        <p14:creationId xmlns:p14="http://schemas.microsoft.com/office/powerpoint/2010/main" val="2099494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6</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CA" altLang="fr-FR" sz="2400" dirty="0">
                <a:solidFill>
                  <a:schemeClr val="bg1"/>
                </a:solidFill>
                <a:latin typeface="Arial" charset="0"/>
              </a:rPr>
              <a:t>Comité de coordination des mesures </a:t>
            </a:r>
            <a:r>
              <a:rPr lang="fr-CA" altLang="fr-FR" sz="2400" dirty="0" smtClean="0">
                <a:solidFill>
                  <a:schemeClr val="bg1"/>
                </a:solidFill>
                <a:latin typeface="Arial" charset="0"/>
              </a:rPr>
              <a:t>d’urgences</a:t>
            </a:r>
            <a:endParaRPr lang="fr-CA" altLang="fr-FR" sz="2400" dirty="0">
              <a:solidFill>
                <a:schemeClr val="bg1"/>
              </a:solidFill>
              <a:latin typeface="Arial" charset="0"/>
            </a:endParaRPr>
          </a:p>
        </p:txBody>
      </p:sp>
      <p:sp>
        <p:nvSpPr>
          <p:cNvPr id="6" name="Espace réservé du contenu 2"/>
          <p:cNvSpPr txBox="1">
            <a:spLocks/>
          </p:cNvSpPr>
          <p:nvPr>
            <p:custDataLst>
              <p:tags r:id="rId2"/>
            </p:custDataLst>
          </p:nvPr>
        </p:nvSpPr>
        <p:spPr>
          <a:xfrm>
            <a:off x="809846" y="1384891"/>
            <a:ext cx="7912395" cy="472174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90000"/>
              </a:lnSpc>
              <a:spcAft>
                <a:spcPct val="30000"/>
              </a:spcAft>
              <a:buFont typeface="Wingdings" charset="2"/>
              <a:buChar char="§"/>
            </a:pPr>
            <a:r>
              <a:rPr lang="fr-CA" altLang="fr-FR" dirty="0">
                <a:latin typeface="Arial" charset="0"/>
              </a:rPr>
              <a:t>Regroupe les intervenants du système </a:t>
            </a:r>
            <a:r>
              <a:rPr lang="fr-CA" altLang="fr-FR" dirty="0" smtClean="0">
                <a:latin typeface="Arial" charset="0"/>
              </a:rPr>
              <a:t>du </a:t>
            </a:r>
            <a:r>
              <a:rPr lang="fr-CA" altLang="fr-FR" dirty="0">
                <a:latin typeface="Arial" charset="0"/>
              </a:rPr>
              <a:t>sang et gère les communications pendant une </a:t>
            </a:r>
            <a:r>
              <a:rPr lang="fr-CA" altLang="fr-FR" dirty="0" smtClean="0">
                <a:latin typeface="Arial" charset="0"/>
              </a:rPr>
              <a:t>situation d’urgence</a:t>
            </a:r>
          </a:p>
          <a:p>
            <a:pPr>
              <a:lnSpc>
                <a:spcPct val="90000"/>
              </a:lnSpc>
              <a:spcAft>
                <a:spcPct val="30000"/>
              </a:spcAft>
              <a:buFont typeface="Wingdings" charset="2"/>
              <a:buChar char="§"/>
            </a:pPr>
            <a:r>
              <a:rPr lang="fr-CA" altLang="fr-FR" dirty="0" smtClean="0">
                <a:latin typeface="Arial" charset="0"/>
              </a:rPr>
              <a:t>Élabore </a:t>
            </a:r>
            <a:r>
              <a:rPr lang="fr-CA" altLang="fr-FR" dirty="0">
                <a:latin typeface="Arial" charset="0"/>
              </a:rPr>
              <a:t>et met à jour le plan </a:t>
            </a:r>
            <a:r>
              <a:rPr lang="fr-CA" altLang="fr-FR" dirty="0" smtClean="0">
                <a:latin typeface="Arial" charset="0"/>
              </a:rPr>
              <a:t>des mesures d’urgence du système du sang</a:t>
            </a:r>
            <a:endParaRPr lang="fr-CA" altLang="fr-FR" dirty="0">
              <a:latin typeface="Arial" charset="0"/>
            </a:endParaRPr>
          </a:p>
          <a:p>
            <a:pPr>
              <a:lnSpc>
                <a:spcPct val="90000"/>
              </a:lnSpc>
              <a:spcAft>
                <a:spcPct val="30000"/>
              </a:spcAft>
              <a:buFont typeface="Wingdings" charset="2"/>
              <a:buChar char="§"/>
            </a:pPr>
            <a:r>
              <a:rPr lang="fr-CA" altLang="fr-FR" dirty="0" smtClean="0">
                <a:latin typeface="Arial" charset="0"/>
              </a:rPr>
              <a:t>Le ministère de la Santé et des Services sociaux (MSSS), le Comité consultatif national de médecine transfusionnelle (CCNMT), le Comité de biovigilance, les hématologues responsables d’une banque de sang, les établissements et </a:t>
            </a:r>
            <a:r>
              <a:rPr lang="fr-CA" altLang="fr-FR" dirty="0" err="1" smtClean="0">
                <a:latin typeface="Arial" charset="0"/>
              </a:rPr>
              <a:t>Héma</a:t>
            </a:r>
            <a:r>
              <a:rPr lang="fr-CA" altLang="fr-FR" dirty="0" smtClean="0">
                <a:latin typeface="Arial" charset="0"/>
              </a:rPr>
              <a:t>-Québec y </a:t>
            </a:r>
            <a:r>
              <a:rPr lang="fr-CA" altLang="fr-FR" dirty="0">
                <a:latin typeface="Arial" charset="0"/>
              </a:rPr>
              <a:t>sont </a:t>
            </a:r>
            <a:r>
              <a:rPr lang="fr-CA" altLang="fr-FR" dirty="0" smtClean="0">
                <a:latin typeface="Arial" charset="0"/>
              </a:rPr>
              <a:t>représentés</a:t>
            </a:r>
            <a:endParaRPr lang="fr-CA" altLang="fr-FR" dirty="0">
              <a:latin typeface="Arial" charset="0"/>
            </a:endParaRPr>
          </a:p>
        </p:txBody>
      </p:sp>
    </p:spTree>
    <p:extLst>
      <p:ext uri="{BB962C8B-B14F-4D97-AF65-F5344CB8AC3E}">
        <p14:creationId xmlns:p14="http://schemas.microsoft.com/office/powerpoint/2010/main" val="1565154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7</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sz="2400" dirty="0" smtClean="0">
                <a:solidFill>
                  <a:schemeClr val="bg1">
                    <a:lumMod val="95000"/>
                  </a:schemeClr>
                </a:solidFill>
              </a:rPr>
              <a:t>Phases d’une pénurie de produits sanguins</a:t>
            </a:r>
            <a:endParaRPr lang="fr-FR" sz="2400" dirty="0">
              <a:solidFill>
                <a:schemeClr val="bg1">
                  <a:lumMod val="95000"/>
                </a:schemeClr>
              </a:solidFill>
            </a:endParaRPr>
          </a:p>
        </p:txBody>
      </p:sp>
      <p:graphicFrame>
        <p:nvGraphicFramePr>
          <p:cNvPr id="6" name="Group 97"/>
          <p:cNvGraphicFramePr>
            <a:graphicFrameLocks/>
          </p:cNvGraphicFramePr>
          <p:nvPr>
            <p:custDataLst>
              <p:tags r:id="rId2"/>
            </p:custDataLst>
            <p:extLst>
              <p:ext uri="{D42A27DB-BD31-4B8C-83A1-F6EECF244321}">
                <p14:modId xmlns:p14="http://schemas.microsoft.com/office/powerpoint/2010/main" val="3152763871"/>
              </p:ext>
            </p:extLst>
          </p:nvPr>
        </p:nvGraphicFramePr>
        <p:xfrm>
          <a:off x="114301" y="758345"/>
          <a:ext cx="8891476" cy="5133683"/>
        </p:xfrm>
        <a:graphic>
          <a:graphicData uri="http://schemas.openxmlformats.org/drawingml/2006/table">
            <a:tbl>
              <a:tblPr/>
              <a:tblGrid>
                <a:gridCol w="1076324"/>
                <a:gridCol w="1517295"/>
                <a:gridCol w="6297857"/>
              </a:tblGrid>
              <a:tr h="573687">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en-US" sz="1600" b="1" i="0" u="none" strike="noStrike" cap="none" normalizeH="0" baseline="0" dirty="0" smtClean="0">
                          <a:ln>
                            <a:noFill/>
                          </a:ln>
                          <a:solidFill>
                            <a:schemeClr val="tx1"/>
                          </a:solidFill>
                          <a:effectLst/>
                          <a:latin typeface="Arial" charset="0"/>
                          <a:ea typeface="ＭＳ Ｐゴシック" charset="-128"/>
                        </a:rPr>
                        <a:t>Phase</a:t>
                      </a: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600" b="1" i="0" u="none" strike="noStrike" cap="none" normalizeH="0" baseline="0" dirty="0" smtClean="0">
                          <a:ln>
                            <a:noFill/>
                          </a:ln>
                          <a:solidFill>
                            <a:schemeClr val="tx1"/>
                          </a:solidFill>
                          <a:effectLst/>
                          <a:latin typeface="Arial" charset="0"/>
                          <a:ea typeface="ＭＳ Ｐゴシック" charset="-128"/>
                        </a:rPr>
                        <a:t>Niveau des stocks</a:t>
                      </a: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600" b="1" i="0" u="none" strike="noStrike" cap="none" normalizeH="0" baseline="0" dirty="0" smtClean="0">
                          <a:ln>
                            <a:noFill/>
                          </a:ln>
                          <a:solidFill>
                            <a:schemeClr val="tx1"/>
                          </a:solidFill>
                          <a:effectLst/>
                          <a:latin typeface="Arial" charset="0"/>
                          <a:ea typeface="ＭＳ Ｐゴシック" charset="-128"/>
                        </a:rPr>
                        <a:t>Mesures prises par l’établissement</a:t>
                      </a: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r h="1020548">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600" b="1" i="0" u="none" strike="noStrike" cap="none" normalizeH="0" baseline="0" smtClean="0">
                          <a:ln>
                            <a:noFill/>
                          </a:ln>
                          <a:solidFill>
                            <a:schemeClr val="bg1"/>
                          </a:solidFill>
                          <a:effectLst/>
                          <a:latin typeface="Arial" charset="0"/>
                          <a:ea typeface="ＭＳ Ｐゴシック" charset="-128"/>
                        </a:rPr>
                        <a:t>Verte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400" b="0" i="0" u="none" strike="noStrike" cap="none" normalizeH="0" baseline="0" dirty="0" smtClean="0">
                          <a:ln>
                            <a:noFill/>
                          </a:ln>
                          <a:solidFill>
                            <a:schemeClr val="tx1"/>
                          </a:solidFill>
                          <a:effectLst/>
                          <a:latin typeface="Arial" charset="0"/>
                          <a:ea typeface="ＭＳ Ｐゴシック" charset="-128"/>
                        </a:rPr>
                        <a:t>Normal</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c>
                  <a:txBody>
                    <a:bodyPr/>
                    <a:lstStyle/>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Gestion efficiente des produits sanguins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Mise sur pied d’un comité de gestion des pénuries de sang (CGPS) chargé d’élaborer et de tester le plan d’urgence de gestion du sang</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Élaboration d’un plan local des mesures d’urgences (PLMUSS)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r>
              <a:tr h="1565767">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600" b="1" i="0" u="none" strike="noStrike" cap="none" normalizeH="0" baseline="0" dirty="0" smtClean="0">
                          <a:ln>
                            <a:noFill/>
                          </a:ln>
                          <a:solidFill>
                            <a:schemeClr val="bg1"/>
                          </a:solidFill>
                          <a:effectLst/>
                          <a:latin typeface="Arial" charset="0"/>
                          <a:ea typeface="ＭＳ Ｐゴシック" charset="-128"/>
                        </a:rPr>
                        <a:t>Jaune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r>
                        <a:rPr lang="fr-CA" sz="1300" kern="1200" dirty="0" smtClean="0">
                          <a:solidFill>
                            <a:schemeClr val="tx1"/>
                          </a:solidFill>
                          <a:effectLst/>
                          <a:latin typeface="Arial" panose="020B0604020202020204" pitchFamily="34" charset="0"/>
                          <a:ea typeface="+mn-ea"/>
                          <a:cs typeface="Arial" panose="020B0604020202020204" pitchFamily="34" charset="0"/>
                        </a:rPr>
                        <a:t>Réduit, sans que la disponibilité des</a:t>
                      </a:r>
                      <a:r>
                        <a:rPr lang="fr-CA" sz="1300" kern="1200" baseline="0" dirty="0" smtClean="0">
                          <a:solidFill>
                            <a:schemeClr val="tx1"/>
                          </a:solidFill>
                          <a:effectLst/>
                          <a:latin typeface="Arial" panose="020B0604020202020204" pitchFamily="34" charset="0"/>
                          <a:ea typeface="+mn-ea"/>
                          <a:cs typeface="Arial" panose="020B0604020202020204" pitchFamily="34" charset="0"/>
                        </a:rPr>
                        <a:t> produits, </a:t>
                      </a:r>
                      <a:r>
                        <a:rPr lang="fr-CA" sz="1300" kern="1200" dirty="0" smtClean="0">
                          <a:solidFill>
                            <a:schemeClr val="tx1"/>
                          </a:solidFill>
                          <a:effectLst/>
                          <a:latin typeface="Arial" panose="020B0604020202020204" pitchFamily="34" charset="0"/>
                          <a:ea typeface="+mn-ea"/>
                          <a:cs typeface="Arial" panose="020B0604020202020204" pitchFamily="34" charset="0"/>
                        </a:rPr>
                        <a:t>pour les indications les plus importantes, soit compromise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c>
                  <a:txBody>
                    <a:bodyPr/>
                    <a:lstStyle/>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Réduction des réserves d’un ou de plusieurs produits sanguins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Amorce du plan de communication interne</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Réunion du CGPS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Catégorisation des demandes de composants ou de produits sanguins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Étude documentée d’un report éventuel des interventions chirurgicales non urgentes</a:t>
                      </a:r>
                      <a:endParaRPr kumimoji="0" lang="fr-CA" sz="1400" b="0" i="0" u="none" strike="sngStrike" cap="none" normalizeH="0" baseline="0" dirty="0" smtClean="0">
                        <a:ln>
                          <a:noFill/>
                        </a:ln>
                        <a:solidFill>
                          <a:schemeClr val="tx1"/>
                        </a:solidFill>
                        <a:effectLst/>
                        <a:latin typeface="Arial" charset="0"/>
                        <a:ea typeface="ＭＳ Ｐゴシック"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r>
              <a:tr h="1285017">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600" b="1" i="0" u="none" strike="noStrike" cap="none" normalizeH="0" baseline="0" smtClean="0">
                          <a:ln>
                            <a:noFill/>
                          </a:ln>
                          <a:solidFill>
                            <a:schemeClr val="bg1"/>
                          </a:solidFill>
                          <a:effectLst/>
                          <a:latin typeface="Arial" charset="0"/>
                          <a:ea typeface="ＭＳ Ｐゴシック" charset="-128"/>
                        </a:rPr>
                        <a:t>Rouge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4A31"/>
                    </a:solidFill>
                  </a:tcPr>
                </a:tc>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400" b="0" i="0" u="none" strike="noStrike" cap="none" normalizeH="0" baseline="0" dirty="0" smtClean="0">
                          <a:ln>
                            <a:noFill/>
                          </a:ln>
                          <a:solidFill>
                            <a:schemeClr val="tx1"/>
                          </a:solidFill>
                          <a:effectLst/>
                          <a:latin typeface="Arial" charset="0"/>
                          <a:ea typeface="ＭＳ Ｐゴシック" charset="-128"/>
                        </a:rPr>
                        <a:t>Pénurie grave qui semble vouloir se prolonger</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c>
                  <a:txBody>
                    <a:bodyPr/>
                    <a:lstStyle/>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Réduction des réserves au niveau critique </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Intensification des communications internes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Rencontre du comité interne; instauration et suivi du plan de rationnement du sang (réservé aux cas où la vie du patient est en danger)</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Documentation des décisions</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7FBFB"/>
                    </a:solidFill>
                  </a:tcPr>
                </a:tc>
              </a:tr>
              <a:tr h="682711">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400" b="1" i="0" u="none" strike="noStrike" cap="none" normalizeH="0" baseline="0" dirty="0" smtClean="0">
                          <a:ln>
                            <a:noFill/>
                          </a:ln>
                          <a:solidFill>
                            <a:schemeClr val="bg1"/>
                          </a:solidFill>
                          <a:effectLst/>
                          <a:latin typeface="Arial" charset="0"/>
                          <a:ea typeface="ＭＳ Ｐゴシック" charset="-128"/>
                        </a:rPr>
                        <a:t>Retour à la normale</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FF"/>
                    </a:solidFill>
                  </a:tcPr>
                </a:tc>
                <a:tc>
                  <a:txBody>
                    <a:bodyPr/>
                    <a:lstStyle/>
                    <a:p>
                      <a:pPr marL="0" marR="0" lvl="0" indent="0" algn="l" defTabSz="914400" rtl="0" eaLnBrk="1" fontAlgn="base" latinLnBrk="0" hangingPunct="1">
                        <a:lnSpc>
                          <a:spcPct val="100000"/>
                        </a:lnSpc>
                        <a:spcBef>
                          <a:spcPct val="0"/>
                        </a:spcBef>
                        <a:spcAft>
                          <a:spcPct val="100000"/>
                        </a:spcAft>
                        <a:buClr>
                          <a:schemeClr val="tx2"/>
                        </a:buClr>
                        <a:buSzTx/>
                        <a:buFont typeface="Times" charset="0"/>
                        <a:buNone/>
                        <a:tabLst/>
                      </a:pPr>
                      <a:r>
                        <a:rPr kumimoji="0" lang="fr-CA" sz="1200" b="0" i="0" u="none" strike="noStrike" cap="none" normalizeH="0" baseline="0" dirty="0" smtClean="0">
                          <a:ln>
                            <a:noFill/>
                          </a:ln>
                          <a:solidFill>
                            <a:schemeClr val="tx1"/>
                          </a:solidFill>
                          <a:effectLst/>
                          <a:latin typeface="Arial" charset="0"/>
                          <a:ea typeface="ＭＳ Ｐゴシック" charset="-128"/>
                        </a:rPr>
                        <a:t>Amélioration des stocks provinciaux</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7FBFB"/>
                    </a:solidFill>
                  </a:tcPr>
                </a:tc>
                <a:tc>
                  <a:txBody>
                    <a:bodyPr/>
                    <a:lstStyle/>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Retour graduel et contrôlé aux activités habituelles</a:t>
                      </a:r>
                    </a:p>
                    <a:p>
                      <a:pPr marL="122238" marR="0" lvl="0" indent="-122238" algn="l" defTabSz="914400" rtl="0" eaLnBrk="1" fontAlgn="base" latinLnBrk="0" hangingPunct="1">
                        <a:lnSpc>
                          <a:spcPct val="100000"/>
                        </a:lnSpc>
                        <a:spcBef>
                          <a:spcPct val="0"/>
                        </a:spcBef>
                        <a:spcAft>
                          <a:spcPts val="300"/>
                        </a:spcAft>
                        <a:buClr>
                          <a:schemeClr val="tx2"/>
                        </a:buClr>
                        <a:buSzTx/>
                        <a:buFont typeface="Times" charset="0"/>
                        <a:buChar char="•"/>
                        <a:tabLst/>
                      </a:pPr>
                      <a:r>
                        <a:rPr kumimoji="0" lang="fr-CA" sz="1400" b="0" i="0" u="none" strike="noStrike" cap="none" normalizeH="0" baseline="0" dirty="0" smtClean="0">
                          <a:ln>
                            <a:noFill/>
                          </a:ln>
                          <a:solidFill>
                            <a:schemeClr val="tx1"/>
                          </a:solidFill>
                          <a:effectLst/>
                          <a:latin typeface="Arial" charset="0"/>
                          <a:ea typeface="ＭＳ Ｐゴシック" charset="-128"/>
                        </a:rPr>
                        <a:t>Évaluation de la crise et révision du PLMUSS, au besoin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7FBFB"/>
                    </a:solidFill>
                  </a:tcPr>
                </a:tc>
              </a:tr>
            </a:tbl>
          </a:graphicData>
        </a:graphic>
      </p:graphicFrame>
    </p:spTree>
    <p:extLst>
      <p:ext uri="{BB962C8B-B14F-4D97-AF65-F5344CB8AC3E}">
        <p14:creationId xmlns:p14="http://schemas.microsoft.com/office/powerpoint/2010/main" val="297502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4294967295"/>
            <p:custDataLst>
              <p:tags r:id="rId1"/>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8</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
        <p:nvSpPr>
          <p:cNvPr id="4"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sz="2400" dirty="0" smtClean="0">
                <a:solidFill>
                  <a:schemeClr val="bg1">
                    <a:lumMod val="95000"/>
                  </a:schemeClr>
                </a:solidFill>
              </a:rPr>
              <a:t>Phases d’une pénurie de produits sanguins</a:t>
            </a:r>
            <a:endParaRPr lang="fr-FR" sz="2400" dirty="0">
              <a:solidFill>
                <a:schemeClr val="bg1">
                  <a:lumMod val="95000"/>
                </a:schemeClr>
              </a:solidFill>
            </a:endParaRPr>
          </a:p>
        </p:txBody>
      </p:sp>
      <p:sp>
        <p:nvSpPr>
          <p:cNvPr id="5" name="Titre 1"/>
          <p:cNvSpPr>
            <a:spLocks noGrp="1"/>
          </p:cNvSpPr>
          <p:nvPr>
            <p:ph type="title"/>
          </p:nvPr>
        </p:nvSpPr>
        <p:spPr>
          <a:xfrm>
            <a:off x="637953" y="908050"/>
            <a:ext cx="8048847" cy="580508"/>
          </a:xfrm>
        </p:spPr>
        <p:txBody>
          <a:bodyPr>
            <a:normAutofit/>
          </a:bodyPr>
          <a:lstStyle/>
          <a:p>
            <a:r>
              <a:rPr lang="fr-CA" sz="2400" dirty="0" smtClean="0">
                <a:solidFill>
                  <a:srgbClr val="00B050"/>
                </a:solidFill>
              </a:rPr>
              <a:t>Phase verte </a:t>
            </a:r>
            <a:endParaRPr lang="fr-CA" sz="2400" dirty="0">
              <a:solidFill>
                <a:srgbClr val="00B050"/>
              </a:solidFill>
            </a:endParaRPr>
          </a:p>
        </p:txBody>
      </p:sp>
      <p:sp>
        <p:nvSpPr>
          <p:cNvPr id="7" name="Espace réservé du contenu 2"/>
          <p:cNvSpPr txBox="1">
            <a:spLocks/>
          </p:cNvSpPr>
          <p:nvPr>
            <p:custDataLst>
              <p:tags r:id="rId2"/>
            </p:custDataLst>
          </p:nvPr>
        </p:nvSpPr>
        <p:spPr>
          <a:xfrm>
            <a:off x="637953" y="1488558"/>
            <a:ext cx="8048847" cy="4759842"/>
          </a:xfrm>
          <a:prstGeom prst="rect">
            <a:avLst/>
          </a:prstGeom>
        </p:spPr>
        <p:txBody>
          <a:bodyPr>
            <a:normAutofit fontScale="77500" lnSpcReduction="20000"/>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80000"/>
              </a:lnSpc>
              <a:spcBef>
                <a:spcPts val="600"/>
              </a:spcBef>
              <a:spcAft>
                <a:spcPts val="600"/>
              </a:spcAft>
              <a:buFont typeface="Wingdings" charset="2"/>
              <a:buAutoNum type="alphaUcPeriod"/>
            </a:pPr>
            <a:r>
              <a:rPr lang="fr-CA" altLang="fr-FR" sz="2000" dirty="0" smtClean="0">
                <a:solidFill>
                  <a:schemeClr val="tx1"/>
                </a:solidFill>
                <a:latin typeface="Arial" charset="0"/>
              </a:rPr>
              <a:t>Gestion efficiente des produits sanguins</a:t>
            </a:r>
          </a:p>
          <a:p>
            <a:pPr marL="914400" lvl="1" indent="-342900">
              <a:lnSpc>
                <a:spcPct val="80000"/>
              </a:lnSpc>
              <a:spcAft>
                <a:spcPts val="600"/>
              </a:spcAft>
              <a:buFont typeface="Wingdings" charset="2"/>
              <a:buAutoNum type="romanUcPeriod"/>
            </a:pPr>
            <a:r>
              <a:rPr lang="fr-CA" altLang="fr-FR" sz="1800" dirty="0" smtClean="0">
                <a:latin typeface="Arial" charset="0"/>
              </a:rPr>
              <a:t>Détermination des niveaux de stocks minimaux et optimaux</a:t>
            </a:r>
          </a:p>
          <a:p>
            <a:pPr marL="914400" lvl="1" indent="-342900">
              <a:lnSpc>
                <a:spcPct val="120000"/>
              </a:lnSpc>
              <a:spcBef>
                <a:spcPts val="0"/>
              </a:spcBef>
              <a:spcAft>
                <a:spcPts val="600"/>
              </a:spcAft>
              <a:buFont typeface="Wingdings" charset="2"/>
              <a:buAutoNum type="romanUcPeriod"/>
            </a:pPr>
            <a:r>
              <a:rPr lang="fr-CA" altLang="fr-FR" sz="1800" dirty="0" smtClean="0">
                <a:latin typeface="Arial" charset="0"/>
              </a:rPr>
              <a:t>Révision des critères d’utilisation du sang (selon un protocole préétabli) et des ordonnances visant à optimiser cette utilisation</a:t>
            </a:r>
          </a:p>
          <a:p>
            <a:pPr marL="914400" lvl="1" indent="-342900">
              <a:lnSpc>
                <a:spcPct val="80000"/>
              </a:lnSpc>
              <a:spcAft>
                <a:spcPts val="600"/>
              </a:spcAft>
              <a:buFont typeface="Wingdings" charset="2"/>
              <a:buAutoNum type="romanUcPeriod"/>
            </a:pPr>
            <a:r>
              <a:rPr lang="fr-CA" altLang="fr-FR" sz="1800" dirty="0" smtClean="0">
                <a:latin typeface="Arial" charset="0"/>
              </a:rPr>
              <a:t>Réduction au minimum des pertes de produits sanguins</a:t>
            </a:r>
          </a:p>
          <a:p>
            <a:pPr marL="457200" indent="-457200">
              <a:lnSpc>
                <a:spcPct val="120000"/>
              </a:lnSpc>
              <a:spcBef>
                <a:spcPts val="600"/>
              </a:spcBef>
              <a:spcAft>
                <a:spcPts val="600"/>
              </a:spcAft>
              <a:buFont typeface="Wingdings" charset="2"/>
              <a:buAutoNum type="alphaUcPeriod"/>
            </a:pPr>
            <a:r>
              <a:rPr lang="fr-CA" altLang="fr-FR" sz="2000" dirty="0" smtClean="0">
                <a:solidFill>
                  <a:schemeClr val="tx1"/>
                </a:solidFill>
                <a:latin typeface="Arial" charset="0"/>
              </a:rPr>
              <a:t>Mise sur pied d’un comité de gestion des pénuries de sang (CGPS) </a:t>
            </a:r>
            <a:endParaRPr lang="fr-CA" altLang="fr-FR" sz="2000" dirty="0" smtClean="0">
              <a:solidFill>
                <a:srgbClr val="FF0000"/>
              </a:solidFill>
              <a:latin typeface="Arial" charset="0"/>
            </a:endParaRPr>
          </a:p>
          <a:p>
            <a:pPr marL="914400" lvl="1" indent="-342900">
              <a:lnSpc>
                <a:spcPct val="120000"/>
              </a:lnSpc>
              <a:spcAft>
                <a:spcPts val="600"/>
              </a:spcAft>
              <a:buFont typeface="Wingdings" charset="2"/>
              <a:buAutoNum type="romanUcPeriod"/>
            </a:pPr>
            <a:r>
              <a:rPr lang="fr-CA" altLang="fr-FR" sz="1800" dirty="0" smtClean="0">
                <a:latin typeface="Arial" charset="0"/>
              </a:rPr>
              <a:t>Composition : haute direction et personnes responsables des ordonnances, de la mise en circulation et de l’administration du sang</a:t>
            </a:r>
            <a:endParaRPr lang="fr-CA" altLang="fr-FR" sz="1800" strike="sngStrike" dirty="0" smtClean="0">
              <a:latin typeface="Arial" charset="0"/>
            </a:endParaRPr>
          </a:p>
          <a:p>
            <a:pPr marL="914400" lvl="1" indent="-342900">
              <a:lnSpc>
                <a:spcPct val="120000"/>
              </a:lnSpc>
              <a:spcBef>
                <a:spcPts val="0"/>
              </a:spcBef>
              <a:spcAft>
                <a:spcPts val="600"/>
              </a:spcAft>
              <a:buFont typeface="Wingdings" charset="2"/>
              <a:buAutoNum type="romanUcPeriod"/>
            </a:pPr>
            <a:r>
              <a:rPr lang="fr-CA" altLang="fr-FR" sz="1800" dirty="0" smtClean="0">
                <a:latin typeface="Arial" charset="0"/>
              </a:rPr>
              <a:t>Objectif : voir à ce que tout le personnel de l’établissement concerné réagisse de façon concertée</a:t>
            </a:r>
          </a:p>
          <a:p>
            <a:pPr marL="914400" lvl="1" indent="-342900">
              <a:lnSpc>
                <a:spcPct val="120000"/>
              </a:lnSpc>
              <a:spcBef>
                <a:spcPts val="0"/>
              </a:spcBef>
              <a:spcAft>
                <a:spcPts val="600"/>
              </a:spcAft>
              <a:buFont typeface="Wingdings" charset="2"/>
              <a:buAutoNum type="romanUcPeriod"/>
            </a:pPr>
            <a:r>
              <a:rPr lang="fr-CA" altLang="fr-FR" sz="1800" dirty="0" smtClean="0">
                <a:latin typeface="Arial" charset="0"/>
              </a:rPr>
              <a:t>Définition de stratégies visant à réduire l’utilisation de composants ou de produits sanguins</a:t>
            </a:r>
          </a:p>
          <a:p>
            <a:pPr marL="457200" indent="-457200">
              <a:lnSpc>
                <a:spcPct val="120000"/>
              </a:lnSpc>
              <a:spcAft>
                <a:spcPts val="600"/>
              </a:spcAft>
              <a:buFont typeface="Wingdings" charset="2"/>
              <a:buAutoNum type="alphaUcPeriod"/>
            </a:pPr>
            <a:r>
              <a:rPr lang="fr-CA" altLang="fr-FR" sz="2000" dirty="0" smtClean="0">
                <a:solidFill>
                  <a:schemeClr val="tx1"/>
                </a:solidFill>
                <a:latin typeface="Arial" charset="0"/>
              </a:rPr>
              <a:t>Élaboration d’un plan local des mesures d’urgences du système du sang (PLMUSS)</a:t>
            </a:r>
          </a:p>
          <a:p>
            <a:pPr marL="914400" lvl="1" indent="-342900">
              <a:lnSpc>
                <a:spcPct val="80000"/>
              </a:lnSpc>
              <a:spcAft>
                <a:spcPts val="600"/>
              </a:spcAft>
              <a:buFont typeface="Wingdings" charset="2"/>
              <a:buAutoNum type="romanUcPeriod"/>
            </a:pPr>
            <a:r>
              <a:rPr lang="fr-CA" altLang="fr-FR" sz="1800" dirty="0" smtClean="0">
                <a:latin typeface="Arial" charset="0"/>
              </a:rPr>
              <a:t>Identification d’un responsable et d’une équipe de triage</a:t>
            </a:r>
          </a:p>
          <a:p>
            <a:pPr marL="914400" lvl="1" indent="-342900">
              <a:lnSpc>
                <a:spcPct val="80000"/>
              </a:lnSpc>
              <a:spcAft>
                <a:spcPts val="600"/>
              </a:spcAft>
              <a:buFont typeface="Wingdings" charset="2"/>
              <a:buAutoNum type="romanUcPeriod"/>
            </a:pPr>
            <a:r>
              <a:rPr lang="fr-CA" altLang="fr-FR" sz="1800" dirty="0" smtClean="0">
                <a:latin typeface="Arial" charset="0"/>
              </a:rPr>
              <a:t>Formation du personnel en accord avec le plan mis en place</a:t>
            </a:r>
          </a:p>
          <a:p>
            <a:pPr marL="914400" lvl="1" indent="-342900">
              <a:lnSpc>
                <a:spcPct val="80000"/>
              </a:lnSpc>
              <a:spcAft>
                <a:spcPts val="600"/>
              </a:spcAft>
              <a:buFont typeface="Wingdings" charset="2"/>
              <a:buAutoNum type="romanUcPeriod"/>
            </a:pPr>
            <a:r>
              <a:rPr lang="fr-CA" altLang="fr-FR" sz="1800" dirty="0" smtClean="0">
                <a:latin typeface="Arial" charset="0"/>
              </a:rPr>
              <a:t>Simulation d’une situation d’urgence et révision du plan, au besoin</a:t>
            </a:r>
            <a:endParaRPr lang="fr-CA" altLang="fr-FR" sz="2000" dirty="0">
              <a:latin typeface="Arial" charset="0"/>
            </a:endParaRPr>
          </a:p>
        </p:txBody>
      </p:sp>
    </p:spTree>
    <p:extLst>
      <p:ext uri="{BB962C8B-B14F-4D97-AF65-F5344CB8AC3E}">
        <p14:creationId xmlns:p14="http://schemas.microsoft.com/office/powerpoint/2010/main" val="1238427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1185532" y="31899"/>
            <a:ext cx="7543800" cy="787400"/>
          </a:xfrm>
          <a:prstGeom prst="rect">
            <a:avLst/>
          </a:prstGeom>
        </p:spPr>
        <p:txBody>
          <a:bodyPr vert="horz" lIns="91440" tIns="45720" rIns="91440" bIns="45720" rtlCol="0" anchor="ctr">
            <a:normAutofit/>
          </a:bodyPr>
          <a:lstStyle>
            <a:lvl1pPr algn="l" defTabSz="457200" rtl="0" eaLnBrk="1" latinLnBrk="0" hangingPunct="1">
              <a:lnSpc>
                <a:spcPct val="80000"/>
              </a:lnSpc>
              <a:spcBef>
                <a:spcPct val="0"/>
              </a:spcBef>
              <a:buNone/>
              <a:defRPr sz="3200" b="1" i="0" kern="1200">
                <a:solidFill>
                  <a:srgbClr val="646464"/>
                </a:solidFill>
                <a:latin typeface="Helvetica Neue"/>
                <a:ea typeface="+mj-ea"/>
                <a:cs typeface="Helvetica Neue"/>
              </a:defRPr>
            </a:lvl1pPr>
          </a:lstStyle>
          <a:p>
            <a:r>
              <a:rPr lang="fr-FR" dirty="0" smtClean="0">
                <a:solidFill>
                  <a:schemeClr val="bg1">
                    <a:lumMod val="95000"/>
                  </a:schemeClr>
                </a:solidFill>
              </a:rPr>
              <a:t>Éléments clés d’un PLMUSS</a:t>
            </a:r>
            <a:endParaRPr lang="fr-FR" dirty="0">
              <a:solidFill>
                <a:schemeClr val="bg1">
                  <a:lumMod val="95000"/>
                </a:schemeClr>
              </a:solidFill>
            </a:endParaRPr>
          </a:p>
        </p:txBody>
      </p:sp>
      <p:sp>
        <p:nvSpPr>
          <p:cNvPr id="5" name="Espace réservé du contenu 2"/>
          <p:cNvSpPr txBox="1">
            <a:spLocks/>
          </p:cNvSpPr>
          <p:nvPr>
            <p:custDataLst>
              <p:tags r:id="rId1"/>
            </p:custDataLst>
          </p:nvPr>
        </p:nvSpPr>
        <p:spPr>
          <a:xfrm>
            <a:off x="657446" y="1022941"/>
            <a:ext cx="7912395" cy="4721742"/>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1pPr>
            <a:lvl2pPr marL="742950" indent="-285750" algn="l" defTabSz="457200" rtl="0" eaLnBrk="1" latinLnBrk="0" hangingPunct="1">
              <a:spcBef>
                <a:spcPct val="20000"/>
              </a:spcBef>
              <a:buFont typeface="Arial"/>
              <a:buChar char="–"/>
              <a:defRPr sz="2400" b="0" i="0" kern="1200">
                <a:solidFill>
                  <a:srgbClr val="646464"/>
                </a:solidFill>
                <a:latin typeface="Helvetica Neue Medium"/>
                <a:ea typeface="+mn-ea"/>
                <a:cs typeface="Helvetica Neue Medium"/>
              </a:defRPr>
            </a:lvl2pPr>
            <a:lvl3pPr marL="1143000" indent="-228600" algn="l" defTabSz="457200" rtl="0" eaLnBrk="1" latinLnBrk="0" hangingPunct="1">
              <a:spcBef>
                <a:spcPct val="20000"/>
              </a:spcBef>
              <a:buFont typeface="Arial"/>
              <a:buChar char="•"/>
              <a:defRPr sz="2000" b="0" i="0" kern="1200">
                <a:solidFill>
                  <a:srgbClr val="646464"/>
                </a:solidFill>
                <a:latin typeface="Helvetica Neue Medium"/>
                <a:ea typeface="+mn-ea"/>
                <a:cs typeface="Helvetica Neue Medium"/>
              </a:defRPr>
            </a:lvl3pPr>
            <a:lvl4pPr marL="16002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4pPr>
            <a:lvl5pPr marL="2057400" indent="-228600" algn="l" defTabSz="457200" rtl="0" eaLnBrk="1" latinLnBrk="0" hangingPunct="1">
              <a:spcBef>
                <a:spcPct val="20000"/>
              </a:spcBef>
              <a:buFont typeface="Arial"/>
              <a:buChar char="»"/>
              <a:defRPr sz="1800" b="0" i="0" kern="1200">
                <a:solidFill>
                  <a:srgbClr val="646464"/>
                </a:solidFill>
                <a:latin typeface="Helvetica Neue Medium"/>
                <a:ea typeface="+mn-ea"/>
                <a:cs typeface="Helvetica Neue Medium"/>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spcAft>
                <a:spcPts val="600"/>
              </a:spcAft>
              <a:buFont typeface="Wingdings" charset="2"/>
              <a:buChar char="§"/>
            </a:pPr>
            <a:r>
              <a:rPr lang="fr-CA" altLang="fr-FR" sz="2000" dirty="0">
                <a:latin typeface="Arial" charset="0"/>
              </a:rPr>
              <a:t>Identification des </a:t>
            </a:r>
            <a:r>
              <a:rPr lang="fr-CA" altLang="fr-FR" sz="2000" u="sng" dirty="0">
                <a:latin typeface="Arial" charset="0"/>
              </a:rPr>
              <a:t>personnes </a:t>
            </a:r>
            <a:r>
              <a:rPr lang="fr-CA" altLang="fr-FR" sz="2000" u="sng" dirty="0" smtClean="0">
                <a:latin typeface="Arial" charset="0"/>
              </a:rPr>
              <a:t>clés</a:t>
            </a:r>
            <a:r>
              <a:rPr lang="fr-CA" altLang="fr-FR" sz="2000" dirty="0" smtClean="0">
                <a:latin typeface="Arial" charset="0"/>
              </a:rPr>
              <a:t> </a:t>
            </a:r>
            <a:r>
              <a:rPr lang="fr-CA" altLang="fr-FR" sz="2000" dirty="0">
                <a:latin typeface="Arial" charset="0"/>
              </a:rPr>
              <a:t>à aviser </a:t>
            </a:r>
            <a:r>
              <a:rPr lang="fr-CA" altLang="fr-FR" sz="2000" dirty="0" smtClean="0">
                <a:latin typeface="Arial" charset="0"/>
              </a:rPr>
              <a:t>lors d’une grave </a:t>
            </a:r>
            <a:r>
              <a:rPr lang="fr-CA" altLang="fr-FR" sz="2000" dirty="0">
                <a:latin typeface="Arial" charset="0"/>
              </a:rPr>
              <a:t>pénurie de sang </a:t>
            </a:r>
            <a:r>
              <a:rPr lang="fr-CA" altLang="fr-FR" sz="2000" dirty="0" smtClean="0">
                <a:latin typeface="Arial" charset="0"/>
              </a:rPr>
              <a:t>(</a:t>
            </a:r>
            <a:r>
              <a:rPr lang="fr-CA" altLang="fr-FR" sz="2000" dirty="0">
                <a:latin typeface="Arial" charset="0"/>
              </a:rPr>
              <a:t>incluant le personnel technique, médical, infirmier et administratif)</a:t>
            </a:r>
          </a:p>
          <a:p>
            <a:pPr>
              <a:spcBef>
                <a:spcPts val="600"/>
              </a:spcBef>
              <a:spcAft>
                <a:spcPts val="600"/>
              </a:spcAft>
              <a:buFont typeface="Wingdings" charset="2"/>
              <a:buChar char="§"/>
            </a:pPr>
            <a:r>
              <a:rPr lang="fr-CA" altLang="fr-FR" sz="2000" dirty="0">
                <a:latin typeface="Arial" charset="0"/>
              </a:rPr>
              <a:t>Élaboration d’une </a:t>
            </a:r>
            <a:r>
              <a:rPr lang="fr-CA" altLang="fr-FR" sz="2000" u="sng" dirty="0">
                <a:latin typeface="Arial" charset="0"/>
              </a:rPr>
              <a:t>stratégie de communication</a:t>
            </a:r>
            <a:r>
              <a:rPr lang="fr-CA" altLang="fr-FR" sz="2000" dirty="0">
                <a:latin typeface="Arial" charset="0"/>
              </a:rPr>
              <a:t> des avis</a:t>
            </a:r>
          </a:p>
          <a:p>
            <a:pPr>
              <a:spcBef>
                <a:spcPts val="600"/>
              </a:spcBef>
              <a:spcAft>
                <a:spcPts val="600"/>
              </a:spcAft>
              <a:buFont typeface="Wingdings" charset="2"/>
              <a:buChar char="§"/>
            </a:pPr>
            <a:r>
              <a:rPr lang="fr-CA" altLang="fr-FR" sz="2000" dirty="0" smtClean="0">
                <a:latin typeface="Arial" charset="0"/>
              </a:rPr>
              <a:t>Établissement d’une </a:t>
            </a:r>
            <a:r>
              <a:rPr lang="fr-CA" altLang="fr-FR" sz="2000" u="sng" dirty="0" smtClean="0">
                <a:latin typeface="Arial" charset="0"/>
              </a:rPr>
              <a:t>liste de priorisation des cas</a:t>
            </a:r>
            <a:r>
              <a:rPr lang="fr-CA" altLang="fr-FR" sz="2000" dirty="0" smtClean="0">
                <a:latin typeface="Arial" charset="0"/>
              </a:rPr>
              <a:t> selon l’état de la pénurie. Les mesures prises peuvent aller jusqu’au </a:t>
            </a:r>
            <a:r>
              <a:rPr lang="fr-CA" altLang="fr-FR" sz="2000" dirty="0">
                <a:latin typeface="Arial" charset="0"/>
              </a:rPr>
              <a:t>rationnement </a:t>
            </a:r>
            <a:r>
              <a:rPr lang="fr-CA" altLang="fr-FR" sz="2000" dirty="0" smtClean="0">
                <a:latin typeface="Arial" charset="0"/>
              </a:rPr>
              <a:t>des composants </a:t>
            </a:r>
            <a:r>
              <a:rPr lang="fr-CA" altLang="fr-FR" sz="2000" dirty="0">
                <a:latin typeface="Arial" charset="0"/>
              </a:rPr>
              <a:t>ou </a:t>
            </a:r>
            <a:r>
              <a:rPr lang="fr-CA" altLang="fr-FR" sz="2000" dirty="0" smtClean="0">
                <a:latin typeface="Arial" charset="0"/>
              </a:rPr>
              <a:t>des produits réservés </a:t>
            </a:r>
            <a:r>
              <a:rPr lang="fr-CA" altLang="fr-FR" sz="2000" dirty="0">
                <a:latin typeface="Arial" charset="0"/>
              </a:rPr>
              <a:t>aux cas très </a:t>
            </a:r>
            <a:r>
              <a:rPr lang="fr-CA" altLang="fr-FR" sz="2000" dirty="0" smtClean="0">
                <a:latin typeface="Arial" charset="0"/>
              </a:rPr>
              <a:t>graves</a:t>
            </a:r>
          </a:p>
          <a:p>
            <a:pPr>
              <a:spcBef>
                <a:spcPts val="600"/>
              </a:spcBef>
              <a:spcAft>
                <a:spcPts val="600"/>
              </a:spcAft>
              <a:buFont typeface="Wingdings" charset="2"/>
              <a:buChar char="§"/>
            </a:pPr>
            <a:r>
              <a:rPr lang="fr-CA" altLang="fr-FR" sz="2000" dirty="0">
                <a:latin typeface="Arial" charset="0"/>
              </a:rPr>
              <a:t>C</a:t>
            </a:r>
            <a:r>
              <a:rPr lang="fr-CA" altLang="fr-FR" sz="2000" dirty="0" smtClean="0">
                <a:latin typeface="Arial" charset="0"/>
              </a:rPr>
              <a:t>onception d’outils permettant de documenter les</a:t>
            </a:r>
            <a:r>
              <a:rPr lang="fr-CA" altLang="fr-FR" sz="2000" u="sng" dirty="0" smtClean="0">
                <a:latin typeface="Arial" charset="0"/>
              </a:rPr>
              <a:t> </a:t>
            </a:r>
            <a:r>
              <a:rPr lang="fr-CA" altLang="fr-FR" sz="2000" u="sng" dirty="0">
                <a:latin typeface="Arial" charset="0"/>
              </a:rPr>
              <a:t>décisions</a:t>
            </a:r>
          </a:p>
          <a:p>
            <a:pPr>
              <a:spcBef>
                <a:spcPts val="600"/>
              </a:spcBef>
              <a:spcAft>
                <a:spcPts val="600"/>
              </a:spcAft>
              <a:buFont typeface="Wingdings" charset="2"/>
              <a:buChar char="§"/>
            </a:pPr>
            <a:r>
              <a:rPr lang="fr-CA" altLang="fr-FR" sz="2000" dirty="0">
                <a:latin typeface="Arial" charset="0"/>
              </a:rPr>
              <a:t>Communication et collaboration avec </a:t>
            </a:r>
            <a:r>
              <a:rPr lang="fr-CA" altLang="fr-FR" sz="2000" dirty="0" smtClean="0">
                <a:latin typeface="Arial" charset="0"/>
              </a:rPr>
              <a:t>les établissements situés à </a:t>
            </a:r>
            <a:r>
              <a:rPr lang="fr-CA" altLang="fr-FR" sz="2000" dirty="0">
                <a:latin typeface="Arial" charset="0"/>
              </a:rPr>
              <a:t>proximité pour mettre en place des procédures de </a:t>
            </a:r>
            <a:r>
              <a:rPr lang="fr-CA" altLang="fr-FR" sz="2000" u="sng" dirty="0">
                <a:latin typeface="Arial" charset="0"/>
              </a:rPr>
              <a:t>transfert </a:t>
            </a:r>
            <a:r>
              <a:rPr lang="fr-CA" altLang="fr-FR" sz="2000" u="sng" dirty="0" smtClean="0">
                <a:latin typeface="Arial" charset="0"/>
              </a:rPr>
              <a:t>de produits sanguins</a:t>
            </a:r>
            <a:r>
              <a:rPr lang="fr-CA" altLang="fr-FR" sz="2000" dirty="0" smtClean="0">
                <a:latin typeface="Arial" charset="0"/>
              </a:rPr>
              <a:t> entre établissements</a:t>
            </a:r>
            <a:endParaRPr lang="fr-CA" altLang="fr-FR" sz="2000" dirty="0">
              <a:latin typeface="Arial" charset="0"/>
            </a:endParaRPr>
          </a:p>
          <a:p>
            <a:pPr>
              <a:spcBef>
                <a:spcPts val="600"/>
              </a:spcBef>
              <a:spcAft>
                <a:spcPts val="600"/>
              </a:spcAft>
              <a:buFont typeface="Wingdings" charset="2"/>
              <a:buChar char="§"/>
            </a:pPr>
            <a:r>
              <a:rPr lang="fr-CA" altLang="fr-FR" sz="2000" u="sng" dirty="0">
                <a:latin typeface="Arial" charset="0"/>
              </a:rPr>
              <a:t>Planification d’un retour à la normale</a:t>
            </a:r>
            <a:r>
              <a:rPr lang="fr-CA" altLang="fr-FR" sz="2000" dirty="0">
                <a:latin typeface="Arial" charset="0"/>
              </a:rPr>
              <a:t> progressif </a:t>
            </a:r>
            <a:r>
              <a:rPr lang="fr-CA" altLang="fr-FR" sz="2000">
                <a:latin typeface="Arial" charset="0"/>
              </a:rPr>
              <a:t>et </a:t>
            </a:r>
            <a:r>
              <a:rPr lang="fr-CA" altLang="fr-FR" sz="2000" smtClean="0">
                <a:latin typeface="Arial" charset="0"/>
              </a:rPr>
              <a:t>contrôle </a:t>
            </a:r>
            <a:r>
              <a:rPr lang="fr-CA" altLang="fr-FR" sz="2000" dirty="0" smtClean="0">
                <a:latin typeface="Arial" charset="0"/>
              </a:rPr>
              <a:t>des stocks afin que leur niveau puisse </a:t>
            </a:r>
            <a:r>
              <a:rPr lang="fr-CA" altLang="fr-FR" sz="2000" dirty="0">
                <a:latin typeface="Arial" charset="0"/>
              </a:rPr>
              <a:t>s’améliorer et se stabiliser avant la reprise des activités </a:t>
            </a:r>
            <a:r>
              <a:rPr lang="fr-CA" altLang="fr-FR" sz="2000" dirty="0" smtClean="0">
                <a:latin typeface="Arial" charset="0"/>
              </a:rPr>
              <a:t>habituelles</a:t>
            </a:r>
          </a:p>
        </p:txBody>
      </p:sp>
      <p:sp>
        <p:nvSpPr>
          <p:cNvPr id="6" name="Slide Number Placeholder 3"/>
          <p:cNvSpPr>
            <a:spLocks noGrp="1"/>
          </p:cNvSpPr>
          <p:nvPr>
            <p:ph type="sldNum" sz="quarter" idx="4294967295"/>
            <p:custDataLst>
              <p:tags r:id="rId2"/>
            </p:custDataLst>
          </p:nvPr>
        </p:nvSpPr>
        <p:spPr>
          <a:xfrm>
            <a:off x="1212259" y="6248400"/>
            <a:ext cx="6634569"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Aft>
                <a:spcPct val="100000"/>
              </a:spcAft>
              <a:buClr>
                <a:schemeClr val="tx2"/>
              </a:buClr>
              <a:buFont typeface="Times" charset="0"/>
              <a:buChar char="•"/>
              <a:defRPr sz="2400">
                <a:solidFill>
                  <a:schemeClr val="tx1"/>
                </a:solidFill>
                <a:latin typeface="Times" charset="0"/>
                <a:ea typeface="ＭＳ Ｐゴシック" charset="-128"/>
              </a:defRPr>
            </a:lvl1pPr>
            <a:lvl2pPr marL="742950" indent="-285750">
              <a:spcBef>
                <a:spcPct val="20000"/>
              </a:spcBef>
              <a:buClr>
                <a:schemeClr val="tx2"/>
              </a:buClr>
              <a:buFont typeface="Times" charset="0"/>
              <a:buChar char="•"/>
              <a:defRPr sz="2400">
                <a:solidFill>
                  <a:schemeClr val="tx1"/>
                </a:solidFill>
                <a:latin typeface="Times" charset="0"/>
                <a:ea typeface="ＭＳ Ｐゴシック" charset="-128"/>
              </a:defRPr>
            </a:lvl2pPr>
            <a:lvl3pPr marL="1143000" indent="-228600">
              <a:spcBef>
                <a:spcPct val="20000"/>
              </a:spcBef>
              <a:buClr>
                <a:schemeClr val="tx2"/>
              </a:buClr>
              <a:buFont typeface="Times" charset="0"/>
              <a:buChar char="•"/>
              <a:defRPr sz="2400">
                <a:solidFill>
                  <a:schemeClr val="tx1"/>
                </a:solidFill>
                <a:latin typeface="Times" charset="0"/>
                <a:ea typeface="ＭＳ Ｐゴシック" charset="-128"/>
              </a:defRPr>
            </a:lvl3pPr>
            <a:lvl4pPr marL="1600200" indent="-228600">
              <a:spcBef>
                <a:spcPct val="20000"/>
              </a:spcBef>
              <a:buClr>
                <a:schemeClr val="tx2"/>
              </a:buClr>
              <a:buFont typeface="Times" charset="0"/>
              <a:buChar char="•"/>
              <a:defRPr sz="2400">
                <a:solidFill>
                  <a:schemeClr val="tx1"/>
                </a:solidFill>
                <a:latin typeface="Times" charset="0"/>
                <a:ea typeface="ＭＳ Ｐゴシック" charset="-128"/>
              </a:defRPr>
            </a:lvl4pPr>
            <a:lvl5pPr marL="2057400" indent="-228600">
              <a:spcBef>
                <a:spcPct val="20000"/>
              </a:spcBef>
              <a:buClr>
                <a:schemeClr val="tx2"/>
              </a:buClr>
              <a:buFont typeface="Times" charset="0"/>
              <a:buChar char="•"/>
              <a:defRPr sz="2400">
                <a:solidFill>
                  <a:schemeClr val="tx1"/>
                </a:solidFill>
                <a:latin typeface="Times" charset="0"/>
                <a:ea typeface="ＭＳ Ｐゴシック" charset="-128"/>
              </a:defRPr>
            </a:lvl5pPr>
            <a:lvl6pPr marL="25146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6pPr>
            <a:lvl7pPr marL="29718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7pPr>
            <a:lvl8pPr marL="34290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8pPr>
            <a:lvl9pPr marL="3886200" indent="-228600" eaLnBrk="0" fontAlgn="base" hangingPunct="0">
              <a:spcBef>
                <a:spcPct val="20000"/>
              </a:spcBef>
              <a:spcAft>
                <a:spcPct val="0"/>
              </a:spcAft>
              <a:buClr>
                <a:schemeClr val="tx2"/>
              </a:buClr>
              <a:buFont typeface="Times" charset="0"/>
              <a:buChar char="•"/>
              <a:defRPr sz="2400">
                <a:solidFill>
                  <a:schemeClr val="tx1"/>
                </a:solidFill>
                <a:latin typeface="Times" charset="0"/>
                <a:ea typeface="ＭＳ Ｐゴシック" charset="-128"/>
              </a:defRPr>
            </a:lvl9pPr>
          </a:lstStyle>
          <a:p>
            <a:pPr algn="ctr">
              <a:spcAft>
                <a:spcPct val="0"/>
              </a:spcAft>
              <a:buClrTx/>
              <a:buFontTx/>
              <a:buNone/>
            </a:pPr>
            <a:fld id="{680100CA-DB3E-486F-A808-B623EB51B1BE}" type="slidenum">
              <a:rPr lang="en-US" altLang="fr-FR" sz="1200" smtClean="0">
                <a:latin typeface="Arial" charset="0"/>
              </a:rPr>
              <a:pPr algn="ctr">
                <a:spcAft>
                  <a:spcPct val="0"/>
                </a:spcAft>
                <a:buClrTx/>
                <a:buFontTx/>
                <a:buNone/>
              </a:pPr>
              <a:t>9</a:t>
            </a:fld>
            <a:r>
              <a:rPr lang="en-US" altLang="fr-FR" sz="1200" dirty="0" smtClean="0">
                <a:latin typeface="Arial" charset="0"/>
              </a:rPr>
              <a:t>  </a:t>
            </a:r>
          </a:p>
          <a:p>
            <a:pPr>
              <a:spcAft>
                <a:spcPct val="0"/>
              </a:spcAft>
              <a:buClrTx/>
              <a:buFontTx/>
              <a:buNone/>
            </a:pPr>
            <a:r>
              <a:rPr lang="fr-CA" altLang="fr-FR" sz="1200" dirty="0" smtClean="0">
                <a:latin typeface="Arial" charset="0"/>
              </a:rPr>
              <a:t>Si vous modifiez ce document, veuillez en faire état en ajoutant le logo de votre établissement.</a:t>
            </a:r>
          </a:p>
        </p:txBody>
      </p:sp>
    </p:spTree>
    <p:extLst>
      <p:ext uri="{BB962C8B-B14F-4D97-AF65-F5344CB8AC3E}">
        <p14:creationId xmlns:p14="http://schemas.microsoft.com/office/powerpoint/2010/main" val="176494605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776</TotalTime>
  <Words>1906</Words>
  <Application>Microsoft Office PowerPoint</Application>
  <PresentationFormat>Affichage à l'écran (4:3)</PresentationFormat>
  <Paragraphs>197</Paragraphs>
  <Slides>18</Slides>
  <Notes>3</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Ce que vous devez savoir sur la gestion des pénuries de produits sanguins </vt:lpstr>
      <vt:lpstr>Présentation PowerPoint</vt:lpstr>
      <vt:lpstr>Présentation PowerPoint</vt:lpstr>
      <vt:lpstr>Règlement sur le sang – Loi sur les aliments et drogues – Santé Canada</vt:lpstr>
      <vt:lpstr>Norme CAN/CSA Z902-15 – Sang et produits sanguins labiles</vt:lpstr>
      <vt:lpstr>Présentation PowerPoint</vt:lpstr>
      <vt:lpstr>Présentation PowerPoint</vt:lpstr>
      <vt:lpstr>Phase verte </vt:lpstr>
      <vt:lpstr>Présentation PowerPoint</vt:lpstr>
      <vt:lpstr>Personnes clés</vt:lpstr>
      <vt:lpstr>Personnes clés</vt:lpstr>
      <vt:lpstr>Stratégie de communications</vt:lpstr>
      <vt:lpstr>Priorité des cas</vt:lpstr>
      <vt:lpstr>Transfert de produits sanguins entre établissements</vt:lpstr>
      <vt:lpstr>Présentation PowerPoint</vt:lpstr>
      <vt:lpstr>Présentation PowerPoint</vt:lpstr>
      <vt:lpstr>Questions, commentaires ?</vt:lpstr>
      <vt:lpstr>Présentation PowerPoint</vt:lpstr>
    </vt:vector>
  </TitlesOfParts>
  <Company>graphissimo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joane alain</dc:creator>
  <cp:lastModifiedBy>Olivier Grégoire</cp:lastModifiedBy>
  <cp:revision>56</cp:revision>
  <dcterms:created xsi:type="dcterms:W3CDTF">2012-08-30T17:42:52Z</dcterms:created>
  <dcterms:modified xsi:type="dcterms:W3CDTF">2017-03-14T14:29:45Z</dcterms:modified>
</cp:coreProperties>
</file>