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73" r:id="rId3"/>
    <p:sldId id="274" r:id="rId4"/>
    <p:sldId id="263" r:id="rId5"/>
    <p:sldId id="275" r:id="rId6"/>
    <p:sldId id="269" r:id="rId7"/>
    <p:sldId id="276" r:id="rId8"/>
    <p:sldId id="264" r:id="rId9"/>
    <p:sldId id="277" r:id="rId10"/>
    <p:sldId id="270" r:id="rId11"/>
    <p:sldId id="278" r:id="rId12"/>
    <p:sldId id="265" r:id="rId13"/>
    <p:sldId id="279" r:id="rId14"/>
    <p:sldId id="271" r:id="rId15"/>
    <p:sldId id="280" r:id="rId16"/>
    <p:sldId id="266" r:id="rId17"/>
    <p:sldId id="281" r:id="rId18"/>
    <p:sldId id="272" r:id="rId19"/>
    <p:sldId id="282" r:id="rId20"/>
    <p:sldId id="267" r:id="rId21"/>
    <p:sldId id="283" r:id="rId22"/>
  </p:sldIdLst>
  <p:sldSz cx="9144000" cy="6858000" type="screen4x3"/>
  <p:notesSz cx="6985000" cy="92837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664" autoAdjust="0"/>
  </p:normalViewPr>
  <p:slideViewPr>
    <p:cSldViewPr snapToGrid="0" snapToObjects="1">
      <p:cViewPr>
        <p:scale>
          <a:sx n="100" d="100"/>
          <a:sy n="100" d="100"/>
        </p:scale>
        <p:origin x="-30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1107365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2660036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CA"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399691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e la date 3"/>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2427254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Espace réservé de la date 3"/>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3162157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e la date 4"/>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346821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CA"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7" name="Espace réservé de la date 6"/>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424091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e la date 2"/>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1075158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3548220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Espace réservé de la date 4"/>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2852883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Espace réservé de la date 4"/>
          <p:cNvSpPr>
            <a:spLocks noGrp="1"/>
          </p:cNvSpPr>
          <p:nvPr>
            <p:ph type="dt" sz="half" idx="10"/>
          </p:nvPr>
        </p:nvSpPr>
        <p:spPr/>
        <p:txBody>
          <a:bodyPr/>
          <a:lstStyle/>
          <a:p>
            <a:fld id="{12B20EB9-9A9F-1143-996B-505702851637}" type="datetimeFigureOut">
              <a:rPr lang="fr-FR" smtClean="0"/>
              <a:pPr/>
              <a:t>02/11/2012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6104531-31DB-A644-BE8A-B8C9CD853937}" type="slidenum">
              <a:rPr lang="fr-FR" smtClean="0"/>
              <a:pPr/>
              <a:t>‹N°›</a:t>
            </a:fld>
            <a:endParaRPr lang="fr-FR"/>
          </a:p>
        </p:txBody>
      </p:sp>
    </p:spTree>
    <p:extLst>
      <p:ext uri="{BB962C8B-B14F-4D97-AF65-F5344CB8AC3E}">
        <p14:creationId xmlns:p14="http://schemas.microsoft.com/office/powerpoint/2010/main" val="5143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20EB9-9A9F-1143-996B-505702851637}" type="datetimeFigureOut">
              <a:rPr lang="fr-FR" smtClean="0"/>
              <a:pPr/>
              <a:t>02/11/2012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04531-31DB-A644-BE8A-B8C9CD853937}" type="slidenum">
              <a:rPr lang="fr-FR" smtClean="0"/>
              <a:pPr/>
              <a:t>‹N°›</a:t>
            </a:fld>
            <a:endParaRPr lang="fr-FR"/>
          </a:p>
        </p:txBody>
      </p:sp>
    </p:spTree>
    <p:extLst>
      <p:ext uri="{BB962C8B-B14F-4D97-AF65-F5344CB8AC3E}">
        <p14:creationId xmlns:p14="http://schemas.microsoft.com/office/powerpoint/2010/main" val="3958332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descr="cover-vieu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ctrTitle"/>
          </p:nvPr>
        </p:nvSpPr>
        <p:spPr>
          <a:xfrm>
            <a:off x="685800" y="5699967"/>
            <a:ext cx="7772400" cy="655592"/>
          </a:xfrm>
        </p:spPr>
        <p:txBody>
          <a:bodyPr>
            <a:noAutofit/>
          </a:bodyPr>
          <a:lstStyle/>
          <a:p>
            <a:r>
              <a:rPr lang="fr-FR" b="1" dirty="0" smtClean="0">
                <a:solidFill>
                  <a:schemeClr val="accent6">
                    <a:lumMod val="75000"/>
                  </a:schemeClr>
                </a:solidFill>
                <a:latin typeface="Gill Sans"/>
                <a:cs typeface="Gill Sans"/>
              </a:rPr>
              <a:t>Mythe ou réalité</a:t>
            </a:r>
            <a:r>
              <a:rPr lang="fr-FR" sz="1200" b="1" dirty="0" smtClean="0">
                <a:solidFill>
                  <a:schemeClr val="accent6">
                    <a:lumMod val="75000"/>
                  </a:schemeClr>
                </a:solidFill>
                <a:latin typeface="Gill Sans"/>
                <a:cs typeface="Gill Sans"/>
              </a:rPr>
              <a:t> </a:t>
            </a:r>
            <a:r>
              <a:rPr lang="fr-FR" b="1" dirty="0" smtClean="0">
                <a:solidFill>
                  <a:schemeClr val="accent6">
                    <a:lumMod val="75000"/>
                  </a:schemeClr>
                </a:solidFill>
                <a:latin typeface="Gill Sans"/>
                <a:cs typeface="Gill Sans"/>
              </a:rPr>
              <a:t>?</a:t>
            </a:r>
            <a:endParaRPr lang="fr-FR" b="1" dirty="0">
              <a:solidFill>
                <a:schemeClr val="accent6">
                  <a:lumMod val="75000"/>
                </a:schemeClr>
              </a:solidFill>
              <a:latin typeface="Gill Sans"/>
              <a:cs typeface="Gill Sans"/>
            </a:endParaRPr>
          </a:p>
        </p:txBody>
      </p:sp>
      <p:sp>
        <p:nvSpPr>
          <p:cNvPr id="3" name="Sous-titre 2"/>
          <p:cNvSpPr>
            <a:spLocks noGrp="1"/>
          </p:cNvSpPr>
          <p:nvPr>
            <p:ph type="subTitle" idx="1"/>
          </p:nvPr>
        </p:nvSpPr>
        <p:spPr>
          <a:xfrm>
            <a:off x="685800" y="6330976"/>
            <a:ext cx="7772400" cy="404119"/>
          </a:xfrm>
        </p:spPr>
        <p:txBody>
          <a:bodyPr anchor="ctr">
            <a:normAutofit/>
          </a:bodyPr>
          <a:lstStyle/>
          <a:p>
            <a:r>
              <a:rPr lang="fr-FR" sz="1700" dirty="0" smtClean="0">
                <a:solidFill>
                  <a:schemeClr val="tx1"/>
                </a:solidFill>
                <a:latin typeface="Gill Sans"/>
                <a:cs typeface="Gill Sans"/>
              </a:rPr>
              <a:t>Activité pour les groupes de jeunes de 17 à 24 ans</a:t>
            </a:r>
            <a:endParaRPr lang="fr-FR" sz="1700" dirty="0">
              <a:solidFill>
                <a:schemeClr val="tx1"/>
              </a:solidFill>
              <a:latin typeface="Gill Sans"/>
              <a:cs typeface="Gill Sans"/>
            </a:endParaRPr>
          </a:p>
        </p:txBody>
      </p:sp>
    </p:spTree>
    <p:extLst>
      <p:ext uri="{BB962C8B-B14F-4D97-AF65-F5344CB8AC3E}">
        <p14:creationId xmlns:p14="http://schemas.microsoft.com/office/powerpoint/2010/main" val="3147158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5</a:t>
            </a:r>
            <a:endParaRPr lang="fr-FR" sz="5400" b="1" dirty="0">
              <a:solidFill>
                <a:schemeClr val="bg1"/>
              </a:solidFill>
              <a:cs typeface="Gill Sans"/>
            </a:endParaRPr>
          </a:p>
        </p:txBody>
      </p:sp>
      <p:sp>
        <p:nvSpPr>
          <p:cNvPr id="13" name="Sous-titre 2"/>
          <p:cNvSpPr>
            <a:spLocks noGrp="1"/>
          </p:cNvSpPr>
          <p:nvPr>
            <p:ph type="subTitle" idx="1"/>
          </p:nvPr>
        </p:nvSpPr>
        <p:spPr>
          <a:xfrm>
            <a:off x="685800" y="2932307"/>
            <a:ext cx="7772400" cy="2975241"/>
          </a:xfrm>
        </p:spPr>
        <p:txBody>
          <a:bodyPr anchor="ctr">
            <a:normAutofit/>
          </a:bodyPr>
          <a:lstStyle/>
          <a:p>
            <a:pPr lvl="0" algn="l" defTabSz="914400" fontAlgn="base">
              <a:spcAft>
                <a:spcPct val="0"/>
              </a:spcAft>
            </a:pPr>
            <a:r>
              <a:rPr lang="fr-FR" dirty="0">
                <a:solidFill>
                  <a:schemeClr val="tx1"/>
                </a:solidFill>
              </a:rPr>
              <a:t>Les jeux de hasard et d’argent </a:t>
            </a:r>
            <a:r>
              <a:rPr lang="fr-FR" b="1" dirty="0">
                <a:solidFill>
                  <a:schemeClr val="tx1"/>
                </a:solidFill>
              </a:rPr>
              <a:t>augmentent sans cesse en popularité </a:t>
            </a:r>
            <a:r>
              <a:rPr lang="fr-FR" dirty="0" smtClean="0">
                <a:solidFill>
                  <a:schemeClr val="tx1"/>
                </a:solidFill>
              </a:rPr>
              <a:t>chez les </a:t>
            </a:r>
            <a:r>
              <a:rPr lang="fr-FR" dirty="0">
                <a:solidFill>
                  <a:schemeClr val="tx1"/>
                </a:solidFill>
              </a:rPr>
              <a:t>jeunes </a:t>
            </a:r>
            <a:r>
              <a:rPr lang="fr-FR" dirty="0" smtClean="0">
                <a:solidFill>
                  <a:schemeClr val="tx1"/>
                </a:solidFill>
              </a:rPr>
              <a:t>de </a:t>
            </a:r>
            <a:r>
              <a:rPr lang="fr-FR" dirty="0">
                <a:solidFill>
                  <a:schemeClr val="tx1"/>
                </a:solidFill>
              </a:rPr>
              <a:t>17 ans </a:t>
            </a:r>
            <a:r>
              <a:rPr lang="fr-FR" dirty="0" smtClean="0">
                <a:solidFill>
                  <a:schemeClr val="tx1"/>
                </a:solidFill>
              </a:rPr>
              <a:t>et plus.</a:t>
            </a:r>
            <a:endParaRPr lang="fr-FR" dirty="0">
              <a:solidFill>
                <a:schemeClr val="tx1"/>
              </a:solidFill>
            </a:endParaRPr>
          </a:p>
        </p:txBody>
      </p:sp>
    </p:spTree>
    <p:extLst>
      <p:ext uri="{BB962C8B-B14F-4D97-AF65-F5344CB8AC3E}">
        <p14:creationId xmlns:p14="http://schemas.microsoft.com/office/powerpoint/2010/main" val="37062987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65438"/>
            <a:ext cx="7772400" cy="1470025"/>
          </a:xfrm>
        </p:spPr>
        <p:txBody>
          <a:bodyPr>
            <a:normAutofit/>
          </a:bodyPr>
          <a:lstStyle/>
          <a:p>
            <a:r>
              <a:rPr lang="fr-FR" sz="5400" b="1" dirty="0" smtClean="0">
                <a:solidFill>
                  <a:schemeClr val="accent6">
                    <a:lumMod val="75000"/>
                  </a:schemeClr>
                </a:solidFill>
                <a:cs typeface="Gill Sans"/>
              </a:rPr>
              <a:t>Réponse</a:t>
            </a:r>
            <a:endParaRPr lang="fr-FR" sz="5400" b="1" dirty="0">
              <a:solidFill>
                <a:schemeClr val="accent6">
                  <a:lumMod val="75000"/>
                </a:schemeClr>
              </a:solidFill>
              <a:cs typeface="Gill Sans"/>
            </a:endParaRPr>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6" name="Sous-titre 2"/>
          <p:cNvSpPr>
            <a:spLocks noGrp="1"/>
          </p:cNvSpPr>
          <p:nvPr>
            <p:ph type="subTitle" idx="1"/>
          </p:nvPr>
        </p:nvSpPr>
        <p:spPr>
          <a:xfrm>
            <a:off x="685800" y="1704975"/>
            <a:ext cx="7772400" cy="4784725"/>
          </a:xfrm>
        </p:spPr>
        <p:txBody>
          <a:bodyPr anchor="ctr">
            <a:noAutofit/>
          </a:bodyPr>
          <a:lstStyle/>
          <a:p>
            <a:pPr lvl="0" algn="l" defTabSz="914400">
              <a:spcBef>
                <a:spcPts val="0"/>
              </a:spcBef>
              <a:spcAft>
                <a:spcPts val="600"/>
              </a:spcAft>
              <a:defRPr/>
            </a:pPr>
            <a:r>
              <a:rPr lang="fr-FR" sz="2700" b="1" dirty="0">
                <a:solidFill>
                  <a:prstClr val="black"/>
                </a:solidFill>
              </a:rPr>
              <a:t>Mythe</a:t>
            </a:r>
          </a:p>
          <a:p>
            <a:pPr lvl="0" algn="l" defTabSz="914400">
              <a:spcBef>
                <a:spcPts val="0"/>
              </a:spcBef>
              <a:spcAft>
                <a:spcPts val="600"/>
              </a:spcAft>
              <a:defRPr/>
            </a:pPr>
            <a:r>
              <a:rPr lang="fr-FR" sz="2700" dirty="0" smtClean="0">
                <a:solidFill>
                  <a:prstClr val="black"/>
                </a:solidFill>
              </a:rPr>
              <a:t>De </a:t>
            </a:r>
            <a:r>
              <a:rPr lang="fr-FR" sz="2700" dirty="0">
                <a:solidFill>
                  <a:prstClr val="black"/>
                </a:solidFill>
              </a:rPr>
              <a:t>façon générale, la participation aux jeux de hasard et d’argent des jeunes du secondaire a diminué </a:t>
            </a:r>
            <a:r>
              <a:rPr lang="fr-FR" sz="2700" dirty="0" smtClean="0">
                <a:solidFill>
                  <a:prstClr val="black"/>
                </a:solidFill>
              </a:rPr>
              <a:t/>
            </a:r>
            <a:br>
              <a:rPr lang="fr-FR" sz="2700" dirty="0" smtClean="0">
                <a:solidFill>
                  <a:prstClr val="black"/>
                </a:solidFill>
              </a:rPr>
            </a:br>
            <a:r>
              <a:rPr lang="fr-FR" sz="2700" dirty="0" smtClean="0">
                <a:solidFill>
                  <a:prstClr val="black"/>
                </a:solidFill>
              </a:rPr>
              <a:t>depuis 2002.</a:t>
            </a:r>
            <a:r>
              <a:rPr lang="fr-CA" sz="2700" dirty="0">
                <a:solidFill>
                  <a:prstClr val="black"/>
                </a:solidFill>
              </a:rPr>
              <a:t> </a:t>
            </a:r>
            <a:r>
              <a:rPr lang="fr-FR" sz="2700" dirty="0" smtClean="0">
                <a:solidFill>
                  <a:prstClr val="black"/>
                </a:solidFill>
              </a:rPr>
              <a:t>Plus </a:t>
            </a:r>
            <a:r>
              <a:rPr lang="fr-FR" sz="2700" dirty="0">
                <a:solidFill>
                  <a:prstClr val="black"/>
                </a:solidFill>
              </a:rPr>
              <a:t>précisément, chez les jeunes </a:t>
            </a:r>
            <a:r>
              <a:rPr lang="fr-FR" sz="2700" dirty="0" smtClean="0">
                <a:solidFill>
                  <a:prstClr val="black"/>
                </a:solidFill>
              </a:rPr>
              <a:t>de 5</a:t>
            </a:r>
            <a:r>
              <a:rPr lang="fr-FR" sz="2700" baseline="30000" dirty="0" smtClean="0">
                <a:solidFill>
                  <a:prstClr val="black"/>
                </a:solidFill>
              </a:rPr>
              <a:t>e</a:t>
            </a:r>
            <a:r>
              <a:rPr lang="fr-FR" sz="2700" dirty="0">
                <a:solidFill>
                  <a:prstClr val="black"/>
                </a:solidFill>
              </a:rPr>
              <a:t> secondaire, cette participation est passée de 61,5 % en 2002 </a:t>
            </a:r>
            <a:r>
              <a:rPr lang="fr-FR" sz="2700" dirty="0" smtClean="0">
                <a:solidFill>
                  <a:prstClr val="black"/>
                </a:solidFill>
              </a:rPr>
              <a:t>à </a:t>
            </a:r>
            <a:r>
              <a:rPr lang="fr-FR" sz="2700" dirty="0">
                <a:solidFill>
                  <a:prstClr val="black"/>
                </a:solidFill>
              </a:rPr>
              <a:t>47,5 % en 2008. </a:t>
            </a:r>
            <a:endParaRPr lang="fr-FR" sz="2700" dirty="0" smtClean="0">
              <a:solidFill>
                <a:prstClr val="black"/>
              </a:solidFill>
            </a:endParaRPr>
          </a:p>
          <a:p>
            <a:pPr lvl="0" algn="l" defTabSz="914400">
              <a:defRPr/>
            </a:pPr>
            <a:r>
              <a:rPr lang="fr-FR" sz="1000" dirty="0" smtClean="0">
                <a:solidFill>
                  <a:prstClr val="black"/>
                </a:solidFill>
              </a:rPr>
              <a:t>(</a:t>
            </a:r>
            <a:r>
              <a:rPr lang="fr-FR" sz="1000" dirty="0">
                <a:solidFill>
                  <a:prstClr val="black"/>
                </a:solidFill>
              </a:rPr>
              <a:t>Enquête québécoise sur le tabac, l’alcool, la drogue et le jeu chez les élèves du secondaire, 2008, de l’Institut de la statistique du Québec</a:t>
            </a:r>
            <a:r>
              <a:rPr lang="fr-FR" sz="1000" dirty="0" smtClean="0">
                <a:solidFill>
                  <a:prstClr val="black"/>
                </a:solidFill>
              </a:rPr>
              <a:t>).</a:t>
            </a:r>
            <a:endParaRPr lang="fr-FR" sz="1000" dirty="0">
              <a:solidFill>
                <a:prstClr val="black"/>
              </a:solidFill>
            </a:endParaRPr>
          </a:p>
        </p:txBody>
      </p:sp>
      <p:cxnSp>
        <p:nvCxnSpPr>
          <p:cNvPr id="7" name="Connecteur droit 6"/>
          <p:cNvCxnSpPr/>
          <p:nvPr/>
        </p:nvCxnSpPr>
        <p:spPr>
          <a:xfrm>
            <a:off x="685800" y="1704975"/>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292905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6</a:t>
            </a:r>
            <a:endParaRPr lang="fr-FR" sz="5400" b="1" dirty="0">
              <a:solidFill>
                <a:schemeClr val="bg1"/>
              </a:solidFill>
              <a:cs typeface="Gill Sans"/>
            </a:endParaRPr>
          </a:p>
        </p:txBody>
      </p:sp>
      <p:sp>
        <p:nvSpPr>
          <p:cNvPr id="3" name="Sous-titre 2"/>
          <p:cNvSpPr>
            <a:spLocks noGrp="1"/>
          </p:cNvSpPr>
          <p:nvPr>
            <p:ph type="subTitle" idx="1"/>
          </p:nvPr>
        </p:nvSpPr>
        <p:spPr>
          <a:xfrm>
            <a:off x="685800" y="2932307"/>
            <a:ext cx="7772400" cy="2975241"/>
          </a:xfrm>
        </p:spPr>
        <p:txBody>
          <a:bodyPr anchor="ctr"/>
          <a:lstStyle/>
          <a:p>
            <a:pPr algn="l"/>
            <a:r>
              <a:rPr lang="fr-FR" dirty="0">
                <a:solidFill>
                  <a:schemeClr val="tx1"/>
                </a:solidFill>
              </a:rPr>
              <a:t>Les sites de </a:t>
            </a:r>
            <a:r>
              <a:rPr lang="fr-FR" b="1" dirty="0">
                <a:solidFill>
                  <a:schemeClr val="tx1"/>
                </a:solidFill>
              </a:rPr>
              <a:t>pratique </a:t>
            </a:r>
            <a:r>
              <a:rPr lang="fr-FR" dirty="0">
                <a:solidFill>
                  <a:schemeClr val="tx1"/>
                </a:solidFill>
              </a:rPr>
              <a:t>de jeu en ligne permettent de se faire la main avant </a:t>
            </a:r>
            <a:r>
              <a:rPr lang="fr-FR" dirty="0" smtClean="0">
                <a:solidFill>
                  <a:schemeClr val="tx1"/>
                </a:solidFill>
              </a:rPr>
              <a:t/>
            </a:r>
            <a:br>
              <a:rPr lang="fr-FR" dirty="0" smtClean="0">
                <a:solidFill>
                  <a:schemeClr val="tx1"/>
                </a:solidFill>
              </a:rPr>
            </a:br>
            <a:r>
              <a:rPr lang="fr-FR" dirty="0" smtClean="0">
                <a:solidFill>
                  <a:schemeClr val="tx1"/>
                </a:solidFill>
              </a:rPr>
              <a:t>de </a:t>
            </a:r>
            <a:r>
              <a:rPr lang="fr-FR" dirty="0">
                <a:solidFill>
                  <a:schemeClr val="tx1"/>
                </a:solidFill>
              </a:rPr>
              <a:t>passer à des sites plus sérieux, </a:t>
            </a:r>
            <a:r>
              <a:rPr lang="fr-FR" dirty="0" smtClean="0">
                <a:solidFill>
                  <a:schemeClr val="tx1"/>
                </a:solidFill>
              </a:rPr>
              <a:t/>
            </a:r>
            <a:br>
              <a:rPr lang="fr-FR" dirty="0" smtClean="0">
                <a:solidFill>
                  <a:schemeClr val="tx1"/>
                </a:solidFill>
              </a:rPr>
            </a:br>
            <a:r>
              <a:rPr lang="fr-FR" dirty="0" smtClean="0">
                <a:solidFill>
                  <a:schemeClr val="tx1"/>
                </a:solidFill>
              </a:rPr>
              <a:t>sur </a:t>
            </a:r>
            <a:r>
              <a:rPr lang="fr-FR" dirty="0">
                <a:solidFill>
                  <a:schemeClr val="tx1"/>
                </a:solidFill>
              </a:rPr>
              <a:t>lesquels on peut gagner gros</a:t>
            </a:r>
            <a:r>
              <a:rPr lang="fr-FR" sz="1800" dirty="0">
                <a:solidFill>
                  <a:schemeClr val="tx1"/>
                </a:solidFill>
              </a:rPr>
              <a:t> </a:t>
            </a:r>
            <a:r>
              <a:rPr lang="fr-FR" dirty="0">
                <a:solidFill>
                  <a:schemeClr val="tx1"/>
                </a:solidFill>
              </a:rPr>
              <a:t>!</a:t>
            </a:r>
          </a:p>
        </p:txBody>
      </p:sp>
      <p:cxnSp>
        <p:nvCxnSpPr>
          <p:cNvPr id="11" name="Connecteur droit 10"/>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23207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685800" y="1704975"/>
            <a:ext cx="7772400" cy="4784725"/>
          </a:xfrm>
        </p:spPr>
        <p:txBody>
          <a:bodyPr anchor="ctr">
            <a:noAutofit/>
          </a:bodyPr>
          <a:lstStyle/>
          <a:p>
            <a:pPr algn="l"/>
            <a:r>
              <a:rPr lang="fr-FR" b="1" dirty="0">
                <a:solidFill>
                  <a:schemeClr val="tx1"/>
                </a:solidFill>
              </a:rPr>
              <a:t>Mythe</a:t>
            </a:r>
            <a:endParaRPr lang="fr-CA" dirty="0">
              <a:solidFill>
                <a:schemeClr val="tx1"/>
              </a:solidFill>
            </a:endParaRPr>
          </a:p>
          <a:p>
            <a:pPr algn="l"/>
            <a:r>
              <a:rPr lang="fr-CA" dirty="0" smtClean="0">
                <a:solidFill>
                  <a:schemeClr val="tx1"/>
                </a:solidFill>
              </a:rPr>
              <a:t>Il </a:t>
            </a:r>
            <a:r>
              <a:rPr lang="fr-CA" dirty="0">
                <a:solidFill>
                  <a:schemeClr val="tx1"/>
                </a:solidFill>
              </a:rPr>
              <a:t>est généralement reconnu que les chances de gagner sont plus élevées sur les sites de pratique, où les gens peuvent jouer sans miser d’argent, que sur les sites où les gens doivent </a:t>
            </a:r>
            <a:r>
              <a:rPr lang="fr-CA" dirty="0" smtClean="0">
                <a:solidFill>
                  <a:schemeClr val="tx1"/>
                </a:solidFill>
              </a:rPr>
              <a:t>en miser.</a:t>
            </a:r>
            <a:endParaRPr lang="fr-CA" dirty="0">
              <a:solidFill>
                <a:schemeClr val="tx1"/>
              </a:solidFill>
            </a:endParaRPr>
          </a:p>
        </p:txBody>
      </p:sp>
      <p:sp>
        <p:nvSpPr>
          <p:cNvPr id="8" name="Titre 1"/>
          <p:cNvSpPr>
            <a:spLocks noGrp="1"/>
          </p:cNvSpPr>
          <p:nvPr>
            <p:ph type="ctrTitle"/>
          </p:nvPr>
        </p:nvSpPr>
        <p:spPr>
          <a:xfrm>
            <a:off x="685800" y="365438"/>
            <a:ext cx="7772400" cy="1470025"/>
          </a:xfrm>
        </p:spPr>
        <p:txBody>
          <a:bodyPr>
            <a:normAutofit/>
          </a:bodyPr>
          <a:lstStyle/>
          <a:p>
            <a:r>
              <a:rPr lang="fr-FR" sz="5400" b="1" dirty="0" smtClean="0">
                <a:solidFill>
                  <a:schemeClr val="accent5"/>
                </a:solidFill>
                <a:cs typeface="Gill Sans"/>
              </a:rPr>
              <a:t>Réponse</a:t>
            </a:r>
            <a:endParaRPr lang="fr-FR" sz="5400" b="1" dirty="0">
              <a:solidFill>
                <a:schemeClr val="accent5"/>
              </a:solidFill>
              <a:cs typeface="Gill Sans"/>
            </a:endParaRPr>
          </a:p>
        </p:txBody>
      </p:sp>
      <p:cxnSp>
        <p:nvCxnSpPr>
          <p:cNvPr id="9" name="Connecteur droit 8"/>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685800" y="1704975"/>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2394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7</a:t>
            </a:r>
            <a:endParaRPr lang="fr-FR" sz="5400" b="1" dirty="0">
              <a:solidFill>
                <a:schemeClr val="bg1"/>
              </a:solidFill>
              <a:cs typeface="Gill Sans"/>
            </a:endParaRPr>
          </a:p>
        </p:txBody>
      </p:sp>
      <p:sp>
        <p:nvSpPr>
          <p:cNvPr id="13" name="Sous-titre 2"/>
          <p:cNvSpPr>
            <a:spLocks noGrp="1"/>
          </p:cNvSpPr>
          <p:nvPr>
            <p:ph type="subTitle" idx="1"/>
          </p:nvPr>
        </p:nvSpPr>
        <p:spPr>
          <a:xfrm>
            <a:off x="685800" y="2932307"/>
            <a:ext cx="7772400" cy="2975241"/>
          </a:xfrm>
        </p:spPr>
        <p:txBody>
          <a:bodyPr anchor="ctr">
            <a:normAutofit lnSpcReduction="10000"/>
          </a:bodyPr>
          <a:lstStyle/>
          <a:p>
            <a:pPr algn="l"/>
            <a:r>
              <a:rPr lang="fr-FR" b="1" dirty="0">
                <a:solidFill>
                  <a:schemeClr val="tx1"/>
                </a:solidFill>
              </a:rPr>
              <a:t>Le vendredi soir, </a:t>
            </a:r>
            <a:r>
              <a:rPr lang="fr-FR" dirty="0">
                <a:solidFill>
                  <a:schemeClr val="tx1"/>
                </a:solidFill>
              </a:rPr>
              <a:t>Sophie sort avec</a:t>
            </a:r>
            <a:r>
              <a:rPr lang="fr-FR" dirty="0" smtClean="0">
                <a:solidFill>
                  <a:schemeClr val="tx1"/>
                </a:solidFill>
              </a:rPr>
              <a:t> « sa gang ».</a:t>
            </a:r>
            <a:endParaRPr lang="fr-FR" dirty="0">
              <a:solidFill>
                <a:schemeClr val="tx1"/>
              </a:solidFill>
            </a:endParaRPr>
          </a:p>
          <a:p>
            <a:pPr marL="0" lvl="1" algn="l">
              <a:spcBef>
                <a:spcPts val="0"/>
              </a:spcBef>
            </a:pPr>
            <a:r>
              <a:rPr lang="fr-FR" sz="3200" dirty="0">
                <a:solidFill>
                  <a:schemeClr val="tx1"/>
                </a:solidFill>
              </a:rPr>
              <a:t>Ce soir-là, elle prend au moins</a:t>
            </a:r>
            <a:r>
              <a:rPr lang="fr-FR" sz="3200" b="1" dirty="0">
                <a:solidFill>
                  <a:schemeClr val="tx1"/>
                </a:solidFill>
              </a:rPr>
              <a:t> cinq consommations, </a:t>
            </a:r>
            <a:r>
              <a:rPr lang="fr-FR" sz="3200" dirty="0">
                <a:solidFill>
                  <a:schemeClr val="tx1"/>
                </a:solidFill>
              </a:rPr>
              <a:t>mais elle ne touche à rien les autres jours de la semaine. On peut affirmer que Sophie a une</a:t>
            </a:r>
            <a:r>
              <a:rPr lang="fr-FR" sz="3200" b="1" dirty="0">
                <a:solidFill>
                  <a:schemeClr val="tx1"/>
                </a:solidFill>
              </a:rPr>
              <a:t> consommation abusive.</a:t>
            </a:r>
          </a:p>
        </p:txBody>
      </p:sp>
    </p:spTree>
    <p:extLst>
      <p:ext uri="{BB962C8B-B14F-4D97-AF65-F5344CB8AC3E}">
        <p14:creationId xmlns:p14="http://schemas.microsoft.com/office/powerpoint/2010/main" val="3706298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65438"/>
            <a:ext cx="7772400" cy="1470025"/>
          </a:xfrm>
        </p:spPr>
        <p:txBody>
          <a:bodyPr>
            <a:normAutofit/>
          </a:bodyPr>
          <a:lstStyle/>
          <a:p>
            <a:r>
              <a:rPr lang="fr-FR" sz="5400" b="1" dirty="0" smtClean="0">
                <a:solidFill>
                  <a:schemeClr val="accent6">
                    <a:lumMod val="75000"/>
                  </a:schemeClr>
                </a:solidFill>
                <a:cs typeface="Gill Sans"/>
              </a:rPr>
              <a:t>Réponse</a:t>
            </a:r>
            <a:endParaRPr lang="fr-FR" sz="5400" b="1" dirty="0">
              <a:solidFill>
                <a:schemeClr val="accent6">
                  <a:lumMod val="75000"/>
                </a:schemeClr>
              </a:solidFill>
              <a:cs typeface="Gill Sans"/>
            </a:endParaRPr>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6" name="Sous-titre 2"/>
          <p:cNvSpPr>
            <a:spLocks noGrp="1"/>
          </p:cNvSpPr>
          <p:nvPr>
            <p:ph type="subTitle" idx="1"/>
          </p:nvPr>
        </p:nvSpPr>
        <p:spPr>
          <a:xfrm>
            <a:off x="685800" y="1704975"/>
            <a:ext cx="7772400" cy="4784725"/>
          </a:xfrm>
        </p:spPr>
        <p:txBody>
          <a:bodyPr anchor="ctr">
            <a:noAutofit/>
          </a:bodyPr>
          <a:lstStyle/>
          <a:p>
            <a:pPr lvl="0" algn="l" defTabSz="914400">
              <a:spcBef>
                <a:spcPts val="0"/>
              </a:spcBef>
              <a:spcAft>
                <a:spcPts val="600"/>
              </a:spcAft>
              <a:defRPr/>
            </a:pPr>
            <a:r>
              <a:rPr lang="fr-FR" sz="2100" b="1" dirty="0">
                <a:solidFill>
                  <a:prstClr val="black"/>
                </a:solidFill>
              </a:rPr>
              <a:t>Réalité</a:t>
            </a:r>
            <a:endParaRPr lang="fr-CA" sz="2100" dirty="0">
              <a:solidFill>
                <a:prstClr val="black"/>
              </a:solidFill>
            </a:endParaRPr>
          </a:p>
          <a:p>
            <a:pPr lvl="0" algn="l" defTabSz="914400">
              <a:spcBef>
                <a:spcPts val="0"/>
              </a:spcBef>
              <a:spcAft>
                <a:spcPts val="600"/>
              </a:spcAft>
              <a:defRPr/>
            </a:pPr>
            <a:r>
              <a:rPr lang="fr-FR" sz="2100" b="1" dirty="0">
                <a:solidFill>
                  <a:prstClr val="black"/>
                </a:solidFill>
              </a:rPr>
              <a:t>Les personnes qui consomment de l’alcool ou des drogues de façon abusive</a:t>
            </a:r>
            <a:r>
              <a:rPr lang="fr-FR" sz="2100" dirty="0">
                <a:solidFill>
                  <a:prstClr val="black"/>
                </a:solidFill>
              </a:rPr>
              <a:t> ne le font pas nécessairement plusieurs fois par semaine mais, lorsqu’elles en consomment, cela implique de grandes </a:t>
            </a:r>
            <a:r>
              <a:rPr lang="fr-FR" sz="2100" dirty="0" smtClean="0">
                <a:solidFill>
                  <a:prstClr val="black"/>
                </a:solidFill>
              </a:rPr>
              <a:t>quantités </a:t>
            </a:r>
            <a:r>
              <a:rPr lang="fr-FR" sz="2100" dirty="0">
                <a:solidFill>
                  <a:prstClr val="black"/>
                </a:solidFill>
              </a:rPr>
              <a:t>(cinq consommations </a:t>
            </a:r>
            <a:r>
              <a:rPr lang="fr-FR" sz="2100" dirty="0" smtClean="0">
                <a:solidFill>
                  <a:prstClr val="black"/>
                </a:solidFill>
              </a:rPr>
              <a:t>ou </a:t>
            </a:r>
            <a:r>
              <a:rPr lang="fr-FR" sz="2100" dirty="0">
                <a:solidFill>
                  <a:prstClr val="black"/>
                </a:solidFill>
              </a:rPr>
              <a:t>plus) et des mélanges de substances. </a:t>
            </a:r>
            <a:r>
              <a:rPr lang="fr-FR" sz="2100" dirty="0" smtClean="0">
                <a:solidFill>
                  <a:prstClr val="black"/>
                </a:solidFill>
              </a:rPr>
              <a:t/>
            </a:r>
            <a:br>
              <a:rPr lang="fr-FR" sz="2100" dirty="0" smtClean="0">
                <a:solidFill>
                  <a:prstClr val="black"/>
                </a:solidFill>
              </a:rPr>
            </a:br>
            <a:r>
              <a:rPr lang="fr-FR" sz="2100" dirty="0" smtClean="0">
                <a:solidFill>
                  <a:prstClr val="black"/>
                </a:solidFill>
              </a:rPr>
              <a:t>Il arrive </a:t>
            </a:r>
            <a:r>
              <a:rPr lang="fr-FR" sz="2100" dirty="0">
                <a:solidFill>
                  <a:prstClr val="black"/>
                </a:solidFill>
              </a:rPr>
              <a:t>souvent que ces personnes consomment, entre autres, </a:t>
            </a:r>
            <a:r>
              <a:rPr lang="fr-FR" sz="2100" dirty="0" smtClean="0">
                <a:solidFill>
                  <a:prstClr val="black"/>
                </a:solidFill>
              </a:rPr>
              <a:t/>
            </a:r>
            <a:br>
              <a:rPr lang="fr-FR" sz="2100" dirty="0" smtClean="0">
                <a:solidFill>
                  <a:prstClr val="black"/>
                </a:solidFill>
              </a:rPr>
            </a:br>
            <a:r>
              <a:rPr lang="fr-FR" sz="2100" dirty="0" smtClean="0">
                <a:solidFill>
                  <a:prstClr val="black"/>
                </a:solidFill>
              </a:rPr>
              <a:t>pour se </a:t>
            </a:r>
            <a:r>
              <a:rPr lang="fr-FR" sz="2100" dirty="0">
                <a:solidFill>
                  <a:prstClr val="black"/>
                </a:solidFill>
              </a:rPr>
              <a:t>changer les idées, oublier leurs problèmes ou se déconnecter de </a:t>
            </a:r>
            <a:r>
              <a:rPr lang="fr-FR" sz="2100" dirty="0" smtClean="0">
                <a:solidFill>
                  <a:prstClr val="black"/>
                </a:solidFill>
              </a:rPr>
              <a:t>la </a:t>
            </a:r>
            <a:r>
              <a:rPr lang="fr-FR" sz="2100" dirty="0">
                <a:solidFill>
                  <a:prstClr val="black"/>
                </a:solidFill>
              </a:rPr>
              <a:t>réalité. </a:t>
            </a:r>
            <a:endParaRPr lang="fr-CA" sz="2100" dirty="0">
              <a:solidFill>
                <a:prstClr val="black"/>
              </a:solidFill>
            </a:endParaRPr>
          </a:p>
          <a:p>
            <a:pPr lvl="0" algn="l" defTabSz="914400">
              <a:spcBef>
                <a:spcPts val="0"/>
              </a:spcBef>
              <a:spcAft>
                <a:spcPts val="600"/>
              </a:spcAft>
              <a:defRPr/>
            </a:pPr>
            <a:r>
              <a:rPr lang="fr-FR" sz="2100" dirty="0" smtClean="0">
                <a:solidFill>
                  <a:prstClr val="black"/>
                </a:solidFill>
              </a:rPr>
              <a:t>Une </a:t>
            </a:r>
            <a:r>
              <a:rPr lang="fr-FR" sz="2100" b="1" dirty="0">
                <a:solidFill>
                  <a:prstClr val="black"/>
                </a:solidFill>
              </a:rPr>
              <a:t>consommation abusive d’alcool ou de drogue</a:t>
            </a:r>
            <a:r>
              <a:rPr lang="fr-FR" sz="2100" dirty="0">
                <a:solidFill>
                  <a:prstClr val="black"/>
                </a:solidFill>
              </a:rPr>
              <a:t> peut, à plus </a:t>
            </a:r>
            <a:r>
              <a:rPr lang="fr-FR" sz="2100" dirty="0" smtClean="0">
                <a:solidFill>
                  <a:prstClr val="black"/>
                </a:solidFill>
              </a:rPr>
              <a:t/>
            </a:r>
            <a:br>
              <a:rPr lang="fr-FR" sz="2100" dirty="0" smtClean="0">
                <a:solidFill>
                  <a:prstClr val="black"/>
                </a:solidFill>
              </a:rPr>
            </a:br>
            <a:r>
              <a:rPr lang="fr-FR" sz="2100" dirty="0" smtClean="0">
                <a:solidFill>
                  <a:prstClr val="black"/>
                </a:solidFill>
              </a:rPr>
              <a:t>ou </a:t>
            </a:r>
            <a:r>
              <a:rPr lang="fr-FR" sz="2100" dirty="0">
                <a:solidFill>
                  <a:prstClr val="black"/>
                </a:solidFill>
              </a:rPr>
              <a:t>moins long terme, causer une dépendance physique ou psychologique. Ce type de consommation peut aussi conduire </a:t>
            </a:r>
            <a:r>
              <a:rPr lang="fr-FR" sz="2100" dirty="0" smtClean="0">
                <a:solidFill>
                  <a:prstClr val="black"/>
                </a:solidFill>
              </a:rPr>
              <a:t/>
            </a:r>
            <a:br>
              <a:rPr lang="fr-FR" sz="2100" dirty="0" smtClean="0">
                <a:solidFill>
                  <a:prstClr val="black"/>
                </a:solidFill>
              </a:rPr>
            </a:br>
            <a:r>
              <a:rPr lang="fr-FR" sz="2100" dirty="0" smtClean="0">
                <a:solidFill>
                  <a:prstClr val="black"/>
                </a:solidFill>
              </a:rPr>
              <a:t>à </a:t>
            </a:r>
            <a:r>
              <a:rPr lang="fr-FR" sz="2100" dirty="0">
                <a:solidFill>
                  <a:prstClr val="black"/>
                </a:solidFill>
              </a:rPr>
              <a:t>plusieurs autres problèmes, comme le décrochage scolaire, </a:t>
            </a:r>
            <a:r>
              <a:rPr lang="fr-FR" sz="2100" dirty="0" smtClean="0">
                <a:solidFill>
                  <a:prstClr val="black"/>
                </a:solidFill>
              </a:rPr>
              <a:t/>
            </a:r>
            <a:br>
              <a:rPr lang="fr-FR" sz="2100" dirty="0" smtClean="0">
                <a:solidFill>
                  <a:prstClr val="black"/>
                </a:solidFill>
              </a:rPr>
            </a:br>
            <a:r>
              <a:rPr lang="fr-FR" sz="2100" dirty="0" smtClean="0">
                <a:solidFill>
                  <a:prstClr val="black"/>
                </a:solidFill>
              </a:rPr>
              <a:t>la </a:t>
            </a:r>
            <a:r>
              <a:rPr lang="fr-FR" sz="2100" dirty="0">
                <a:solidFill>
                  <a:prstClr val="black"/>
                </a:solidFill>
              </a:rPr>
              <a:t>perte d’emploi, la délinquance et la violence.</a:t>
            </a:r>
            <a:r>
              <a:rPr lang="fr-CA" sz="2100" dirty="0">
                <a:solidFill>
                  <a:prstClr val="black"/>
                </a:solidFill>
              </a:rPr>
              <a:t> </a:t>
            </a:r>
          </a:p>
        </p:txBody>
      </p:sp>
      <p:cxnSp>
        <p:nvCxnSpPr>
          <p:cNvPr id="7" name="Connecteur droit 6"/>
          <p:cNvCxnSpPr/>
          <p:nvPr/>
        </p:nvCxnSpPr>
        <p:spPr>
          <a:xfrm>
            <a:off x="685800" y="1704975"/>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5765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8</a:t>
            </a:r>
            <a:endParaRPr lang="fr-FR" sz="5400" b="1" dirty="0">
              <a:solidFill>
                <a:schemeClr val="bg1"/>
              </a:solidFill>
              <a:cs typeface="Gill Sans"/>
            </a:endParaRPr>
          </a:p>
        </p:txBody>
      </p:sp>
      <p:sp>
        <p:nvSpPr>
          <p:cNvPr id="3" name="Sous-titre 2"/>
          <p:cNvSpPr>
            <a:spLocks noGrp="1"/>
          </p:cNvSpPr>
          <p:nvPr>
            <p:ph type="subTitle" idx="1"/>
          </p:nvPr>
        </p:nvSpPr>
        <p:spPr>
          <a:xfrm>
            <a:off x="685800" y="2932307"/>
            <a:ext cx="7772400" cy="2975241"/>
          </a:xfrm>
        </p:spPr>
        <p:txBody>
          <a:bodyPr anchor="ctr"/>
          <a:lstStyle/>
          <a:p>
            <a:pPr lvl="0" algn="l" defTabSz="914400" fontAlgn="base">
              <a:spcAft>
                <a:spcPct val="0"/>
              </a:spcAft>
            </a:pPr>
            <a:r>
              <a:rPr lang="fr-FR" dirty="0">
                <a:solidFill>
                  <a:prstClr val="black"/>
                </a:solidFill>
              </a:rPr>
              <a:t>Consommer </a:t>
            </a:r>
            <a:r>
              <a:rPr lang="fr-FR" b="1" dirty="0">
                <a:solidFill>
                  <a:prstClr val="black"/>
                </a:solidFill>
              </a:rPr>
              <a:t>de plus en plus </a:t>
            </a:r>
            <a:r>
              <a:rPr lang="fr-FR" dirty="0">
                <a:solidFill>
                  <a:prstClr val="black"/>
                </a:solidFill>
              </a:rPr>
              <a:t>d’alcool ou de </a:t>
            </a:r>
            <a:r>
              <a:rPr lang="fr-FR" dirty="0" smtClean="0">
                <a:solidFill>
                  <a:prstClr val="black"/>
                </a:solidFill>
              </a:rPr>
              <a:t>drogue </a:t>
            </a:r>
            <a:r>
              <a:rPr lang="fr-FR" dirty="0">
                <a:solidFill>
                  <a:prstClr val="black"/>
                </a:solidFill>
              </a:rPr>
              <a:t>et </a:t>
            </a:r>
            <a:r>
              <a:rPr lang="fr-FR" b="1" dirty="0">
                <a:solidFill>
                  <a:prstClr val="black"/>
                </a:solidFill>
              </a:rPr>
              <a:t>plus </a:t>
            </a:r>
            <a:r>
              <a:rPr lang="fr-FR" b="1" dirty="0" smtClean="0">
                <a:solidFill>
                  <a:prstClr val="black"/>
                </a:solidFill>
              </a:rPr>
              <a:t>souvent </a:t>
            </a:r>
            <a:r>
              <a:rPr lang="fr-FR" dirty="0">
                <a:solidFill>
                  <a:prstClr val="black"/>
                </a:solidFill>
              </a:rPr>
              <a:t>est l’un des signes </a:t>
            </a:r>
            <a:r>
              <a:rPr lang="fr-FR" dirty="0" smtClean="0">
                <a:solidFill>
                  <a:prstClr val="black"/>
                </a:solidFill>
              </a:rPr>
              <a:t/>
            </a:r>
            <a:br>
              <a:rPr lang="fr-FR" dirty="0" smtClean="0">
                <a:solidFill>
                  <a:prstClr val="black"/>
                </a:solidFill>
              </a:rPr>
            </a:br>
            <a:r>
              <a:rPr lang="fr-FR" dirty="0" smtClean="0">
                <a:solidFill>
                  <a:prstClr val="black"/>
                </a:solidFill>
              </a:rPr>
              <a:t>qui </a:t>
            </a:r>
            <a:r>
              <a:rPr lang="fr-FR" dirty="0">
                <a:solidFill>
                  <a:prstClr val="black"/>
                </a:solidFill>
              </a:rPr>
              <a:t>permettent de croire qu’une personne </a:t>
            </a:r>
            <a:r>
              <a:rPr lang="fr-FR" dirty="0" smtClean="0">
                <a:solidFill>
                  <a:prstClr val="black"/>
                </a:solidFill>
              </a:rPr>
              <a:t/>
            </a:r>
            <a:br>
              <a:rPr lang="fr-FR" dirty="0" smtClean="0">
                <a:solidFill>
                  <a:prstClr val="black"/>
                </a:solidFill>
              </a:rPr>
            </a:br>
            <a:r>
              <a:rPr lang="fr-FR" dirty="0" smtClean="0">
                <a:solidFill>
                  <a:prstClr val="black"/>
                </a:solidFill>
              </a:rPr>
              <a:t>est </a:t>
            </a:r>
            <a:r>
              <a:rPr lang="fr-FR" dirty="0">
                <a:solidFill>
                  <a:prstClr val="black"/>
                </a:solidFill>
              </a:rPr>
              <a:t>en train de développer un </a:t>
            </a:r>
            <a:r>
              <a:rPr lang="fr-FR" b="1" dirty="0">
                <a:solidFill>
                  <a:prstClr val="black"/>
                </a:solidFill>
              </a:rPr>
              <a:t>problème d’abus ou de dépendance. </a:t>
            </a:r>
          </a:p>
        </p:txBody>
      </p:sp>
      <p:cxnSp>
        <p:nvCxnSpPr>
          <p:cNvPr id="11" name="Connecteur droit 10"/>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2320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685800" y="1704975"/>
            <a:ext cx="7772400" cy="4784725"/>
          </a:xfrm>
        </p:spPr>
        <p:txBody>
          <a:bodyPr anchor="ctr">
            <a:noAutofit/>
          </a:bodyPr>
          <a:lstStyle/>
          <a:p>
            <a:pPr marL="180975" lvl="0" indent="-180975" algn="l" defTabSz="914400">
              <a:spcBef>
                <a:spcPts val="0"/>
              </a:spcBef>
              <a:spcAft>
                <a:spcPts val="600"/>
              </a:spcAft>
              <a:defRPr/>
            </a:pPr>
            <a:r>
              <a:rPr lang="fr-FR" sz="2000" b="1" dirty="0">
                <a:solidFill>
                  <a:prstClr val="black"/>
                </a:solidFill>
              </a:rPr>
              <a:t>Réalité</a:t>
            </a:r>
            <a:endParaRPr lang="fr-CA" sz="2000" dirty="0">
              <a:solidFill>
                <a:prstClr val="black"/>
              </a:solidFill>
            </a:endParaRPr>
          </a:p>
          <a:p>
            <a:pPr marL="180975" lvl="0" indent="-180975" algn="l" defTabSz="914400">
              <a:spcBef>
                <a:spcPts val="0"/>
              </a:spcBef>
              <a:defRPr/>
            </a:pPr>
            <a:r>
              <a:rPr lang="fr-FR" sz="2000" dirty="0">
                <a:solidFill>
                  <a:prstClr val="black"/>
                </a:solidFill>
              </a:rPr>
              <a:t>Voici d’autres signes :</a:t>
            </a:r>
            <a:endParaRPr lang="fr-CA" sz="2000" dirty="0">
              <a:solidFill>
                <a:prstClr val="black"/>
              </a:solidFill>
            </a:endParaRPr>
          </a:p>
          <a:p>
            <a:pPr marL="180975" lvl="0" indent="-180975" algn="l" defTabSz="914400" fontAlgn="base">
              <a:spcAft>
                <a:spcPct val="0"/>
              </a:spcAft>
              <a:buFont typeface="Arial" charset="0"/>
              <a:buChar char="•"/>
              <a:defRPr/>
            </a:pPr>
            <a:r>
              <a:rPr lang="fr-CA" sz="2000" dirty="0" smtClean="0">
                <a:solidFill>
                  <a:prstClr val="black"/>
                </a:solidFill>
              </a:rPr>
              <a:t>Passer </a:t>
            </a:r>
            <a:r>
              <a:rPr lang="fr-CA" sz="2000" dirty="0">
                <a:solidFill>
                  <a:prstClr val="black"/>
                </a:solidFill>
              </a:rPr>
              <a:t>beaucoup de temps à penser à la consommation de substances, à en consommer, à s’en procurer ou à chercher de l’argent pour s’en </a:t>
            </a:r>
            <a:r>
              <a:rPr lang="fr-CA" sz="2000" dirty="0" smtClean="0">
                <a:solidFill>
                  <a:prstClr val="black"/>
                </a:solidFill>
              </a:rPr>
              <a:t>procurer;</a:t>
            </a:r>
            <a:endParaRPr lang="fr-CA" sz="2000" dirty="0">
              <a:solidFill>
                <a:prstClr val="black"/>
              </a:solidFill>
            </a:endParaRPr>
          </a:p>
          <a:p>
            <a:pPr marL="180975" lvl="0" indent="-180975" algn="l" defTabSz="914400" fontAlgn="base">
              <a:spcAft>
                <a:spcPct val="0"/>
              </a:spcAft>
              <a:buFont typeface="Arial" charset="0"/>
              <a:buChar char="•"/>
              <a:defRPr/>
            </a:pPr>
            <a:r>
              <a:rPr lang="fr-CA" sz="2000" dirty="0" smtClean="0">
                <a:solidFill>
                  <a:prstClr val="black"/>
                </a:solidFill>
              </a:rPr>
              <a:t>Se </a:t>
            </a:r>
            <a:r>
              <a:rPr lang="fr-CA" sz="2000" dirty="0">
                <a:solidFill>
                  <a:prstClr val="black"/>
                </a:solidFill>
              </a:rPr>
              <a:t>désintéresser de ses activités préférées, de ses loisirs et de ses amis non </a:t>
            </a:r>
            <a:r>
              <a:rPr lang="fr-CA" sz="2000" dirty="0" smtClean="0">
                <a:solidFill>
                  <a:prstClr val="black"/>
                </a:solidFill>
              </a:rPr>
              <a:t>consommateurs;</a:t>
            </a:r>
            <a:endParaRPr lang="fr-CA" sz="2000" dirty="0">
              <a:solidFill>
                <a:prstClr val="black"/>
              </a:solidFill>
            </a:endParaRPr>
          </a:p>
          <a:p>
            <a:pPr marL="180975" lvl="0" indent="-180975" algn="l" defTabSz="914400" fontAlgn="base">
              <a:spcAft>
                <a:spcPct val="0"/>
              </a:spcAft>
              <a:buFont typeface="Arial" charset="0"/>
              <a:buChar char="•"/>
              <a:defRPr/>
            </a:pPr>
            <a:r>
              <a:rPr lang="fr-CA" sz="2000" dirty="0" smtClean="0">
                <a:solidFill>
                  <a:prstClr val="black"/>
                </a:solidFill>
              </a:rPr>
              <a:t>Souhaiter </a:t>
            </a:r>
            <a:r>
              <a:rPr lang="fr-CA" sz="2000" dirty="0">
                <a:solidFill>
                  <a:prstClr val="black"/>
                </a:solidFill>
              </a:rPr>
              <a:t>diminuer ou gérer sa consommation et ne pas y </a:t>
            </a:r>
            <a:r>
              <a:rPr lang="fr-CA" sz="2000" dirty="0" smtClean="0">
                <a:solidFill>
                  <a:prstClr val="black"/>
                </a:solidFill>
              </a:rPr>
              <a:t>arriver;</a:t>
            </a:r>
            <a:endParaRPr lang="fr-CA" sz="2000" dirty="0">
              <a:solidFill>
                <a:prstClr val="black"/>
              </a:solidFill>
            </a:endParaRPr>
          </a:p>
          <a:p>
            <a:pPr marL="180975" lvl="0" indent="-180975" algn="l" defTabSz="914400" fontAlgn="base">
              <a:spcAft>
                <a:spcPct val="0"/>
              </a:spcAft>
              <a:buFont typeface="Arial" charset="0"/>
              <a:buChar char="•"/>
              <a:defRPr/>
            </a:pPr>
            <a:r>
              <a:rPr lang="fr-CA" sz="2000" dirty="0" smtClean="0">
                <a:solidFill>
                  <a:prstClr val="black"/>
                </a:solidFill>
              </a:rPr>
              <a:t>Consommer </a:t>
            </a:r>
            <a:r>
              <a:rPr lang="fr-CA" sz="2000" dirty="0">
                <a:solidFill>
                  <a:prstClr val="black"/>
                </a:solidFill>
              </a:rPr>
              <a:t>pour se sentir mieux, pour se donner du courage, pour oublier ses </a:t>
            </a:r>
            <a:r>
              <a:rPr lang="fr-CA" sz="2000" dirty="0" smtClean="0">
                <a:solidFill>
                  <a:prstClr val="black"/>
                </a:solidFill>
              </a:rPr>
              <a:t>problèmes;</a:t>
            </a:r>
            <a:endParaRPr lang="fr-CA" sz="2000" dirty="0">
              <a:solidFill>
                <a:prstClr val="black"/>
              </a:solidFill>
            </a:endParaRPr>
          </a:p>
          <a:p>
            <a:pPr marL="180975" lvl="0" indent="-180975" algn="l" defTabSz="914400" fontAlgn="base">
              <a:spcAft>
                <a:spcPct val="0"/>
              </a:spcAft>
              <a:buFont typeface="Arial" charset="0"/>
              <a:buChar char="•"/>
              <a:defRPr/>
            </a:pPr>
            <a:r>
              <a:rPr lang="fr-CA" sz="2000" dirty="0" smtClean="0">
                <a:solidFill>
                  <a:prstClr val="black"/>
                </a:solidFill>
              </a:rPr>
              <a:t>Avoir </a:t>
            </a:r>
            <a:r>
              <a:rPr lang="fr-CA" sz="2000" dirty="0">
                <a:solidFill>
                  <a:prstClr val="black"/>
                </a:solidFill>
              </a:rPr>
              <a:t>besoin de consommer une plus grande quantité du produit pour ressentir les mêmes </a:t>
            </a:r>
            <a:r>
              <a:rPr lang="fr-CA" sz="2000" dirty="0" smtClean="0">
                <a:solidFill>
                  <a:prstClr val="black"/>
                </a:solidFill>
              </a:rPr>
              <a:t>effets;</a:t>
            </a:r>
            <a:endParaRPr lang="fr-CA" sz="2000" dirty="0">
              <a:solidFill>
                <a:prstClr val="black"/>
              </a:solidFill>
            </a:endParaRPr>
          </a:p>
          <a:p>
            <a:pPr marL="180975" lvl="0" indent="-180975" algn="l" defTabSz="914400" fontAlgn="base">
              <a:spcAft>
                <a:spcPct val="0"/>
              </a:spcAft>
              <a:buFont typeface="Arial" charset="0"/>
              <a:buChar char="•"/>
              <a:defRPr/>
            </a:pPr>
            <a:r>
              <a:rPr lang="fr-CA" sz="2000" dirty="0" smtClean="0">
                <a:solidFill>
                  <a:prstClr val="black"/>
                </a:solidFill>
              </a:rPr>
              <a:t>Se </a:t>
            </a:r>
            <a:r>
              <a:rPr lang="fr-CA" sz="2000" dirty="0">
                <a:solidFill>
                  <a:prstClr val="black"/>
                </a:solidFill>
              </a:rPr>
              <a:t>sentir coupable de sa consommation</a:t>
            </a:r>
            <a:r>
              <a:rPr lang="fr-CA" sz="2000" dirty="0" smtClean="0">
                <a:solidFill>
                  <a:prstClr val="black"/>
                </a:solidFill>
              </a:rPr>
              <a:t>.</a:t>
            </a:r>
          </a:p>
        </p:txBody>
      </p:sp>
      <p:sp>
        <p:nvSpPr>
          <p:cNvPr id="8" name="Titre 1"/>
          <p:cNvSpPr>
            <a:spLocks noGrp="1"/>
          </p:cNvSpPr>
          <p:nvPr>
            <p:ph type="ctrTitle"/>
          </p:nvPr>
        </p:nvSpPr>
        <p:spPr>
          <a:xfrm>
            <a:off x="685800" y="365438"/>
            <a:ext cx="7772400" cy="1470025"/>
          </a:xfrm>
        </p:spPr>
        <p:txBody>
          <a:bodyPr>
            <a:normAutofit/>
          </a:bodyPr>
          <a:lstStyle/>
          <a:p>
            <a:r>
              <a:rPr lang="fr-FR" sz="5400" b="1" dirty="0" smtClean="0">
                <a:solidFill>
                  <a:schemeClr val="accent5"/>
                </a:solidFill>
                <a:cs typeface="Gill Sans"/>
              </a:rPr>
              <a:t>Réponse</a:t>
            </a:r>
            <a:endParaRPr lang="fr-FR" sz="5400" b="1" dirty="0">
              <a:solidFill>
                <a:schemeClr val="accent5"/>
              </a:solidFill>
              <a:cs typeface="Gill Sans"/>
            </a:endParaRPr>
          </a:p>
        </p:txBody>
      </p:sp>
      <p:cxnSp>
        <p:nvCxnSpPr>
          <p:cNvPr id="9" name="Connecteur droit 8"/>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a:off x="685800" y="1704975"/>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08183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9</a:t>
            </a:r>
            <a:endParaRPr lang="fr-FR" sz="5400" b="1" dirty="0">
              <a:solidFill>
                <a:schemeClr val="bg1"/>
              </a:solidFill>
              <a:cs typeface="Gill Sans"/>
            </a:endParaRPr>
          </a:p>
        </p:txBody>
      </p:sp>
      <p:sp>
        <p:nvSpPr>
          <p:cNvPr id="13" name="Sous-titre 2"/>
          <p:cNvSpPr>
            <a:spLocks noGrp="1"/>
          </p:cNvSpPr>
          <p:nvPr>
            <p:ph type="subTitle" idx="1"/>
          </p:nvPr>
        </p:nvSpPr>
        <p:spPr>
          <a:xfrm>
            <a:off x="685800" y="2932307"/>
            <a:ext cx="7772400" cy="2975241"/>
          </a:xfrm>
        </p:spPr>
        <p:txBody>
          <a:bodyPr anchor="ctr"/>
          <a:lstStyle/>
          <a:p>
            <a:pPr algn="l"/>
            <a:r>
              <a:rPr lang="fr-FR" dirty="0">
                <a:solidFill>
                  <a:schemeClr val="tx1"/>
                </a:solidFill>
              </a:rPr>
              <a:t>Un</a:t>
            </a:r>
            <a:r>
              <a:rPr lang="fr-FR" b="1" dirty="0">
                <a:solidFill>
                  <a:schemeClr val="tx1"/>
                </a:solidFill>
              </a:rPr>
              <a:t> concours de calage</a:t>
            </a:r>
            <a:r>
              <a:rPr lang="fr-FR" dirty="0">
                <a:solidFill>
                  <a:schemeClr val="tx1"/>
                </a:solidFill>
              </a:rPr>
              <a:t> </a:t>
            </a:r>
            <a:r>
              <a:rPr lang="fr-FR" b="1" dirty="0">
                <a:solidFill>
                  <a:schemeClr val="tx1"/>
                </a:solidFill>
              </a:rPr>
              <a:t>d’alcool</a:t>
            </a:r>
            <a:r>
              <a:rPr lang="fr-FR" dirty="0">
                <a:solidFill>
                  <a:schemeClr val="tx1"/>
                </a:solidFill>
              </a:rPr>
              <a:t> permet de déterminer avec assurance les plus costauds. </a:t>
            </a:r>
            <a:endParaRPr lang="fr-CA" dirty="0">
              <a:solidFill>
                <a:schemeClr val="tx1"/>
              </a:solidFill>
            </a:endParaRPr>
          </a:p>
        </p:txBody>
      </p:sp>
    </p:spTree>
    <p:extLst>
      <p:ext uri="{BB962C8B-B14F-4D97-AF65-F5344CB8AC3E}">
        <p14:creationId xmlns:p14="http://schemas.microsoft.com/office/powerpoint/2010/main" val="3706298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65438"/>
            <a:ext cx="7772400" cy="1470025"/>
          </a:xfrm>
        </p:spPr>
        <p:txBody>
          <a:bodyPr>
            <a:normAutofit/>
          </a:bodyPr>
          <a:lstStyle/>
          <a:p>
            <a:r>
              <a:rPr lang="fr-FR" sz="5400" b="1" dirty="0" smtClean="0">
                <a:solidFill>
                  <a:schemeClr val="accent6">
                    <a:lumMod val="75000"/>
                  </a:schemeClr>
                </a:solidFill>
                <a:cs typeface="Gill Sans"/>
              </a:rPr>
              <a:t>Réponse</a:t>
            </a:r>
            <a:endParaRPr lang="fr-FR" sz="5400" b="1" dirty="0">
              <a:solidFill>
                <a:schemeClr val="accent6">
                  <a:lumMod val="75000"/>
                </a:schemeClr>
              </a:solidFill>
              <a:cs typeface="Gill Sans"/>
            </a:endParaRPr>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6" name="Sous-titre 2"/>
          <p:cNvSpPr>
            <a:spLocks noGrp="1"/>
          </p:cNvSpPr>
          <p:nvPr>
            <p:ph type="subTitle" idx="1"/>
          </p:nvPr>
        </p:nvSpPr>
        <p:spPr>
          <a:xfrm>
            <a:off x="685800" y="1704975"/>
            <a:ext cx="7772400" cy="4784725"/>
          </a:xfrm>
        </p:spPr>
        <p:txBody>
          <a:bodyPr anchor="ctr">
            <a:noAutofit/>
          </a:bodyPr>
          <a:lstStyle/>
          <a:p>
            <a:pPr lvl="0" algn="l" defTabSz="914400">
              <a:spcBef>
                <a:spcPts val="0"/>
              </a:spcBef>
              <a:spcAft>
                <a:spcPts val="600"/>
              </a:spcAft>
              <a:defRPr/>
            </a:pPr>
            <a:r>
              <a:rPr lang="fr-FR" sz="2100" b="1" dirty="0">
                <a:solidFill>
                  <a:prstClr val="black"/>
                </a:solidFill>
              </a:rPr>
              <a:t>Mythe</a:t>
            </a:r>
            <a:endParaRPr lang="fr-CA" sz="2100" dirty="0">
              <a:solidFill>
                <a:prstClr val="black"/>
              </a:solidFill>
            </a:endParaRPr>
          </a:p>
          <a:p>
            <a:pPr lvl="0" algn="l" defTabSz="914400">
              <a:spcBef>
                <a:spcPts val="0"/>
              </a:spcBef>
              <a:spcAft>
                <a:spcPts val="600"/>
              </a:spcAft>
              <a:defRPr/>
            </a:pPr>
            <a:r>
              <a:rPr lang="fr-FR" sz="1500" dirty="0">
                <a:solidFill>
                  <a:prstClr val="black"/>
                </a:solidFill>
              </a:rPr>
              <a:t>Le calage ne démontre</a:t>
            </a:r>
            <a:r>
              <a:rPr lang="fr-FR" sz="1500" b="1" dirty="0">
                <a:solidFill>
                  <a:prstClr val="black"/>
                </a:solidFill>
              </a:rPr>
              <a:t> </a:t>
            </a:r>
            <a:r>
              <a:rPr lang="fr-FR" sz="1500" dirty="0">
                <a:solidFill>
                  <a:prstClr val="black"/>
                </a:solidFill>
              </a:rPr>
              <a:t>rien. Le fait d’être costaud n’empêche pas l’alcool de faire son effet. </a:t>
            </a:r>
            <a:r>
              <a:rPr lang="fr-FR" sz="1500" dirty="0" smtClean="0">
                <a:solidFill>
                  <a:prstClr val="black"/>
                </a:solidFill>
              </a:rPr>
              <a:t/>
            </a:r>
            <a:br>
              <a:rPr lang="fr-FR" sz="1500" dirty="0" smtClean="0">
                <a:solidFill>
                  <a:prstClr val="black"/>
                </a:solidFill>
              </a:rPr>
            </a:br>
            <a:r>
              <a:rPr lang="fr-FR" sz="1500" dirty="0" smtClean="0">
                <a:solidFill>
                  <a:prstClr val="black"/>
                </a:solidFill>
              </a:rPr>
              <a:t>De </a:t>
            </a:r>
            <a:r>
              <a:rPr lang="fr-FR" sz="1500" dirty="0">
                <a:solidFill>
                  <a:prstClr val="black"/>
                </a:solidFill>
              </a:rPr>
              <a:t>plus, le calage est dangereux. Il peut causer une intoxication aiguë à l’alcool, laquelle peut provoquer la mort en moins d’une heure, d’où l’importance de suivre de près l’évolution des signes chez une personne qui semble avoir absorbé une grande quantité d’alcool en peu de temps et de ne pas la laisser seule.</a:t>
            </a:r>
            <a:endParaRPr lang="fr-CA" sz="1500" dirty="0">
              <a:solidFill>
                <a:prstClr val="black"/>
              </a:solidFill>
            </a:endParaRPr>
          </a:p>
          <a:p>
            <a:pPr lvl="0" algn="l" defTabSz="914400">
              <a:spcBef>
                <a:spcPts val="0"/>
              </a:spcBef>
              <a:defRPr/>
            </a:pPr>
            <a:r>
              <a:rPr lang="fr-FR" sz="1500" dirty="0" smtClean="0">
                <a:solidFill>
                  <a:prstClr val="black"/>
                </a:solidFill>
              </a:rPr>
              <a:t>Les </a:t>
            </a:r>
            <a:r>
              <a:rPr lang="fr-FR" sz="1500" dirty="0">
                <a:solidFill>
                  <a:prstClr val="black"/>
                </a:solidFill>
              </a:rPr>
              <a:t>signes de l’intoxication aiguë sont : </a:t>
            </a:r>
            <a:endParaRPr lang="fr-CA" sz="1500" dirty="0">
              <a:solidFill>
                <a:prstClr val="black"/>
              </a:solidFill>
            </a:endParaRPr>
          </a:p>
          <a:p>
            <a:pPr marL="180975" lvl="0" indent="-180975" algn="l" defTabSz="914400">
              <a:buFont typeface="Arial" pitchFamily="34" charset="0"/>
              <a:buChar char="•"/>
              <a:defRPr/>
            </a:pPr>
            <a:r>
              <a:rPr lang="fr-FR" sz="1500" dirty="0">
                <a:solidFill>
                  <a:prstClr val="black"/>
                </a:solidFill>
              </a:rPr>
              <a:t>une diminution importante des réactions ou l’absence de réaction;</a:t>
            </a:r>
            <a:endParaRPr lang="fr-CA" sz="1500" dirty="0">
              <a:solidFill>
                <a:prstClr val="black"/>
              </a:solidFill>
            </a:endParaRPr>
          </a:p>
          <a:p>
            <a:pPr marL="180975" lvl="0" indent="-180975" algn="l" defTabSz="914400">
              <a:buFont typeface="Arial" pitchFamily="34" charset="0"/>
              <a:buChar char="•"/>
              <a:defRPr/>
            </a:pPr>
            <a:r>
              <a:rPr lang="fr-FR" sz="1500" dirty="0">
                <a:solidFill>
                  <a:prstClr val="black"/>
                </a:solidFill>
              </a:rPr>
              <a:t>la perte de conscience ou le sommeil profond;</a:t>
            </a:r>
            <a:endParaRPr lang="fr-CA" sz="1500" dirty="0">
              <a:solidFill>
                <a:prstClr val="black"/>
              </a:solidFill>
            </a:endParaRPr>
          </a:p>
          <a:p>
            <a:pPr marL="180975" lvl="0" indent="-180975" algn="l" defTabSz="914400">
              <a:buFont typeface="Arial" pitchFamily="34" charset="0"/>
              <a:buChar char="•"/>
              <a:defRPr/>
            </a:pPr>
            <a:r>
              <a:rPr lang="fr-FR" sz="1500" dirty="0">
                <a:solidFill>
                  <a:prstClr val="black"/>
                </a:solidFill>
              </a:rPr>
              <a:t>des difficultés respiratoires;</a:t>
            </a:r>
            <a:endParaRPr lang="fr-CA" sz="1500" dirty="0">
              <a:solidFill>
                <a:prstClr val="black"/>
              </a:solidFill>
            </a:endParaRPr>
          </a:p>
          <a:p>
            <a:pPr marL="180975" lvl="0" indent="-180975" algn="l" defTabSz="914400">
              <a:buFont typeface="Arial" pitchFamily="34" charset="0"/>
              <a:buChar char="•"/>
              <a:defRPr/>
            </a:pPr>
            <a:r>
              <a:rPr lang="fr-FR" sz="1500" dirty="0">
                <a:solidFill>
                  <a:prstClr val="black"/>
                </a:solidFill>
              </a:rPr>
              <a:t>un pouls faible;</a:t>
            </a:r>
            <a:endParaRPr lang="fr-CA" sz="1500" dirty="0">
              <a:solidFill>
                <a:prstClr val="black"/>
              </a:solidFill>
            </a:endParaRPr>
          </a:p>
          <a:p>
            <a:pPr marL="180975" lvl="0" indent="-180975" algn="l" defTabSz="914400">
              <a:buFont typeface="Arial" pitchFamily="34" charset="0"/>
              <a:buChar char="•"/>
              <a:defRPr/>
            </a:pPr>
            <a:r>
              <a:rPr lang="fr-FR" sz="1500" dirty="0">
                <a:solidFill>
                  <a:prstClr val="black"/>
                </a:solidFill>
              </a:rPr>
              <a:t>des vomissements répétés;</a:t>
            </a:r>
            <a:endParaRPr lang="fr-CA" sz="1500" dirty="0">
              <a:solidFill>
                <a:prstClr val="black"/>
              </a:solidFill>
            </a:endParaRPr>
          </a:p>
          <a:p>
            <a:pPr marL="180975" lvl="0" indent="-180975" algn="l" defTabSz="914400">
              <a:buFont typeface="Arial" pitchFamily="34" charset="0"/>
              <a:buChar char="•"/>
              <a:defRPr/>
            </a:pPr>
            <a:r>
              <a:rPr lang="fr-FR" sz="1500" dirty="0">
                <a:solidFill>
                  <a:prstClr val="black"/>
                </a:solidFill>
              </a:rPr>
              <a:t>la transpiration excessive;</a:t>
            </a:r>
            <a:endParaRPr lang="fr-CA" sz="1500" dirty="0">
              <a:solidFill>
                <a:prstClr val="black"/>
              </a:solidFill>
            </a:endParaRPr>
          </a:p>
          <a:p>
            <a:pPr marL="180975" lvl="0" indent="-180975" algn="l" defTabSz="914400">
              <a:spcBef>
                <a:spcPts val="360"/>
              </a:spcBef>
              <a:spcAft>
                <a:spcPts val="600"/>
              </a:spcAft>
              <a:buFont typeface="Arial" pitchFamily="34" charset="0"/>
              <a:buChar char="•"/>
              <a:defRPr/>
            </a:pPr>
            <a:r>
              <a:rPr lang="fr-FR" sz="1500" dirty="0">
                <a:solidFill>
                  <a:prstClr val="black"/>
                </a:solidFill>
              </a:rPr>
              <a:t>la peau moite ou l’hypothermie (peau froide).</a:t>
            </a:r>
            <a:endParaRPr lang="fr-CA" sz="1500" dirty="0">
              <a:solidFill>
                <a:prstClr val="black"/>
              </a:solidFill>
            </a:endParaRPr>
          </a:p>
          <a:p>
            <a:pPr lvl="0" algn="l" defTabSz="914400">
              <a:defRPr/>
            </a:pPr>
            <a:r>
              <a:rPr lang="fr-FR" sz="1500" b="1" dirty="0" smtClean="0">
                <a:solidFill>
                  <a:prstClr val="black"/>
                </a:solidFill>
              </a:rPr>
              <a:t>ATTENTION</a:t>
            </a:r>
            <a:r>
              <a:rPr lang="fr-FR" sz="1500" b="1" dirty="0">
                <a:solidFill>
                  <a:prstClr val="black"/>
                </a:solidFill>
              </a:rPr>
              <a:t> : </a:t>
            </a:r>
            <a:r>
              <a:rPr lang="fr-FR" sz="1500" dirty="0" smtClean="0">
                <a:solidFill>
                  <a:prstClr val="black"/>
                </a:solidFill>
              </a:rPr>
              <a:t>Une personne présentant ces signes ne doit jamais être laissée seule et les services d’urgence (911) doivent être contactés.</a:t>
            </a:r>
            <a:endParaRPr lang="fr-FR" sz="1500" dirty="0">
              <a:solidFill>
                <a:prstClr val="black"/>
              </a:solidFill>
            </a:endParaRPr>
          </a:p>
        </p:txBody>
      </p:sp>
      <p:cxnSp>
        <p:nvCxnSpPr>
          <p:cNvPr id="7" name="Connecteur droit 6"/>
          <p:cNvCxnSpPr/>
          <p:nvPr/>
        </p:nvCxnSpPr>
        <p:spPr>
          <a:xfrm>
            <a:off x="685800" y="1704975"/>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7860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1</a:t>
            </a:r>
            <a:endParaRPr lang="fr-FR" sz="5400" b="1" dirty="0">
              <a:solidFill>
                <a:schemeClr val="bg1"/>
              </a:solidFill>
              <a:cs typeface="Gill Sans"/>
            </a:endParaRPr>
          </a:p>
        </p:txBody>
      </p:sp>
      <p:sp>
        <p:nvSpPr>
          <p:cNvPr id="13" name="Sous-titre 2"/>
          <p:cNvSpPr>
            <a:spLocks noGrp="1"/>
          </p:cNvSpPr>
          <p:nvPr>
            <p:ph type="subTitle" idx="1"/>
          </p:nvPr>
        </p:nvSpPr>
        <p:spPr>
          <a:xfrm>
            <a:off x="685800" y="2932307"/>
            <a:ext cx="7772400" cy="2975241"/>
          </a:xfrm>
        </p:spPr>
        <p:txBody>
          <a:bodyPr anchor="ctr"/>
          <a:lstStyle/>
          <a:p>
            <a:pPr algn="l"/>
            <a:r>
              <a:rPr lang="fr-FR" dirty="0">
                <a:solidFill>
                  <a:schemeClr val="tx1"/>
                </a:solidFill>
              </a:rPr>
              <a:t>Chaque année, le nombre de jeunes de 15 à 24 ans qui consomment de l’alcool augmente. </a:t>
            </a:r>
          </a:p>
        </p:txBody>
      </p:sp>
    </p:spTree>
    <p:extLst>
      <p:ext uri="{BB962C8B-B14F-4D97-AF65-F5344CB8AC3E}">
        <p14:creationId xmlns:p14="http://schemas.microsoft.com/office/powerpoint/2010/main" val="3706298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10</a:t>
            </a:r>
            <a:endParaRPr lang="fr-FR" sz="5400" b="1" dirty="0">
              <a:solidFill>
                <a:schemeClr val="bg1"/>
              </a:solidFill>
              <a:cs typeface="Gill Sans"/>
            </a:endParaRPr>
          </a:p>
        </p:txBody>
      </p:sp>
      <p:sp>
        <p:nvSpPr>
          <p:cNvPr id="3" name="Sous-titre 2"/>
          <p:cNvSpPr>
            <a:spLocks noGrp="1"/>
          </p:cNvSpPr>
          <p:nvPr>
            <p:ph type="subTitle" idx="1"/>
          </p:nvPr>
        </p:nvSpPr>
        <p:spPr>
          <a:xfrm>
            <a:off x="685800" y="2932307"/>
            <a:ext cx="7772400" cy="2975241"/>
          </a:xfrm>
        </p:spPr>
        <p:txBody>
          <a:bodyPr anchor="ctr"/>
          <a:lstStyle/>
          <a:p>
            <a:pPr algn="l"/>
            <a:r>
              <a:rPr lang="fr-CA" dirty="0">
                <a:solidFill>
                  <a:schemeClr val="tx1"/>
                </a:solidFill>
              </a:rPr>
              <a:t>Deux personnes qui achètent des comprimés d’ecstasy à un revendeur peuvent s’attendre </a:t>
            </a:r>
            <a:r>
              <a:rPr lang="fr-CA" dirty="0" smtClean="0">
                <a:solidFill>
                  <a:schemeClr val="tx1"/>
                </a:solidFill>
              </a:rPr>
              <a:t/>
            </a:r>
            <a:br>
              <a:rPr lang="fr-CA" dirty="0" smtClean="0">
                <a:solidFill>
                  <a:schemeClr val="tx1"/>
                </a:solidFill>
              </a:rPr>
            </a:br>
            <a:r>
              <a:rPr lang="fr-CA" dirty="0" smtClean="0">
                <a:solidFill>
                  <a:schemeClr val="tx1"/>
                </a:solidFill>
              </a:rPr>
              <a:t>à </a:t>
            </a:r>
            <a:r>
              <a:rPr lang="fr-CA" dirty="0">
                <a:solidFill>
                  <a:schemeClr val="tx1"/>
                </a:solidFill>
              </a:rPr>
              <a:t>consommer la </a:t>
            </a:r>
            <a:r>
              <a:rPr lang="fr-CA" b="1" dirty="0">
                <a:solidFill>
                  <a:schemeClr val="tx1"/>
                </a:solidFill>
              </a:rPr>
              <a:t>même chose.</a:t>
            </a:r>
          </a:p>
        </p:txBody>
      </p:sp>
      <p:cxnSp>
        <p:nvCxnSpPr>
          <p:cNvPr id="11" name="Connecteur droit 10"/>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2320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685800" y="1704975"/>
            <a:ext cx="7772400" cy="4784725"/>
          </a:xfrm>
        </p:spPr>
        <p:txBody>
          <a:bodyPr anchor="ctr">
            <a:noAutofit/>
          </a:bodyPr>
          <a:lstStyle/>
          <a:p>
            <a:pPr algn="l"/>
            <a:r>
              <a:rPr lang="fr-FR" sz="2200" b="1" dirty="0">
                <a:solidFill>
                  <a:schemeClr val="tx1"/>
                </a:solidFill>
              </a:rPr>
              <a:t>Mythe</a:t>
            </a:r>
            <a:endParaRPr lang="fr-CA" sz="2200" dirty="0">
              <a:solidFill>
                <a:schemeClr val="tx1"/>
              </a:solidFill>
            </a:endParaRPr>
          </a:p>
          <a:p>
            <a:pPr algn="l"/>
            <a:r>
              <a:rPr lang="fr-CA" sz="2200" dirty="0">
                <a:solidFill>
                  <a:schemeClr val="tx1"/>
                </a:solidFill>
              </a:rPr>
              <a:t>Selon des analyses effectuées par les chimistes de Santé Canada sur des échantillons de drogues de synthèse saisies, la composition de deux comprimés qui </a:t>
            </a:r>
            <a:r>
              <a:rPr lang="fr-CA" sz="2200" dirty="0" smtClean="0">
                <a:solidFill>
                  <a:schemeClr val="tx1"/>
                </a:solidFill>
              </a:rPr>
              <a:t>semblent identiques </a:t>
            </a:r>
            <a:r>
              <a:rPr lang="fr-CA" sz="2200" dirty="0">
                <a:solidFill>
                  <a:schemeClr val="tx1"/>
                </a:solidFill>
              </a:rPr>
              <a:t>peut être totalement différente. Par le fait même, une personne croira consommer </a:t>
            </a:r>
            <a:r>
              <a:rPr lang="fr-CA" sz="2200" dirty="0" smtClean="0">
                <a:solidFill>
                  <a:schemeClr val="tx1"/>
                </a:solidFill>
              </a:rPr>
              <a:t/>
            </a:r>
            <a:br>
              <a:rPr lang="fr-CA" sz="2200" dirty="0" smtClean="0">
                <a:solidFill>
                  <a:schemeClr val="tx1"/>
                </a:solidFill>
              </a:rPr>
            </a:br>
            <a:r>
              <a:rPr lang="fr-CA" sz="2200" dirty="0" smtClean="0">
                <a:solidFill>
                  <a:schemeClr val="tx1"/>
                </a:solidFill>
              </a:rPr>
              <a:t>un </a:t>
            </a:r>
            <a:r>
              <a:rPr lang="fr-CA" sz="2200" dirty="0">
                <a:solidFill>
                  <a:schemeClr val="tx1"/>
                </a:solidFill>
              </a:rPr>
              <a:t>produit x alors que la « pilule » qu’elle s’est procurée contient totalement autre chose. Ce qui veut dire que l’effet peut être nul, </a:t>
            </a:r>
            <a:r>
              <a:rPr lang="fr-CA" sz="2200" dirty="0" smtClean="0">
                <a:solidFill>
                  <a:schemeClr val="tx1"/>
                </a:solidFill>
              </a:rPr>
              <a:t>celui auquel </a:t>
            </a:r>
            <a:r>
              <a:rPr lang="fr-CA" sz="2200" dirty="0">
                <a:solidFill>
                  <a:schemeClr val="tx1"/>
                </a:solidFill>
              </a:rPr>
              <a:t>on s’attend en totalité ou en partie, excessivement fort et même toxique. </a:t>
            </a:r>
            <a:r>
              <a:rPr lang="fr-CA" sz="2200" dirty="0" smtClean="0">
                <a:solidFill>
                  <a:schemeClr val="tx1"/>
                </a:solidFill>
              </a:rPr>
              <a:t>Il </a:t>
            </a:r>
            <a:r>
              <a:rPr lang="fr-CA" sz="2200" dirty="0">
                <a:solidFill>
                  <a:schemeClr val="tx1"/>
                </a:solidFill>
              </a:rPr>
              <a:t>faut être conscient que le fait de prendre des drogues </a:t>
            </a:r>
            <a:r>
              <a:rPr lang="fr-CA" sz="2200" dirty="0" smtClean="0">
                <a:solidFill>
                  <a:schemeClr val="tx1"/>
                </a:solidFill>
              </a:rPr>
              <a:t>de </a:t>
            </a:r>
            <a:r>
              <a:rPr lang="fr-CA" sz="2200" dirty="0">
                <a:solidFill>
                  <a:schemeClr val="tx1"/>
                </a:solidFill>
              </a:rPr>
              <a:t>synthèse, c’est toujours courir un risque, puisque l’on </a:t>
            </a:r>
            <a:r>
              <a:rPr lang="fr-CA" sz="2200" dirty="0" smtClean="0">
                <a:solidFill>
                  <a:schemeClr val="tx1"/>
                </a:solidFill>
              </a:rPr>
              <a:t>ne </a:t>
            </a:r>
            <a:r>
              <a:rPr lang="fr-CA" sz="2200" dirty="0">
                <a:solidFill>
                  <a:schemeClr val="tx1"/>
                </a:solidFill>
              </a:rPr>
              <a:t>peut pas savoir exactement ce que l’on consomme.</a:t>
            </a:r>
          </a:p>
        </p:txBody>
      </p:sp>
      <p:cxnSp>
        <p:nvCxnSpPr>
          <p:cNvPr id="7" name="Connecteur droit 6"/>
          <p:cNvCxnSpPr/>
          <p:nvPr/>
        </p:nvCxnSpPr>
        <p:spPr>
          <a:xfrm>
            <a:off x="685800" y="1704975"/>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Titre 1"/>
          <p:cNvSpPr>
            <a:spLocks noGrp="1"/>
          </p:cNvSpPr>
          <p:nvPr>
            <p:ph type="ctrTitle"/>
          </p:nvPr>
        </p:nvSpPr>
        <p:spPr>
          <a:xfrm>
            <a:off x="685800" y="365438"/>
            <a:ext cx="7772400" cy="1470025"/>
          </a:xfrm>
        </p:spPr>
        <p:txBody>
          <a:bodyPr>
            <a:normAutofit/>
          </a:bodyPr>
          <a:lstStyle/>
          <a:p>
            <a:r>
              <a:rPr lang="fr-FR" sz="5400" b="1" dirty="0" smtClean="0">
                <a:solidFill>
                  <a:schemeClr val="accent5"/>
                </a:solidFill>
                <a:cs typeface="Gill Sans"/>
              </a:rPr>
              <a:t>Réponse</a:t>
            </a:r>
            <a:endParaRPr lang="fr-FR" sz="5400" b="1" dirty="0">
              <a:solidFill>
                <a:schemeClr val="accent5"/>
              </a:solidFill>
              <a:cs typeface="Gill Sans"/>
            </a:endParaRPr>
          </a:p>
        </p:txBody>
      </p:sp>
      <p:cxnSp>
        <p:nvCxnSpPr>
          <p:cNvPr id="9" name="Connecteur droit 8"/>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7429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65438"/>
            <a:ext cx="7772400" cy="1470025"/>
          </a:xfrm>
        </p:spPr>
        <p:txBody>
          <a:bodyPr>
            <a:normAutofit/>
          </a:bodyPr>
          <a:lstStyle/>
          <a:p>
            <a:r>
              <a:rPr lang="fr-FR" sz="5400" b="1" dirty="0" smtClean="0">
                <a:solidFill>
                  <a:schemeClr val="accent6">
                    <a:lumMod val="75000"/>
                  </a:schemeClr>
                </a:solidFill>
                <a:cs typeface="Gill Sans"/>
              </a:rPr>
              <a:t>Réponse</a:t>
            </a:r>
            <a:endParaRPr lang="fr-FR" sz="5400" b="1" dirty="0">
              <a:solidFill>
                <a:schemeClr val="accent6">
                  <a:lumMod val="75000"/>
                </a:schemeClr>
              </a:solidFill>
              <a:cs typeface="Gill Sans"/>
            </a:endParaRPr>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6" name="Sous-titre 2"/>
          <p:cNvSpPr>
            <a:spLocks noGrp="1"/>
          </p:cNvSpPr>
          <p:nvPr>
            <p:ph type="subTitle" idx="1"/>
          </p:nvPr>
        </p:nvSpPr>
        <p:spPr>
          <a:xfrm>
            <a:off x="685800" y="1704975"/>
            <a:ext cx="7772400" cy="4784725"/>
          </a:xfrm>
        </p:spPr>
        <p:txBody>
          <a:bodyPr anchor="ctr">
            <a:normAutofit/>
          </a:bodyPr>
          <a:lstStyle/>
          <a:p>
            <a:pPr lvl="0" algn="l" defTabSz="914400" fontAlgn="base">
              <a:spcAft>
                <a:spcPct val="0"/>
              </a:spcAft>
              <a:defRPr/>
            </a:pPr>
            <a:r>
              <a:rPr lang="fr-CA" sz="2800" b="1" dirty="0">
                <a:solidFill>
                  <a:prstClr val="black"/>
                </a:solidFill>
              </a:rPr>
              <a:t>Mythe</a:t>
            </a:r>
            <a:endParaRPr lang="fr-CA" sz="2800" dirty="0">
              <a:solidFill>
                <a:prstClr val="black"/>
              </a:solidFill>
            </a:endParaRPr>
          </a:p>
          <a:p>
            <a:pPr lvl="0" algn="l" defTabSz="914400" fontAlgn="base">
              <a:spcAft>
                <a:spcPct val="0"/>
              </a:spcAft>
              <a:defRPr/>
            </a:pPr>
            <a:r>
              <a:rPr lang="fr-CA" sz="2800" dirty="0">
                <a:solidFill>
                  <a:prstClr val="black"/>
                </a:solidFill>
              </a:rPr>
              <a:t>Selon l’Enquête de surveillance canadienne de la consommation d’alcool et de drogues effectuée </a:t>
            </a:r>
            <a:r>
              <a:rPr lang="fr-CA" sz="2800" dirty="0" smtClean="0">
                <a:solidFill>
                  <a:prstClr val="black"/>
                </a:solidFill>
              </a:rPr>
              <a:t/>
            </a:r>
            <a:br>
              <a:rPr lang="fr-CA" sz="2800" dirty="0" smtClean="0">
                <a:solidFill>
                  <a:prstClr val="black"/>
                </a:solidFill>
              </a:rPr>
            </a:br>
            <a:r>
              <a:rPr lang="fr-CA" sz="2800" dirty="0" smtClean="0">
                <a:solidFill>
                  <a:prstClr val="black"/>
                </a:solidFill>
              </a:rPr>
              <a:t>par </a:t>
            </a:r>
            <a:r>
              <a:rPr lang="fr-CA" sz="2800" dirty="0">
                <a:solidFill>
                  <a:prstClr val="black"/>
                </a:solidFill>
              </a:rPr>
              <a:t>Santé Canada en 2011, moins des trois quarts des jeunes Canadiens de 15 à 24 ans (70,8 %) ont affirmé avoir consommé de l’alcool au cours des douze mois précédant l’enquête. Il s’agit d’une diminution par rapport au taux de 82,9 % observé en 2004.</a:t>
            </a:r>
            <a:endParaRPr lang="fr-FR" sz="2800" dirty="0">
              <a:solidFill>
                <a:prstClr val="black"/>
              </a:solidFill>
            </a:endParaRPr>
          </a:p>
        </p:txBody>
      </p:sp>
      <p:cxnSp>
        <p:nvCxnSpPr>
          <p:cNvPr id="7" name="Connecteur droit 6"/>
          <p:cNvCxnSpPr/>
          <p:nvPr/>
        </p:nvCxnSpPr>
        <p:spPr>
          <a:xfrm>
            <a:off x="685800" y="1704975"/>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9009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2</a:t>
            </a:r>
            <a:endParaRPr lang="fr-FR" sz="5400" b="1" dirty="0">
              <a:solidFill>
                <a:schemeClr val="bg1"/>
              </a:solidFill>
              <a:cs typeface="Gill Sans"/>
            </a:endParaRPr>
          </a:p>
        </p:txBody>
      </p:sp>
      <p:sp>
        <p:nvSpPr>
          <p:cNvPr id="3" name="Sous-titre 2"/>
          <p:cNvSpPr>
            <a:spLocks noGrp="1"/>
          </p:cNvSpPr>
          <p:nvPr>
            <p:ph type="subTitle" idx="1"/>
          </p:nvPr>
        </p:nvSpPr>
        <p:spPr>
          <a:xfrm>
            <a:off x="685800" y="2932307"/>
            <a:ext cx="7772400" cy="2975241"/>
          </a:xfrm>
        </p:spPr>
        <p:txBody>
          <a:bodyPr anchor="ctr"/>
          <a:lstStyle/>
          <a:p>
            <a:pPr lvl="0" algn="l" defTabSz="914400" fontAlgn="base">
              <a:spcAft>
                <a:spcPct val="0"/>
              </a:spcAft>
            </a:pPr>
            <a:r>
              <a:rPr lang="fr-FR" dirty="0">
                <a:solidFill>
                  <a:prstClr val="black"/>
                </a:solidFill>
              </a:rPr>
              <a:t>Être sous l’effet de l’alcool me garantit </a:t>
            </a:r>
            <a:r>
              <a:rPr lang="fr-FR" dirty="0" smtClean="0">
                <a:solidFill>
                  <a:prstClr val="black"/>
                </a:solidFill>
              </a:rPr>
              <a:t/>
            </a:r>
            <a:br>
              <a:rPr lang="fr-FR" dirty="0" smtClean="0">
                <a:solidFill>
                  <a:prstClr val="black"/>
                </a:solidFill>
              </a:rPr>
            </a:br>
            <a:r>
              <a:rPr lang="fr-FR" dirty="0" smtClean="0">
                <a:solidFill>
                  <a:prstClr val="black"/>
                </a:solidFill>
              </a:rPr>
              <a:t>d’être </a:t>
            </a:r>
            <a:r>
              <a:rPr lang="fr-FR" b="1" dirty="0">
                <a:solidFill>
                  <a:prstClr val="black"/>
                </a:solidFill>
              </a:rPr>
              <a:t>moins gêné</a:t>
            </a:r>
            <a:r>
              <a:rPr lang="fr-FR" dirty="0">
                <a:solidFill>
                  <a:prstClr val="black"/>
                </a:solidFill>
              </a:rPr>
              <a:t>, d’être plus </a:t>
            </a:r>
            <a:r>
              <a:rPr lang="fr-FR" b="1" dirty="0">
                <a:solidFill>
                  <a:prstClr val="black"/>
                </a:solidFill>
              </a:rPr>
              <a:t>amusant </a:t>
            </a:r>
            <a:r>
              <a:rPr lang="fr-FR" b="1" dirty="0" smtClean="0">
                <a:solidFill>
                  <a:prstClr val="black"/>
                </a:solidFill>
              </a:rPr>
              <a:t/>
            </a:r>
            <a:br>
              <a:rPr lang="fr-FR" b="1" dirty="0" smtClean="0">
                <a:solidFill>
                  <a:prstClr val="black"/>
                </a:solidFill>
              </a:rPr>
            </a:br>
            <a:r>
              <a:rPr lang="fr-FR" dirty="0" smtClean="0">
                <a:solidFill>
                  <a:prstClr val="black"/>
                </a:solidFill>
              </a:rPr>
              <a:t>ou </a:t>
            </a:r>
            <a:r>
              <a:rPr lang="fr-FR" dirty="0">
                <a:solidFill>
                  <a:prstClr val="black"/>
                </a:solidFill>
              </a:rPr>
              <a:t>plus</a:t>
            </a:r>
            <a:r>
              <a:rPr lang="fr-FR" b="1" dirty="0">
                <a:solidFill>
                  <a:prstClr val="black"/>
                </a:solidFill>
              </a:rPr>
              <a:t> intelligent</a:t>
            </a:r>
            <a:r>
              <a:rPr lang="fr-FR" dirty="0">
                <a:solidFill>
                  <a:prstClr val="black"/>
                </a:solidFill>
              </a:rPr>
              <a:t>.</a:t>
            </a:r>
            <a:endParaRPr lang="fr-CA" dirty="0">
              <a:solidFill>
                <a:prstClr val="black"/>
              </a:solidFill>
            </a:endParaRPr>
          </a:p>
        </p:txBody>
      </p:sp>
      <p:cxnSp>
        <p:nvCxnSpPr>
          <p:cNvPr id="11" name="Connecteur droit 10"/>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1443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685800" y="1704975"/>
            <a:ext cx="7772400" cy="4784725"/>
          </a:xfrm>
        </p:spPr>
        <p:txBody>
          <a:bodyPr anchor="ctr">
            <a:noAutofit/>
          </a:bodyPr>
          <a:lstStyle/>
          <a:p>
            <a:pPr lvl="0" algn="l" defTabSz="914400" fontAlgn="base">
              <a:spcBef>
                <a:spcPts val="0"/>
              </a:spcBef>
              <a:spcAft>
                <a:spcPts val="600"/>
              </a:spcAft>
              <a:defRPr/>
            </a:pPr>
            <a:r>
              <a:rPr lang="fr-CA" sz="2400" b="1" dirty="0">
                <a:solidFill>
                  <a:prstClr val="black"/>
                </a:solidFill>
              </a:rPr>
              <a:t>Mythe</a:t>
            </a:r>
            <a:endParaRPr lang="fr-CA" sz="2400" dirty="0">
              <a:solidFill>
                <a:prstClr val="black"/>
              </a:solidFill>
            </a:endParaRPr>
          </a:p>
          <a:p>
            <a:pPr lvl="0" algn="l" defTabSz="914400" fontAlgn="base">
              <a:spcAft>
                <a:spcPct val="0"/>
              </a:spcAft>
              <a:defRPr/>
            </a:pPr>
            <a:r>
              <a:rPr lang="fr-CA" sz="2400" dirty="0">
                <a:solidFill>
                  <a:prstClr val="black"/>
                </a:solidFill>
              </a:rPr>
              <a:t>Il ne va pas de soi que le comportement d’une personne qui a consommé de l’alcool est plus agréable ou plus amusant. L’alcool et les drogues affectent le fonctionnement du cerveau. Ces substances modifient les communications entre les cellules nerveuses et perturbent les sens, elles faussent notre jugement, déséquilibrent notre comportement et diminuent la coordination de nos mouvements. Il est possible de faire des choses sous l’effet de la drogue ou de l’alcool que nous ne ferions pas </a:t>
            </a:r>
            <a:r>
              <a:rPr lang="fr-CA" sz="2400" dirty="0" smtClean="0">
                <a:solidFill>
                  <a:prstClr val="black"/>
                </a:solidFill>
              </a:rPr>
              <a:t>autrement</a:t>
            </a:r>
            <a:r>
              <a:rPr lang="fr-CA" sz="2400" dirty="0">
                <a:solidFill>
                  <a:prstClr val="black"/>
                </a:solidFill>
              </a:rPr>
              <a:t>, mais elles ne nous rendent sûrement pas plus intelligents ou amusants !</a:t>
            </a:r>
          </a:p>
        </p:txBody>
      </p:sp>
      <p:sp>
        <p:nvSpPr>
          <p:cNvPr id="8" name="Titre 1"/>
          <p:cNvSpPr>
            <a:spLocks noGrp="1"/>
          </p:cNvSpPr>
          <p:nvPr>
            <p:ph type="ctrTitle"/>
          </p:nvPr>
        </p:nvSpPr>
        <p:spPr>
          <a:xfrm>
            <a:off x="685800" y="365438"/>
            <a:ext cx="7772400" cy="1470025"/>
          </a:xfrm>
        </p:spPr>
        <p:txBody>
          <a:bodyPr>
            <a:normAutofit/>
          </a:bodyPr>
          <a:lstStyle/>
          <a:p>
            <a:r>
              <a:rPr lang="fr-FR" sz="5400" b="1" dirty="0" smtClean="0">
                <a:solidFill>
                  <a:schemeClr val="accent5"/>
                </a:solidFill>
                <a:cs typeface="Gill Sans"/>
              </a:rPr>
              <a:t>Réponse</a:t>
            </a:r>
            <a:endParaRPr lang="fr-FR" sz="5400" b="1" dirty="0">
              <a:solidFill>
                <a:schemeClr val="accent5"/>
              </a:solidFill>
              <a:cs typeface="Gill Sans"/>
            </a:endParaRPr>
          </a:p>
        </p:txBody>
      </p:sp>
      <p:cxnSp>
        <p:nvCxnSpPr>
          <p:cNvPr id="9" name="Connecteur droit 8"/>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a:off x="685800" y="1704975"/>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1356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3</a:t>
            </a:r>
            <a:endParaRPr lang="fr-FR" sz="5400" b="1" dirty="0">
              <a:solidFill>
                <a:schemeClr val="bg1"/>
              </a:solidFill>
              <a:cs typeface="Gill Sans"/>
            </a:endParaRPr>
          </a:p>
        </p:txBody>
      </p:sp>
      <p:sp>
        <p:nvSpPr>
          <p:cNvPr id="13" name="Sous-titre 2"/>
          <p:cNvSpPr>
            <a:spLocks noGrp="1"/>
          </p:cNvSpPr>
          <p:nvPr>
            <p:ph type="subTitle" idx="1"/>
          </p:nvPr>
        </p:nvSpPr>
        <p:spPr>
          <a:xfrm>
            <a:off x="685800" y="2932307"/>
            <a:ext cx="7772400" cy="2975241"/>
          </a:xfrm>
        </p:spPr>
        <p:txBody>
          <a:bodyPr anchor="ctr"/>
          <a:lstStyle/>
          <a:p>
            <a:pPr lvl="0" algn="l" defTabSz="914400" fontAlgn="base">
              <a:spcAft>
                <a:spcPct val="0"/>
              </a:spcAft>
            </a:pPr>
            <a:r>
              <a:rPr lang="fr-CA" dirty="0">
                <a:solidFill>
                  <a:prstClr val="black"/>
                </a:solidFill>
              </a:rPr>
              <a:t>Les conséquences négatives qui peuvent </a:t>
            </a:r>
            <a:r>
              <a:rPr lang="fr-CA" dirty="0" smtClean="0">
                <a:solidFill>
                  <a:prstClr val="black"/>
                </a:solidFill>
              </a:rPr>
              <a:t/>
            </a:r>
            <a:br>
              <a:rPr lang="fr-CA" dirty="0" smtClean="0">
                <a:solidFill>
                  <a:prstClr val="black"/>
                </a:solidFill>
              </a:rPr>
            </a:br>
            <a:r>
              <a:rPr lang="fr-CA" dirty="0" smtClean="0">
                <a:solidFill>
                  <a:prstClr val="black"/>
                </a:solidFill>
              </a:rPr>
              <a:t>se </a:t>
            </a:r>
            <a:r>
              <a:rPr lang="fr-CA" dirty="0">
                <a:solidFill>
                  <a:prstClr val="black"/>
                </a:solidFill>
              </a:rPr>
              <a:t>produire lorsque je consomme de l’alcool ou une autre drogue ne touchent que </a:t>
            </a:r>
            <a:r>
              <a:rPr lang="fr-CA" dirty="0" smtClean="0">
                <a:solidFill>
                  <a:prstClr val="black"/>
                </a:solidFill>
              </a:rPr>
              <a:t>moi; </a:t>
            </a:r>
            <a:r>
              <a:rPr lang="fr-CA" dirty="0">
                <a:solidFill>
                  <a:prstClr val="black"/>
                </a:solidFill>
              </a:rPr>
              <a:t>ma consommation ne concerne donc pas </a:t>
            </a:r>
            <a:r>
              <a:rPr lang="fr-CA" dirty="0" smtClean="0">
                <a:solidFill>
                  <a:prstClr val="black"/>
                </a:solidFill>
              </a:rPr>
              <a:t/>
            </a:r>
            <a:br>
              <a:rPr lang="fr-CA" dirty="0" smtClean="0">
                <a:solidFill>
                  <a:prstClr val="black"/>
                </a:solidFill>
              </a:rPr>
            </a:br>
            <a:r>
              <a:rPr lang="fr-CA" dirty="0" smtClean="0">
                <a:solidFill>
                  <a:prstClr val="black"/>
                </a:solidFill>
              </a:rPr>
              <a:t>les </a:t>
            </a:r>
            <a:r>
              <a:rPr lang="fr-CA" dirty="0">
                <a:solidFill>
                  <a:prstClr val="black"/>
                </a:solidFill>
              </a:rPr>
              <a:t>autres</a:t>
            </a:r>
            <a:r>
              <a:rPr lang="fr-CA" sz="1800" dirty="0">
                <a:solidFill>
                  <a:prstClr val="black"/>
                </a:solidFill>
              </a:rPr>
              <a:t> </a:t>
            </a:r>
            <a:r>
              <a:rPr lang="fr-CA" dirty="0">
                <a:solidFill>
                  <a:prstClr val="black"/>
                </a:solidFill>
              </a:rPr>
              <a:t>!</a:t>
            </a:r>
          </a:p>
        </p:txBody>
      </p:sp>
    </p:spTree>
    <p:extLst>
      <p:ext uri="{BB962C8B-B14F-4D97-AF65-F5344CB8AC3E}">
        <p14:creationId xmlns:p14="http://schemas.microsoft.com/office/powerpoint/2010/main" val="37062987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1704975"/>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685800" y="365438"/>
            <a:ext cx="7772400" cy="1470025"/>
          </a:xfrm>
        </p:spPr>
        <p:txBody>
          <a:bodyPr>
            <a:normAutofit/>
          </a:bodyPr>
          <a:lstStyle/>
          <a:p>
            <a:r>
              <a:rPr lang="fr-FR" sz="5400" b="1" dirty="0" smtClean="0">
                <a:solidFill>
                  <a:schemeClr val="accent6">
                    <a:lumMod val="75000"/>
                  </a:schemeClr>
                </a:solidFill>
                <a:cs typeface="Gill Sans"/>
              </a:rPr>
              <a:t>Réponse</a:t>
            </a:r>
            <a:endParaRPr lang="fr-FR" sz="5400" b="1" dirty="0">
              <a:solidFill>
                <a:schemeClr val="accent6">
                  <a:lumMod val="75000"/>
                </a:schemeClr>
              </a:solidFill>
              <a:cs typeface="Gill Sans"/>
            </a:endParaRPr>
          </a:p>
        </p:txBody>
      </p:sp>
      <p:cxnSp>
        <p:nvCxnSpPr>
          <p:cNvPr id="11" name="Connecteur droit 10"/>
          <p:cNvCxnSpPr/>
          <p:nvPr/>
        </p:nvCxnSpPr>
        <p:spPr>
          <a:xfrm>
            <a:off x="685800" y="6489700"/>
            <a:ext cx="7772400" cy="0"/>
          </a:xfrm>
          <a:prstGeom prst="line">
            <a:avLst/>
          </a:prstGeom>
          <a:ln cap="rnd">
            <a:solidFill>
              <a:schemeClr val="accent6">
                <a:lumMod val="75000"/>
              </a:schemeClr>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6" name="Sous-titre 2"/>
          <p:cNvSpPr>
            <a:spLocks noGrp="1"/>
          </p:cNvSpPr>
          <p:nvPr>
            <p:ph type="subTitle" idx="1"/>
          </p:nvPr>
        </p:nvSpPr>
        <p:spPr>
          <a:xfrm>
            <a:off x="685800" y="1704975"/>
            <a:ext cx="7848600" cy="4784725"/>
          </a:xfrm>
        </p:spPr>
        <p:txBody>
          <a:bodyPr anchor="ctr">
            <a:noAutofit/>
          </a:bodyPr>
          <a:lstStyle/>
          <a:p>
            <a:pPr algn="l">
              <a:spcBef>
                <a:spcPts val="0"/>
              </a:spcBef>
              <a:spcAft>
                <a:spcPts val="600"/>
              </a:spcAft>
              <a:defRPr/>
            </a:pPr>
            <a:r>
              <a:rPr lang="fr-CA" sz="2000" b="1" dirty="0" smtClean="0">
                <a:solidFill>
                  <a:schemeClr val="tx1"/>
                </a:solidFill>
              </a:rPr>
              <a:t>Mythe</a:t>
            </a:r>
            <a:endParaRPr lang="fr-CA" sz="2000" dirty="0" smtClean="0">
              <a:solidFill>
                <a:schemeClr val="tx1"/>
              </a:solidFill>
            </a:endParaRPr>
          </a:p>
          <a:p>
            <a:pPr algn="l">
              <a:spcBef>
                <a:spcPts val="0"/>
              </a:spcBef>
              <a:defRPr/>
            </a:pPr>
            <a:r>
              <a:rPr lang="fr-CA" sz="1500" dirty="0" smtClean="0">
                <a:solidFill>
                  <a:schemeClr val="tx1"/>
                </a:solidFill>
              </a:rPr>
              <a:t>Il est vrai que, parmi les conséquences négatives qui découlent de la consommation d’alcool ou </a:t>
            </a:r>
            <a:br>
              <a:rPr lang="fr-CA" sz="1500" dirty="0" smtClean="0">
                <a:solidFill>
                  <a:schemeClr val="tx1"/>
                </a:solidFill>
              </a:rPr>
            </a:br>
            <a:r>
              <a:rPr lang="fr-CA" sz="1500" dirty="0" smtClean="0">
                <a:solidFill>
                  <a:schemeClr val="tx1"/>
                </a:solidFill>
              </a:rPr>
              <a:t>de drogues, certaines affectent directement le consommateur, par exemple :</a:t>
            </a:r>
          </a:p>
          <a:p>
            <a:pPr marL="180975" indent="-180975" algn="l">
              <a:buFont typeface="Arial" pitchFamily="34" charset="0"/>
              <a:buChar char="•"/>
              <a:defRPr/>
            </a:pPr>
            <a:r>
              <a:rPr lang="fr-CA" sz="1500" dirty="0" smtClean="0">
                <a:solidFill>
                  <a:schemeClr val="tx1"/>
                </a:solidFill>
              </a:rPr>
              <a:t>des blessures à la suite d’une bagarre ou d’un accident;</a:t>
            </a:r>
          </a:p>
          <a:p>
            <a:pPr marL="180975" indent="-180975" algn="l">
              <a:buFont typeface="Arial" pitchFamily="34" charset="0"/>
              <a:buChar char="•"/>
              <a:defRPr/>
            </a:pPr>
            <a:r>
              <a:rPr lang="fr-CA" sz="1500" dirty="0" smtClean="0">
                <a:solidFill>
                  <a:schemeClr val="tx1"/>
                </a:solidFill>
              </a:rPr>
              <a:t>des problèmes de santé physique (maux de tête, troubles digestifs, manque d’énergie);</a:t>
            </a:r>
          </a:p>
          <a:p>
            <a:pPr marL="180975" indent="-180975" algn="l">
              <a:spcBef>
                <a:spcPts val="360"/>
              </a:spcBef>
              <a:spcAft>
                <a:spcPts val="600"/>
              </a:spcAft>
              <a:buFont typeface="Arial" pitchFamily="34" charset="0"/>
              <a:buChar char="•"/>
              <a:defRPr/>
            </a:pPr>
            <a:r>
              <a:rPr lang="fr-CA" sz="1500" dirty="0" smtClean="0">
                <a:solidFill>
                  <a:schemeClr val="tx1"/>
                </a:solidFill>
              </a:rPr>
              <a:t>des problèmes psychologiques (manque d’attention à l’école, mauvaise humeur, irritabilité, anxiété, dépression, etc.).</a:t>
            </a:r>
          </a:p>
          <a:p>
            <a:pPr algn="l">
              <a:spcBef>
                <a:spcPts val="0"/>
              </a:spcBef>
              <a:spcAft>
                <a:spcPts val="360"/>
              </a:spcAft>
              <a:defRPr/>
            </a:pPr>
            <a:r>
              <a:rPr lang="fr-CA" sz="1500" dirty="0" smtClean="0">
                <a:solidFill>
                  <a:schemeClr val="tx1"/>
                </a:solidFill>
              </a:rPr>
              <a:t>Mais c’est aussi toute la famille, les amis et les proches qui seront touchés :</a:t>
            </a:r>
          </a:p>
          <a:p>
            <a:pPr marL="180975" indent="-180975" algn="l">
              <a:spcBef>
                <a:spcPts val="0"/>
              </a:spcBef>
              <a:spcAft>
                <a:spcPts val="360"/>
              </a:spcAft>
              <a:buFont typeface="Arial" pitchFamily="34" charset="0"/>
              <a:buChar char="•"/>
              <a:defRPr/>
            </a:pPr>
            <a:r>
              <a:rPr lang="fr-CA" sz="1500" dirty="0" smtClean="0">
                <a:solidFill>
                  <a:schemeClr val="tx1"/>
                </a:solidFill>
              </a:rPr>
              <a:t>par des problèmes relationnels (disputes importantes lorsque le consommateur est sous l’effet de l’alcool ou d’une drogue, mésententes au sujet de la consommation de ces produits, etc.); </a:t>
            </a:r>
          </a:p>
          <a:p>
            <a:pPr marL="180975" indent="-180975" algn="l">
              <a:spcBef>
                <a:spcPts val="0"/>
              </a:spcBef>
              <a:spcAft>
                <a:spcPts val="600"/>
              </a:spcAft>
              <a:buFont typeface="Arial" pitchFamily="34" charset="0"/>
              <a:buChar char="•"/>
              <a:defRPr/>
            </a:pPr>
            <a:r>
              <a:rPr lang="fr-CA" sz="1500" dirty="0" smtClean="0">
                <a:solidFill>
                  <a:schemeClr val="tx1"/>
                </a:solidFill>
              </a:rPr>
              <a:t>par une relation sexuelle non protégée pouvant causer une infection transmissible sexuellement ou une grossesse non désirée et leurs répercussions, sur les plans affectif et relationnel. </a:t>
            </a:r>
          </a:p>
          <a:p>
            <a:pPr algn="l">
              <a:spcBef>
                <a:spcPts val="0"/>
              </a:spcBef>
              <a:spcAft>
                <a:spcPts val="600"/>
              </a:spcAft>
              <a:defRPr/>
            </a:pPr>
            <a:r>
              <a:rPr lang="fr-CA" sz="1500" dirty="0" smtClean="0">
                <a:solidFill>
                  <a:schemeClr val="tx1"/>
                </a:solidFill>
              </a:rPr>
              <a:t>Sans compter des accidents de voiture liés à la conduite après avoir consommé dont sont parfois victimes de parfaits inconnus et qui ont des effets à court, à moyen et, parfois, à long terme dans leur vie.</a:t>
            </a:r>
          </a:p>
          <a:p>
            <a:pPr algn="l">
              <a:defRPr/>
            </a:pPr>
            <a:r>
              <a:rPr lang="fr-CA" sz="1500" dirty="0" smtClean="0">
                <a:solidFill>
                  <a:schemeClr val="tx1"/>
                </a:solidFill>
              </a:rPr>
              <a:t> </a:t>
            </a:r>
            <a:r>
              <a:rPr lang="fr-CA" sz="1500" b="1" dirty="0" smtClean="0">
                <a:solidFill>
                  <a:schemeClr val="tx1"/>
                </a:solidFill>
              </a:rPr>
              <a:t>Vous avez d’autres suggestions d’effets sur les autres ?</a:t>
            </a:r>
            <a:endParaRPr lang="fr-CA" sz="1500" b="1" dirty="0">
              <a:solidFill>
                <a:schemeClr val="tx1"/>
              </a:solidFill>
            </a:endParaRPr>
          </a:p>
        </p:txBody>
      </p:sp>
    </p:spTree>
    <p:extLst>
      <p:ext uri="{BB962C8B-B14F-4D97-AF65-F5344CB8AC3E}">
        <p14:creationId xmlns:p14="http://schemas.microsoft.com/office/powerpoint/2010/main" val="346600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onnecteur droit 9"/>
          <p:cNvCxnSpPr/>
          <p:nvPr/>
        </p:nvCxnSpPr>
        <p:spPr>
          <a:xfrm>
            <a:off x="685800" y="22479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8" name="Ellipse 7"/>
          <p:cNvSpPr/>
          <p:nvPr/>
        </p:nvSpPr>
        <p:spPr>
          <a:xfrm>
            <a:off x="2774950" y="-1016000"/>
            <a:ext cx="3594100" cy="3594100"/>
          </a:xfrm>
          <a:prstGeom prst="ellipse">
            <a:avLst/>
          </a:prstGeom>
          <a:blipFill rotWithShape="1">
            <a:blip r:embed="rId2"/>
            <a:stretch>
              <a:fillRect/>
            </a:stretch>
          </a:blip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dirty="0"/>
          </a:p>
        </p:txBody>
      </p:sp>
      <p:sp>
        <p:nvSpPr>
          <p:cNvPr id="2" name="Titre 1"/>
          <p:cNvSpPr>
            <a:spLocks noGrp="1"/>
          </p:cNvSpPr>
          <p:nvPr>
            <p:ph type="ctrTitle"/>
          </p:nvPr>
        </p:nvSpPr>
        <p:spPr>
          <a:xfrm>
            <a:off x="685800" y="173091"/>
            <a:ext cx="7772400" cy="1215917"/>
          </a:xfrm>
        </p:spPr>
        <p:txBody>
          <a:bodyPr>
            <a:normAutofit/>
          </a:bodyPr>
          <a:lstStyle/>
          <a:p>
            <a:r>
              <a:rPr lang="fr-FR" sz="5400" b="1" dirty="0" smtClean="0">
                <a:solidFill>
                  <a:schemeClr val="bg1"/>
                </a:solidFill>
                <a:cs typeface="Gill Sans"/>
              </a:rPr>
              <a:t>Énoncé 4</a:t>
            </a:r>
            <a:endParaRPr lang="fr-FR" sz="5400" b="1" dirty="0">
              <a:solidFill>
                <a:schemeClr val="bg1"/>
              </a:solidFill>
              <a:cs typeface="Gill Sans"/>
            </a:endParaRPr>
          </a:p>
        </p:txBody>
      </p:sp>
      <p:sp>
        <p:nvSpPr>
          <p:cNvPr id="3" name="Sous-titre 2"/>
          <p:cNvSpPr>
            <a:spLocks noGrp="1"/>
          </p:cNvSpPr>
          <p:nvPr>
            <p:ph type="subTitle" idx="1"/>
          </p:nvPr>
        </p:nvSpPr>
        <p:spPr>
          <a:xfrm>
            <a:off x="685800" y="2932307"/>
            <a:ext cx="7772400" cy="2975241"/>
          </a:xfrm>
        </p:spPr>
        <p:txBody>
          <a:bodyPr anchor="ctr"/>
          <a:lstStyle/>
          <a:p>
            <a:pPr algn="l"/>
            <a:r>
              <a:rPr lang="fr-FR" dirty="0">
                <a:solidFill>
                  <a:schemeClr val="tx1"/>
                </a:solidFill>
              </a:rPr>
              <a:t>La consommation de drogue chez les jeunes de 15 à 24 ans </a:t>
            </a:r>
            <a:r>
              <a:rPr lang="fr-FR" b="1" dirty="0">
                <a:solidFill>
                  <a:schemeClr val="tx1"/>
                </a:solidFill>
              </a:rPr>
              <a:t>a diminué</a:t>
            </a:r>
            <a:r>
              <a:rPr lang="fr-FR" dirty="0">
                <a:solidFill>
                  <a:schemeClr val="tx1"/>
                </a:solidFill>
              </a:rPr>
              <a:t> depuis quelques années.</a:t>
            </a:r>
          </a:p>
        </p:txBody>
      </p:sp>
      <p:cxnSp>
        <p:nvCxnSpPr>
          <p:cNvPr id="11" name="Connecteur droit 10"/>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2320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2"/>
          <p:cNvSpPr>
            <a:spLocks noGrp="1"/>
          </p:cNvSpPr>
          <p:nvPr>
            <p:ph type="subTitle" idx="1"/>
          </p:nvPr>
        </p:nvSpPr>
        <p:spPr>
          <a:xfrm>
            <a:off x="685800" y="1704975"/>
            <a:ext cx="7772400" cy="4784725"/>
          </a:xfrm>
        </p:spPr>
        <p:txBody>
          <a:bodyPr anchor="ctr">
            <a:noAutofit/>
          </a:bodyPr>
          <a:lstStyle/>
          <a:p>
            <a:pPr lvl="0" algn="l" defTabSz="914400">
              <a:defRPr/>
            </a:pPr>
            <a:r>
              <a:rPr lang="fr-FR" sz="2400" b="1" dirty="0">
                <a:solidFill>
                  <a:prstClr val="black"/>
                </a:solidFill>
              </a:rPr>
              <a:t>Réalité</a:t>
            </a:r>
            <a:endParaRPr lang="fr-CA" sz="2400" dirty="0">
              <a:solidFill>
                <a:prstClr val="black"/>
              </a:solidFill>
            </a:endParaRPr>
          </a:p>
          <a:p>
            <a:pPr lvl="0" algn="l" defTabSz="914400" fontAlgn="base">
              <a:spcAft>
                <a:spcPct val="0"/>
              </a:spcAft>
              <a:defRPr/>
            </a:pPr>
            <a:r>
              <a:rPr lang="fr-CA" sz="2400" dirty="0" smtClean="0">
                <a:solidFill>
                  <a:prstClr val="black"/>
                </a:solidFill>
              </a:rPr>
              <a:t>Selon </a:t>
            </a:r>
            <a:r>
              <a:rPr lang="fr-CA" sz="2400" dirty="0">
                <a:solidFill>
                  <a:prstClr val="black"/>
                </a:solidFill>
              </a:rPr>
              <a:t>les données obtenues dans le </a:t>
            </a:r>
            <a:r>
              <a:rPr lang="fr-CA" sz="2400" dirty="0" smtClean="0">
                <a:solidFill>
                  <a:prstClr val="black"/>
                </a:solidFill>
              </a:rPr>
              <a:t>cadre </a:t>
            </a:r>
            <a:r>
              <a:rPr lang="fr-CA" sz="2400" dirty="0">
                <a:solidFill>
                  <a:prstClr val="black"/>
                </a:solidFill>
              </a:rPr>
              <a:t>de l’Enquête </a:t>
            </a:r>
            <a:r>
              <a:rPr lang="fr-CA" sz="2400" dirty="0" smtClean="0">
                <a:solidFill>
                  <a:prstClr val="black"/>
                </a:solidFill>
              </a:rPr>
              <a:t/>
            </a:r>
            <a:br>
              <a:rPr lang="fr-CA" sz="2400" dirty="0" smtClean="0">
                <a:solidFill>
                  <a:prstClr val="black"/>
                </a:solidFill>
              </a:rPr>
            </a:br>
            <a:r>
              <a:rPr lang="fr-CA" sz="2400" dirty="0" smtClean="0">
                <a:solidFill>
                  <a:prstClr val="black"/>
                </a:solidFill>
              </a:rPr>
              <a:t>de </a:t>
            </a:r>
            <a:r>
              <a:rPr lang="fr-CA" sz="2400" dirty="0">
                <a:solidFill>
                  <a:prstClr val="black"/>
                </a:solidFill>
              </a:rPr>
              <a:t>surveillance canadienne de la consommation d’alcool </a:t>
            </a:r>
            <a:r>
              <a:rPr lang="fr-CA" sz="2400" dirty="0" smtClean="0">
                <a:solidFill>
                  <a:prstClr val="black"/>
                </a:solidFill>
              </a:rPr>
              <a:t/>
            </a:r>
            <a:br>
              <a:rPr lang="fr-CA" sz="2400" dirty="0" smtClean="0">
                <a:solidFill>
                  <a:prstClr val="black"/>
                </a:solidFill>
              </a:rPr>
            </a:br>
            <a:r>
              <a:rPr lang="fr-CA" sz="2400" dirty="0" smtClean="0">
                <a:solidFill>
                  <a:prstClr val="black"/>
                </a:solidFill>
              </a:rPr>
              <a:t>et </a:t>
            </a:r>
            <a:r>
              <a:rPr lang="fr-CA" sz="2400" dirty="0">
                <a:solidFill>
                  <a:prstClr val="black"/>
                </a:solidFill>
              </a:rPr>
              <a:t>de drogues (janvier 2011), la consommation de cannabis au cours des douze mois précédant l’enquête a diminué </a:t>
            </a:r>
            <a:r>
              <a:rPr lang="fr-CA" sz="2400" dirty="0" smtClean="0">
                <a:solidFill>
                  <a:prstClr val="black"/>
                </a:solidFill>
              </a:rPr>
              <a:t/>
            </a:r>
            <a:br>
              <a:rPr lang="fr-CA" sz="2400" dirty="0" smtClean="0">
                <a:solidFill>
                  <a:prstClr val="black"/>
                </a:solidFill>
              </a:rPr>
            </a:br>
            <a:r>
              <a:rPr lang="fr-CA" sz="2400" dirty="0" smtClean="0">
                <a:solidFill>
                  <a:prstClr val="black"/>
                </a:solidFill>
              </a:rPr>
              <a:t>chez </a:t>
            </a:r>
            <a:r>
              <a:rPr lang="fr-CA" sz="2400" dirty="0">
                <a:solidFill>
                  <a:prstClr val="black"/>
                </a:solidFill>
              </a:rPr>
              <a:t>les jeunes de 15 à 24 ans, passant de 37 % à 21,6 % entre 2004 et 2011. </a:t>
            </a:r>
            <a:endParaRPr lang="fr-CA" sz="2400" dirty="0" smtClean="0">
              <a:solidFill>
                <a:prstClr val="black"/>
              </a:solidFill>
            </a:endParaRPr>
          </a:p>
          <a:p>
            <a:pPr lvl="0" algn="l" defTabSz="914400" fontAlgn="base">
              <a:spcAft>
                <a:spcPct val="0"/>
              </a:spcAft>
              <a:defRPr/>
            </a:pPr>
            <a:r>
              <a:rPr lang="fr-CA" sz="2400" dirty="0" smtClean="0">
                <a:solidFill>
                  <a:prstClr val="black"/>
                </a:solidFill>
              </a:rPr>
              <a:t>Quant </a:t>
            </a:r>
            <a:r>
              <a:rPr lang="fr-CA" sz="2400" dirty="0">
                <a:solidFill>
                  <a:prstClr val="black"/>
                </a:solidFill>
              </a:rPr>
              <a:t>à la consommation de drogues autres que l’alcool et le cannabis, elle est passée de 11,3 % en 2004 à 4,8 % en 2011.</a:t>
            </a:r>
          </a:p>
        </p:txBody>
      </p:sp>
      <p:sp>
        <p:nvSpPr>
          <p:cNvPr id="8" name="Titre 1"/>
          <p:cNvSpPr>
            <a:spLocks noGrp="1"/>
          </p:cNvSpPr>
          <p:nvPr>
            <p:ph type="ctrTitle"/>
          </p:nvPr>
        </p:nvSpPr>
        <p:spPr>
          <a:xfrm>
            <a:off x="685800" y="365438"/>
            <a:ext cx="7772400" cy="1470025"/>
          </a:xfrm>
        </p:spPr>
        <p:txBody>
          <a:bodyPr>
            <a:normAutofit/>
          </a:bodyPr>
          <a:lstStyle/>
          <a:p>
            <a:r>
              <a:rPr lang="fr-FR" sz="5400" b="1" dirty="0" smtClean="0">
                <a:solidFill>
                  <a:schemeClr val="accent5"/>
                </a:solidFill>
                <a:cs typeface="Gill Sans"/>
              </a:rPr>
              <a:t>Réponse</a:t>
            </a:r>
            <a:endParaRPr lang="fr-FR" sz="5400" b="1" dirty="0">
              <a:solidFill>
                <a:schemeClr val="accent5"/>
              </a:solidFill>
              <a:cs typeface="Gill Sans"/>
            </a:endParaRPr>
          </a:p>
        </p:txBody>
      </p:sp>
      <p:cxnSp>
        <p:nvCxnSpPr>
          <p:cNvPr id="9" name="Connecteur droit 8"/>
          <p:cNvCxnSpPr/>
          <p:nvPr/>
        </p:nvCxnSpPr>
        <p:spPr>
          <a:xfrm>
            <a:off x="685800" y="6489700"/>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a:off x="685800" y="1704975"/>
            <a:ext cx="7772400" cy="0"/>
          </a:xfrm>
          <a:prstGeom prst="line">
            <a:avLst/>
          </a:prstGeom>
          <a:ln cap="rnd">
            <a:solidFill>
              <a:schemeClr val="accent5"/>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46633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MSSS-dépendances">
      <a:dk1>
        <a:sysClr val="windowText" lastClr="000000"/>
      </a:dk1>
      <a:lt1>
        <a:sysClr val="window" lastClr="FFFFFF"/>
      </a:lt1>
      <a:dk2>
        <a:srgbClr val="1F497D"/>
      </a:dk2>
      <a:lt2>
        <a:srgbClr val="EEECE1"/>
      </a:lt2>
      <a:accent1>
        <a:srgbClr val="2AA6A7"/>
      </a:accent1>
      <a:accent2>
        <a:srgbClr val="D7422A"/>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202</TotalTime>
  <Words>492</Words>
  <Application>Microsoft Office PowerPoint</Application>
  <PresentationFormat>Affichage à l'écran (4:3)</PresentationFormat>
  <Paragraphs>79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Mythe ou réalité ?</vt:lpstr>
      <vt:lpstr>Énoncé 1</vt:lpstr>
      <vt:lpstr>Réponse</vt:lpstr>
      <vt:lpstr>Énoncé 2</vt:lpstr>
      <vt:lpstr>Réponse</vt:lpstr>
      <vt:lpstr>Énoncé 3</vt:lpstr>
      <vt:lpstr>Réponse</vt:lpstr>
      <vt:lpstr>Énoncé 4</vt:lpstr>
      <vt:lpstr>Réponse</vt:lpstr>
      <vt:lpstr>Énoncé 5</vt:lpstr>
      <vt:lpstr>Réponse</vt:lpstr>
      <vt:lpstr>Énoncé 6</vt:lpstr>
      <vt:lpstr>Réponse</vt:lpstr>
      <vt:lpstr>Énoncé 7</vt:lpstr>
      <vt:lpstr>Réponse</vt:lpstr>
      <vt:lpstr>Énoncé 8</vt:lpstr>
      <vt:lpstr>Réponse</vt:lpstr>
      <vt:lpstr>Énoncé 9</vt:lpstr>
      <vt:lpstr>Réponse</vt:lpstr>
      <vt:lpstr>Énoncé 10</vt:lpstr>
      <vt:lpstr>Réponse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mleblanc</dc:creator>
  <cp:lastModifiedBy>MSSS</cp:lastModifiedBy>
  <cp:revision>68</cp:revision>
  <cp:lastPrinted>2012-11-01T17:51:53Z</cp:lastPrinted>
  <dcterms:created xsi:type="dcterms:W3CDTF">2012-11-02T14:14:35Z</dcterms:created>
  <dcterms:modified xsi:type="dcterms:W3CDTF">2012-11-02T17:17:12Z</dcterms:modified>
</cp:coreProperties>
</file>