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A9229EE9-4445-40E2-BE9A-98BCFB9DFB6C}">
          <p14:sldIdLst>
            <p14:sldId id="256"/>
            <p14:sldId id="257"/>
            <p14:sldId id="258"/>
            <p14:sldId id="259"/>
            <p14:sldId id="260"/>
            <p14:sldId id="261"/>
            <p14:sldId id="262"/>
            <p14:sldId id="263"/>
            <p14:sldId id="264"/>
            <p14:sldId id="265"/>
            <p14:sldId id="266"/>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57992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91471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27088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84917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287136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387846AF-BC3C-504C-8F73-F13D6F898C56}" type="datetimeFigureOut">
              <a:rPr lang="fr-FR" smtClean="0"/>
              <a:t>09/11/2011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267055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387846AF-BC3C-504C-8F73-F13D6F898C56}" type="datetimeFigureOut">
              <a:rPr lang="fr-FR" smtClean="0"/>
              <a:t>09/11/2011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96178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387846AF-BC3C-504C-8F73-F13D6F898C56}" type="datetimeFigureOut">
              <a:rPr lang="fr-FR" smtClean="0"/>
              <a:t>09/11/2011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4170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7846AF-BC3C-504C-8F73-F13D6F898C56}" type="datetimeFigureOut">
              <a:rPr lang="fr-FR" smtClean="0"/>
              <a:t>09/11/2011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45107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87846AF-BC3C-504C-8F73-F13D6F898C56}" type="datetimeFigureOut">
              <a:rPr lang="fr-FR" smtClean="0"/>
              <a:t>09/11/2011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307995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87846AF-BC3C-504C-8F73-F13D6F898C56}" type="datetimeFigureOut">
              <a:rPr lang="fr-FR" smtClean="0"/>
              <a:t>09/11/2011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04110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E3774-9161-CF4F-80D8-A17A31D49491}" type="slidenum">
              <a:rPr lang="fr-FR" smtClean="0"/>
              <a:t>‹N°›</a:t>
            </a:fld>
            <a:endParaRPr lang="fr-FR"/>
          </a:p>
        </p:txBody>
      </p:sp>
    </p:spTree>
    <p:extLst>
      <p:ext uri="{BB962C8B-B14F-4D97-AF65-F5344CB8AC3E}">
        <p14:creationId xmlns:p14="http://schemas.microsoft.com/office/powerpoint/2010/main" val="186250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owepoint fond 13-16 flèche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re 4"/>
          <p:cNvSpPr>
            <a:spLocks noGrp="1"/>
          </p:cNvSpPr>
          <p:nvPr>
            <p:ph type="title"/>
          </p:nvPr>
        </p:nvSpPr>
        <p:spPr/>
        <p:txBody>
          <a:bodyPr>
            <a:normAutofit fontScale="90000"/>
          </a:bodyPr>
          <a:lstStyle/>
          <a:p>
            <a:r>
              <a:rPr lang="fr-CA" dirty="0" smtClean="0"/>
              <a:t/>
            </a:r>
            <a:br>
              <a:rPr lang="fr-CA" dirty="0" smtClean="0"/>
            </a:br>
            <a:endParaRPr lang="fr-CA" dirty="0"/>
          </a:p>
        </p:txBody>
      </p:sp>
      <p:sp>
        <p:nvSpPr>
          <p:cNvPr id="8" name="Espace réservé du contenu 7"/>
          <p:cNvSpPr>
            <a:spLocks noGrp="1"/>
          </p:cNvSpPr>
          <p:nvPr>
            <p:ph idx="1"/>
          </p:nvPr>
        </p:nvSpPr>
        <p:spPr/>
        <p:txBody>
          <a:bodyPr/>
          <a:lstStyle/>
          <a:p>
            <a:endParaRPr lang="fr-CA" dirty="0" smtClean="0"/>
          </a:p>
          <a:p>
            <a:endParaRPr lang="fr-CA" dirty="0" smtClean="0"/>
          </a:p>
          <a:p>
            <a:pPr marL="0" indent="0" algn="ctr">
              <a:buNone/>
            </a:pPr>
            <a:endParaRPr lang="en-US" sz="2800" b="1" i="1" dirty="0" smtClean="0"/>
          </a:p>
          <a:p>
            <a:pPr marL="0" indent="0" algn="ctr">
              <a:buNone/>
            </a:pPr>
            <a:r>
              <a:rPr lang="en-US" sz="4800" b="1" i="1" dirty="0" smtClean="0"/>
              <a:t>Myth </a:t>
            </a:r>
            <a:r>
              <a:rPr lang="en-US" sz="4800" b="1" i="1" dirty="0"/>
              <a:t>or Reality</a:t>
            </a:r>
            <a:r>
              <a:rPr lang="en-US" sz="4800" b="1" i="1" dirty="0" smtClean="0"/>
              <a:t>?</a:t>
            </a:r>
          </a:p>
          <a:p>
            <a:pPr marL="0" indent="0" algn="ctr">
              <a:buNone/>
            </a:pPr>
            <a:r>
              <a:rPr lang="en-US" sz="1600" dirty="0" smtClean="0"/>
              <a:t>(For groups of young people age 13-16)</a:t>
            </a:r>
            <a:r>
              <a:rPr lang="en-US" sz="4800" dirty="0" smtClean="0"/>
              <a:t> </a:t>
            </a:r>
            <a:endParaRPr lang="en-US" sz="4800" dirty="0" smtClean="0"/>
          </a:p>
        </p:txBody>
      </p:sp>
    </p:spTree>
    <p:extLst>
      <p:ext uri="{BB962C8B-B14F-4D97-AF65-F5344CB8AC3E}">
        <p14:creationId xmlns:p14="http://schemas.microsoft.com/office/powerpoint/2010/main" val="174249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a:t/>
            </a:r>
            <a:br>
              <a:rPr lang="fr-CA" dirty="0"/>
            </a:br>
            <a:r>
              <a:rPr lang="fr-CA" dirty="0" err="1" smtClean="0"/>
              <a:t>Statement</a:t>
            </a:r>
            <a:r>
              <a:rPr lang="fr-CA" dirty="0" smtClean="0"/>
              <a:t> 5</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en-US" dirty="0"/>
              <a:t>Even if you always drink or use the same amount or the same type of alcohol or drugs, </a:t>
            </a:r>
            <a:r>
              <a:rPr lang="en-US" b="1" dirty="0"/>
              <a:t>it does not</a:t>
            </a:r>
            <a:r>
              <a:rPr lang="en-US" dirty="0"/>
              <a:t> mean you can predict the effect these substances will have.</a:t>
            </a:r>
            <a:endParaRPr lang="fr-CA" dirty="0"/>
          </a:p>
          <a:p>
            <a:endParaRPr lang="fr-CA" dirty="0"/>
          </a:p>
        </p:txBody>
      </p:sp>
    </p:spTree>
    <p:extLst>
      <p:ext uri="{BB962C8B-B14F-4D97-AF65-F5344CB8AC3E}">
        <p14:creationId xmlns:p14="http://schemas.microsoft.com/office/powerpoint/2010/main" val="299615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endParaRPr lang="fr-CA" dirty="0"/>
          </a:p>
        </p:txBody>
      </p:sp>
      <p:sp>
        <p:nvSpPr>
          <p:cNvPr id="3" name="Espace réservé du contenu 2"/>
          <p:cNvSpPr>
            <a:spLocks noGrp="1"/>
          </p:cNvSpPr>
          <p:nvPr>
            <p:ph idx="1"/>
          </p:nvPr>
        </p:nvSpPr>
        <p:spPr/>
        <p:txBody>
          <a:bodyPr>
            <a:normAutofit/>
          </a:bodyPr>
          <a:lstStyle/>
          <a:p>
            <a:pPr marL="0" indent="0">
              <a:buNone/>
            </a:pPr>
            <a:endParaRPr lang="en-US" b="1" dirty="0" smtClean="0"/>
          </a:p>
          <a:p>
            <a:pPr marL="0" indent="0">
              <a:buNone/>
            </a:pPr>
            <a:r>
              <a:rPr lang="en-US" b="1" dirty="0" smtClean="0"/>
              <a:t>Reality</a:t>
            </a:r>
            <a:endParaRPr lang="fr-CA" dirty="0"/>
          </a:p>
          <a:p>
            <a:pPr marL="0" indent="0">
              <a:buNone/>
            </a:pPr>
            <a:r>
              <a:rPr lang="en-US" dirty="0"/>
              <a:t>Psychological condition, fatigue level, weight, and context are all factors that can influence the effect alcohol or drugs will have on the body.</a:t>
            </a:r>
            <a:endParaRPr lang="fr-CA" dirty="0"/>
          </a:p>
          <a:p>
            <a:pPr marL="0" indent="0">
              <a:buNone/>
            </a:pPr>
            <a:endParaRPr lang="fr-CA" sz="6800" dirty="0"/>
          </a:p>
        </p:txBody>
      </p:sp>
    </p:spTree>
    <p:extLst>
      <p:ext uri="{BB962C8B-B14F-4D97-AF65-F5344CB8AC3E}">
        <p14:creationId xmlns:p14="http://schemas.microsoft.com/office/powerpoint/2010/main" val="35430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Statement</a:t>
            </a:r>
            <a:r>
              <a:rPr lang="fr-CA" dirty="0" smtClean="0"/>
              <a:t> 6</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en-US" dirty="0"/>
              <a:t>Your friend tells you that he found a website that has sure-fire tips and tricks on how to consistently win at poker.</a:t>
            </a:r>
            <a:endParaRPr lang="fr-CA" dirty="0"/>
          </a:p>
          <a:p>
            <a:endParaRPr lang="fr-CA" dirty="0"/>
          </a:p>
        </p:txBody>
      </p:sp>
    </p:spTree>
    <p:extLst>
      <p:ext uri="{BB962C8B-B14F-4D97-AF65-F5344CB8AC3E}">
        <p14:creationId xmlns:p14="http://schemas.microsoft.com/office/powerpoint/2010/main" val="294357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endParaRPr lang="fr-CA" dirty="0"/>
          </a:p>
        </p:txBody>
      </p:sp>
      <p:sp>
        <p:nvSpPr>
          <p:cNvPr id="3" name="Espace réservé du contenu 2"/>
          <p:cNvSpPr>
            <a:spLocks noGrp="1"/>
          </p:cNvSpPr>
          <p:nvPr>
            <p:ph idx="1"/>
          </p:nvPr>
        </p:nvSpPr>
        <p:spPr/>
        <p:txBody>
          <a:bodyPr/>
          <a:lstStyle/>
          <a:p>
            <a:pPr marL="0" indent="0">
              <a:buNone/>
            </a:pPr>
            <a:endParaRPr lang="en-US" b="1" dirty="0" smtClean="0"/>
          </a:p>
          <a:p>
            <a:pPr marL="0" indent="0">
              <a:buNone/>
            </a:pPr>
            <a:r>
              <a:rPr lang="en-US" b="1" dirty="0" smtClean="0"/>
              <a:t>Myth</a:t>
            </a:r>
            <a:endParaRPr lang="fr-CA" dirty="0"/>
          </a:p>
          <a:p>
            <a:pPr marL="0" indent="0">
              <a:buNone/>
            </a:pPr>
            <a:r>
              <a:rPr lang="en-US" dirty="0"/>
              <a:t>You can tell him that he might as well face the facts: there are no sure-fire tips or tricks for winning at gambling. Luck—good and bad—is the name of the game!</a:t>
            </a:r>
            <a:endParaRPr lang="fr-CA" dirty="0"/>
          </a:p>
          <a:p>
            <a:pPr marL="0" indent="0">
              <a:buNone/>
            </a:pPr>
            <a:endParaRPr lang="fr-CA" sz="2400" b="1" dirty="0" smtClean="0"/>
          </a:p>
        </p:txBody>
      </p:sp>
    </p:spTree>
    <p:extLst>
      <p:ext uri="{BB962C8B-B14F-4D97-AF65-F5344CB8AC3E}">
        <p14:creationId xmlns:p14="http://schemas.microsoft.com/office/powerpoint/2010/main" val="1333366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Statement</a:t>
            </a:r>
            <a:r>
              <a:rPr lang="fr-CA" dirty="0" smtClean="0"/>
              <a:t> 7</a:t>
            </a:r>
            <a:endParaRPr lang="fr-CA" dirty="0"/>
          </a:p>
        </p:txBody>
      </p:sp>
      <p:sp>
        <p:nvSpPr>
          <p:cNvPr id="3" name="Espace réservé du contenu 2"/>
          <p:cNvSpPr>
            <a:spLocks noGrp="1"/>
          </p:cNvSpPr>
          <p:nvPr>
            <p:ph idx="1"/>
          </p:nvPr>
        </p:nvSpPr>
        <p:spPr/>
        <p:txBody>
          <a:bodyPr/>
          <a:lstStyle/>
          <a:p>
            <a:endParaRPr lang="fr-CA" dirty="0" smtClean="0"/>
          </a:p>
          <a:p>
            <a:r>
              <a:rPr lang="en-US" dirty="0" smtClean="0"/>
              <a:t>Feeling </a:t>
            </a:r>
            <a:r>
              <a:rPr lang="en-US" dirty="0"/>
              <a:t>good about yourself, knowing your strengths and weaknesses, believing in your future and setting goals are all factors that can help you reduce the risk of having problems, particularly with alcohol, drugs, or gambling. </a:t>
            </a:r>
            <a:endParaRPr lang="fr-CA" dirty="0"/>
          </a:p>
          <a:p>
            <a:endParaRPr lang="fr-CA" dirty="0"/>
          </a:p>
        </p:txBody>
      </p:sp>
    </p:spTree>
    <p:extLst>
      <p:ext uri="{BB962C8B-B14F-4D97-AF65-F5344CB8AC3E}">
        <p14:creationId xmlns:p14="http://schemas.microsoft.com/office/powerpoint/2010/main" val="524972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endParaRPr lang="fr-CA" dirty="0"/>
          </a:p>
        </p:txBody>
      </p:sp>
      <p:sp>
        <p:nvSpPr>
          <p:cNvPr id="3" name="Espace réservé du contenu 2"/>
          <p:cNvSpPr>
            <a:spLocks noGrp="1"/>
          </p:cNvSpPr>
          <p:nvPr>
            <p:ph idx="1"/>
          </p:nvPr>
        </p:nvSpPr>
        <p:spPr/>
        <p:txBody>
          <a:bodyPr>
            <a:normAutofit lnSpcReduction="10000"/>
          </a:bodyPr>
          <a:lstStyle/>
          <a:p>
            <a:pPr marL="0" indent="0">
              <a:buNone/>
            </a:pPr>
            <a:r>
              <a:rPr lang="en-US" sz="2400" b="1" dirty="0" smtClean="0"/>
              <a:t>Reality </a:t>
            </a:r>
            <a:endParaRPr lang="fr-CA" sz="2400" dirty="0"/>
          </a:p>
          <a:p>
            <a:pPr marL="0" indent="0">
              <a:buNone/>
            </a:pPr>
            <a:r>
              <a:rPr lang="en-US" sz="2400" dirty="0"/>
              <a:t>These are all factors that can contribute to your well-being and help you reduce the risk of developing drug, alcohol and gambling-related problems.</a:t>
            </a:r>
            <a:endParaRPr lang="fr-CA" sz="2400" dirty="0"/>
          </a:p>
          <a:p>
            <a:pPr marL="0" indent="0">
              <a:buNone/>
            </a:pPr>
            <a:r>
              <a:rPr lang="en-US" sz="2400" dirty="0"/>
              <a:t>Here are some other examples of protective factors:</a:t>
            </a:r>
            <a:endParaRPr lang="fr-CA" sz="2400" dirty="0"/>
          </a:p>
          <a:p>
            <a:r>
              <a:rPr lang="en-US" sz="2400" dirty="0" smtClean="0"/>
              <a:t>Having </a:t>
            </a:r>
            <a:r>
              <a:rPr lang="en-US" sz="2400" dirty="0"/>
              <a:t>a circle of friends you can trust and who you feel comfortable with</a:t>
            </a:r>
            <a:endParaRPr lang="fr-CA" sz="2400" dirty="0"/>
          </a:p>
          <a:p>
            <a:r>
              <a:rPr lang="en-US" sz="2400" dirty="0" smtClean="0"/>
              <a:t>Maintaining </a:t>
            </a:r>
            <a:r>
              <a:rPr lang="en-US" sz="2400" dirty="0"/>
              <a:t>good family relationships</a:t>
            </a:r>
            <a:endParaRPr lang="fr-CA" sz="2400" dirty="0"/>
          </a:p>
          <a:p>
            <a:r>
              <a:rPr lang="en-US" sz="2400" dirty="0" smtClean="0"/>
              <a:t>Getting </a:t>
            </a:r>
            <a:r>
              <a:rPr lang="en-US" sz="2400" dirty="0"/>
              <a:t>involved in projects, finding a passion, or regularly engaging in sports or recreational activities</a:t>
            </a:r>
            <a:endParaRPr lang="fr-CA" sz="2400" dirty="0"/>
          </a:p>
          <a:p>
            <a:r>
              <a:rPr lang="en-US" sz="2400" dirty="0" smtClean="0"/>
              <a:t>Having </a:t>
            </a:r>
            <a:r>
              <a:rPr lang="en-US" sz="2400" dirty="0"/>
              <a:t>a healthy lifestyle in terms of physical activity, diet, and sleeping</a:t>
            </a:r>
            <a:endParaRPr lang="fr-CA" sz="2400" dirty="0"/>
          </a:p>
          <a:p>
            <a:pPr marL="0" indent="0">
              <a:buNone/>
            </a:pPr>
            <a:endParaRPr lang="fr-CA" sz="2400" dirty="0"/>
          </a:p>
          <a:p>
            <a:endParaRPr lang="fr-CA" dirty="0"/>
          </a:p>
        </p:txBody>
      </p:sp>
    </p:spTree>
    <p:extLst>
      <p:ext uri="{BB962C8B-B14F-4D97-AF65-F5344CB8AC3E}">
        <p14:creationId xmlns:p14="http://schemas.microsoft.com/office/powerpoint/2010/main" val="56782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Statement</a:t>
            </a:r>
            <a:r>
              <a:rPr lang="fr-CA" dirty="0" smtClean="0"/>
              <a:t> 1 </a:t>
            </a:r>
            <a:endParaRPr lang="fr-CA" dirty="0"/>
          </a:p>
        </p:txBody>
      </p:sp>
      <p:sp>
        <p:nvSpPr>
          <p:cNvPr id="3" name="Espace réservé du contenu 2"/>
          <p:cNvSpPr>
            <a:spLocks noGrp="1"/>
          </p:cNvSpPr>
          <p:nvPr>
            <p:ph idx="1"/>
          </p:nvPr>
        </p:nvSpPr>
        <p:spPr/>
        <p:txBody>
          <a:bodyPr/>
          <a:lstStyle/>
          <a:p>
            <a:endParaRPr lang="fr-CA" b="1" dirty="0" smtClean="0"/>
          </a:p>
          <a:p>
            <a:endParaRPr lang="en-US" b="1" dirty="0" smtClean="0"/>
          </a:p>
          <a:p>
            <a:endParaRPr lang="en-US" b="1" dirty="0"/>
          </a:p>
          <a:p>
            <a:r>
              <a:rPr lang="en-US" b="1" dirty="0" smtClean="0"/>
              <a:t>More </a:t>
            </a:r>
            <a:r>
              <a:rPr lang="en-US" b="1" dirty="0"/>
              <a:t>and more </a:t>
            </a:r>
            <a:r>
              <a:rPr lang="en-US" dirty="0"/>
              <a:t>high school students start drinking every year. </a:t>
            </a:r>
            <a:endParaRPr lang="fr-CA" dirty="0"/>
          </a:p>
          <a:p>
            <a:endParaRPr lang="fr-CA" b="1" dirty="0"/>
          </a:p>
        </p:txBody>
      </p:sp>
    </p:spTree>
    <p:extLst>
      <p:ext uri="{BB962C8B-B14F-4D97-AF65-F5344CB8AC3E}">
        <p14:creationId xmlns:p14="http://schemas.microsoft.com/office/powerpoint/2010/main" val="123812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endParaRPr lang="fr-CA" dirty="0"/>
          </a:p>
        </p:txBody>
      </p:sp>
      <p:sp>
        <p:nvSpPr>
          <p:cNvPr id="3" name="Espace réservé du contenu 2"/>
          <p:cNvSpPr>
            <a:spLocks noGrp="1"/>
          </p:cNvSpPr>
          <p:nvPr>
            <p:ph idx="1"/>
          </p:nvPr>
        </p:nvSpPr>
        <p:spPr>
          <a:xfrm>
            <a:off x="457200" y="1417638"/>
            <a:ext cx="8229600" cy="4708525"/>
          </a:xfrm>
        </p:spPr>
        <p:txBody>
          <a:bodyPr>
            <a:normAutofit lnSpcReduction="10000"/>
          </a:bodyPr>
          <a:lstStyle/>
          <a:p>
            <a:pPr marL="0" indent="0">
              <a:buNone/>
            </a:pPr>
            <a:r>
              <a:rPr lang="en-US" sz="2400" b="1" dirty="0"/>
              <a:t>Myth</a:t>
            </a:r>
            <a:endParaRPr lang="fr-CA" sz="2400" dirty="0"/>
          </a:p>
          <a:p>
            <a:pPr marL="0" lvl="0" indent="0">
              <a:buNone/>
            </a:pPr>
            <a:r>
              <a:rPr lang="en-US" sz="2400" dirty="0"/>
              <a:t>Overall, drinking among high school students age 12 to 17 has actually decreased. In the space of a few years, the percentage of young people who had already tried alcohol dropped from 71% to 60%. Altogether, 40% of high school students today choose not to drink compared to 29% in 2000. </a:t>
            </a:r>
            <a:endParaRPr lang="fr-CA" sz="2400" dirty="0"/>
          </a:p>
          <a:p>
            <a:pPr marL="0" lvl="0" indent="0">
              <a:buNone/>
            </a:pPr>
            <a:endParaRPr lang="en-US" sz="2400" dirty="0" smtClean="0"/>
          </a:p>
          <a:p>
            <a:pPr marL="0" lvl="0" indent="0">
              <a:buNone/>
            </a:pPr>
            <a:r>
              <a:rPr lang="en-US" sz="2400" dirty="0" smtClean="0"/>
              <a:t>Of </a:t>
            </a:r>
            <a:r>
              <a:rPr lang="en-US" sz="2400" dirty="0"/>
              <a:t>the 60% who have already tried alcohol, 75% have only tried it once and say they won’t try it again, whereas others drink alcohol less than once a month.</a:t>
            </a:r>
            <a:endParaRPr lang="fr-CA" sz="2400" dirty="0"/>
          </a:p>
          <a:p>
            <a:pPr marL="0" indent="0">
              <a:buNone/>
            </a:pPr>
            <a:r>
              <a:rPr lang="en-US" sz="2400" dirty="0"/>
              <a:t> </a:t>
            </a:r>
            <a:endParaRPr lang="fr-CA" sz="2400" dirty="0"/>
          </a:p>
          <a:p>
            <a:pPr marL="0" indent="0">
              <a:buNone/>
            </a:pPr>
            <a:r>
              <a:rPr lang="en-US" sz="1600" dirty="0"/>
              <a:t>(</a:t>
            </a:r>
            <a:r>
              <a:rPr lang="en-US" sz="1600" b="1" dirty="0"/>
              <a:t>Source:</a:t>
            </a:r>
            <a:r>
              <a:rPr lang="en-US" sz="1600" dirty="0"/>
              <a:t> </a:t>
            </a:r>
            <a:r>
              <a:rPr lang="en-US" sz="1600" dirty="0" err="1"/>
              <a:t>Gaëtane</a:t>
            </a:r>
            <a:r>
              <a:rPr lang="en-US" sz="1600" dirty="0"/>
              <a:t> </a:t>
            </a:r>
            <a:r>
              <a:rPr lang="en-US" sz="1600" dirty="0" err="1"/>
              <a:t>Dubé</a:t>
            </a:r>
            <a:r>
              <a:rPr lang="en-US" sz="1600" dirty="0"/>
              <a:t> et al. </a:t>
            </a:r>
            <a:r>
              <a:rPr lang="en-US" sz="1600" i="1" dirty="0" err="1"/>
              <a:t>Enquête</a:t>
            </a:r>
            <a:r>
              <a:rPr lang="en-US" sz="1600" i="1" dirty="0"/>
              <a:t> </a:t>
            </a:r>
            <a:r>
              <a:rPr lang="en-US" sz="1600" i="1" dirty="0" err="1"/>
              <a:t>québécoise</a:t>
            </a:r>
            <a:r>
              <a:rPr lang="en-US" sz="1600" i="1" dirty="0"/>
              <a:t> </a:t>
            </a:r>
            <a:r>
              <a:rPr lang="en-US" sz="1600" i="1" dirty="0" err="1"/>
              <a:t>sur</a:t>
            </a:r>
            <a:r>
              <a:rPr lang="en-US" sz="1600" i="1" dirty="0"/>
              <a:t> le </a:t>
            </a:r>
            <a:r>
              <a:rPr lang="en-US" sz="1600" i="1" dirty="0" err="1"/>
              <a:t>tabac</a:t>
            </a:r>
            <a:r>
              <a:rPr lang="en-US" sz="1600" i="1" dirty="0"/>
              <a:t>, </a:t>
            </a:r>
            <a:r>
              <a:rPr lang="en-US" sz="1600" i="1" dirty="0" err="1"/>
              <a:t>l’alcool</a:t>
            </a:r>
            <a:r>
              <a:rPr lang="en-US" sz="1600" i="1" dirty="0"/>
              <a:t>, la drogue et le </a:t>
            </a:r>
            <a:r>
              <a:rPr lang="en-US" sz="1600" i="1" dirty="0" err="1"/>
              <a:t>jeu</a:t>
            </a:r>
            <a:r>
              <a:rPr lang="en-US" sz="1600" i="1" dirty="0"/>
              <a:t> chez les </a:t>
            </a:r>
            <a:r>
              <a:rPr lang="en-US" sz="1600" i="1" dirty="0" err="1"/>
              <a:t>élèves</a:t>
            </a:r>
            <a:r>
              <a:rPr lang="en-US" sz="1600" i="1" dirty="0"/>
              <a:t> du </a:t>
            </a:r>
            <a:r>
              <a:rPr lang="en-US" sz="1600" i="1" dirty="0" err="1"/>
              <a:t>secondaire</a:t>
            </a:r>
            <a:r>
              <a:rPr lang="en-US" sz="1600" i="1" dirty="0"/>
              <a:t>, 2008</a:t>
            </a:r>
            <a:r>
              <a:rPr lang="en-US" sz="1600" dirty="0"/>
              <a:t>.)</a:t>
            </a:r>
            <a:endParaRPr lang="fr-CA" sz="1600" dirty="0"/>
          </a:p>
          <a:p>
            <a:endParaRPr lang="fr-CA" sz="2300" dirty="0"/>
          </a:p>
        </p:txBody>
      </p:sp>
    </p:spTree>
    <p:extLst>
      <p:ext uri="{BB962C8B-B14F-4D97-AF65-F5344CB8AC3E}">
        <p14:creationId xmlns:p14="http://schemas.microsoft.com/office/powerpoint/2010/main" val="3982797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Statement</a:t>
            </a:r>
            <a:r>
              <a:rPr lang="fr-CA" dirty="0" smtClean="0"/>
              <a:t> 2</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en-US" dirty="0"/>
              <a:t>Drinking is a surefire way to be </a:t>
            </a:r>
            <a:r>
              <a:rPr lang="en-US" b="1" dirty="0"/>
              <a:t>less shy</a:t>
            </a:r>
            <a:r>
              <a:rPr lang="en-US" dirty="0"/>
              <a:t>, more </a:t>
            </a:r>
            <a:r>
              <a:rPr lang="en-US" b="1" dirty="0"/>
              <a:t>fun</a:t>
            </a:r>
            <a:r>
              <a:rPr lang="en-US" dirty="0"/>
              <a:t>, or</a:t>
            </a:r>
            <a:r>
              <a:rPr lang="en-US" b="1" dirty="0"/>
              <a:t> </a:t>
            </a:r>
            <a:r>
              <a:rPr lang="en-US" dirty="0"/>
              <a:t>more </a:t>
            </a:r>
            <a:r>
              <a:rPr lang="en-US" b="1" dirty="0"/>
              <a:t>intelligent</a:t>
            </a:r>
            <a:r>
              <a:rPr lang="en-US" dirty="0"/>
              <a:t>.</a:t>
            </a:r>
            <a:endParaRPr lang="fr-CA" dirty="0"/>
          </a:p>
        </p:txBody>
      </p:sp>
    </p:spTree>
    <p:extLst>
      <p:ext uri="{BB962C8B-B14F-4D97-AF65-F5344CB8AC3E}">
        <p14:creationId xmlns:p14="http://schemas.microsoft.com/office/powerpoint/2010/main" val="1919271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endParaRPr lang="fr-CA" dirty="0"/>
          </a:p>
        </p:txBody>
      </p:sp>
      <p:sp>
        <p:nvSpPr>
          <p:cNvPr id="3" name="Espace réservé du contenu 2"/>
          <p:cNvSpPr>
            <a:spLocks noGrp="1"/>
          </p:cNvSpPr>
          <p:nvPr>
            <p:ph idx="1"/>
          </p:nvPr>
        </p:nvSpPr>
        <p:spPr/>
        <p:txBody>
          <a:bodyPr>
            <a:normAutofit fontScale="92500" lnSpcReduction="10000"/>
          </a:bodyPr>
          <a:lstStyle/>
          <a:p>
            <a:pPr marL="0" indent="0">
              <a:buNone/>
            </a:pPr>
            <a:r>
              <a:rPr lang="en-US" b="1" dirty="0"/>
              <a:t>Myth</a:t>
            </a:r>
            <a:r>
              <a:rPr lang="en-US" dirty="0"/>
              <a:t> </a:t>
            </a:r>
            <a:endParaRPr lang="fr-CA" dirty="0"/>
          </a:p>
          <a:p>
            <a:pPr marL="0" indent="0">
              <a:buNone/>
            </a:pPr>
            <a:r>
              <a:rPr lang="en-US" dirty="0"/>
              <a:t>There is no guarantee that drinking will make you nicer or more fun. Alcohol and drugs </a:t>
            </a:r>
            <a:r>
              <a:rPr lang="en-US" b="1" dirty="0"/>
              <a:t>affect how the brain functions</a:t>
            </a:r>
            <a:r>
              <a:rPr lang="en-US" dirty="0"/>
              <a:t>. They alter the way your neurons communicate and affect your senses, which can </a:t>
            </a:r>
            <a:r>
              <a:rPr lang="en-US" b="1" dirty="0"/>
              <a:t>impair your judgment, make you behave differently, and hamper your coordination</a:t>
            </a:r>
            <a:r>
              <a:rPr lang="en-US" dirty="0"/>
              <a:t>. They can make us do things we wouldn’t normally do otherwise, but they definitely don’t make you smarter or more fun!</a:t>
            </a:r>
            <a:endParaRPr lang="fr-CA" dirty="0"/>
          </a:p>
          <a:p>
            <a:endParaRPr lang="fr-CA" dirty="0"/>
          </a:p>
        </p:txBody>
      </p:sp>
    </p:spTree>
    <p:extLst>
      <p:ext uri="{BB962C8B-B14F-4D97-AF65-F5344CB8AC3E}">
        <p14:creationId xmlns:p14="http://schemas.microsoft.com/office/powerpoint/2010/main" val="279888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Statement</a:t>
            </a:r>
            <a:r>
              <a:rPr lang="fr-CA" dirty="0" smtClean="0"/>
              <a:t> 3</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en-US" dirty="0"/>
              <a:t>The </a:t>
            </a:r>
            <a:r>
              <a:rPr lang="en-US" b="1" dirty="0"/>
              <a:t>negative effects </a:t>
            </a:r>
            <a:r>
              <a:rPr lang="en-US" dirty="0"/>
              <a:t>of drinking or drug use only affect me—so it doesn’t hurt anyone else.</a:t>
            </a:r>
            <a:endParaRPr lang="fr-CA" dirty="0"/>
          </a:p>
          <a:p>
            <a:endParaRPr lang="fr-CA" dirty="0"/>
          </a:p>
        </p:txBody>
      </p:sp>
    </p:spTree>
    <p:extLst>
      <p:ext uri="{BB962C8B-B14F-4D97-AF65-F5344CB8AC3E}">
        <p14:creationId xmlns:p14="http://schemas.microsoft.com/office/powerpoint/2010/main" val="307926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r>
              <a:rPr lang="fr-CA" dirty="0" smtClean="0"/>
              <a:t> </a:t>
            </a:r>
            <a:endParaRPr lang="fr-CA" dirty="0"/>
          </a:p>
        </p:txBody>
      </p:sp>
      <p:sp>
        <p:nvSpPr>
          <p:cNvPr id="3" name="Espace réservé du contenu 2"/>
          <p:cNvSpPr>
            <a:spLocks noGrp="1"/>
          </p:cNvSpPr>
          <p:nvPr>
            <p:ph idx="1"/>
          </p:nvPr>
        </p:nvSpPr>
        <p:spPr>
          <a:xfrm>
            <a:off x="457200" y="1600200"/>
            <a:ext cx="8229600" cy="4923431"/>
          </a:xfrm>
        </p:spPr>
        <p:txBody>
          <a:bodyPr>
            <a:normAutofit fontScale="55000" lnSpcReduction="20000"/>
          </a:bodyPr>
          <a:lstStyle/>
          <a:p>
            <a:pPr marL="0" indent="0">
              <a:buNone/>
            </a:pPr>
            <a:r>
              <a:rPr lang="en-US" sz="4400" b="1" dirty="0"/>
              <a:t>Myth</a:t>
            </a:r>
            <a:endParaRPr lang="fr-CA" sz="4400" dirty="0"/>
          </a:p>
          <a:p>
            <a:pPr marL="0" indent="0">
              <a:buNone/>
            </a:pPr>
            <a:r>
              <a:rPr lang="en-US" dirty="0" smtClean="0"/>
              <a:t>It’s </a:t>
            </a:r>
            <a:r>
              <a:rPr lang="en-US" dirty="0"/>
              <a:t>true that some of the </a:t>
            </a:r>
            <a:r>
              <a:rPr lang="en-US" b="1" dirty="0"/>
              <a:t>negative effects </a:t>
            </a:r>
            <a:r>
              <a:rPr lang="en-US" dirty="0"/>
              <a:t>of alcohol and drugs affect </a:t>
            </a:r>
            <a:r>
              <a:rPr lang="en-US" b="1" dirty="0"/>
              <a:t>the user: </a:t>
            </a:r>
            <a:endParaRPr lang="fr-CA" dirty="0"/>
          </a:p>
          <a:p>
            <a:r>
              <a:rPr lang="en-US" dirty="0" smtClean="0"/>
              <a:t>Injuries </a:t>
            </a:r>
            <a:r>
              <a:rPr lang="en-US" dirty="0"/>
              <a:t>from a fight or accident</a:t>
            </a:r>
            <a:endParaRPr lang="fr-CA" dirty="0"/>
          </a:p>
          <a:p>
            <a:r>
              <a:rPr lang="en-US" dirty="0"/>
              <a:t>Health problems (headaches, digestive problems, low energy)</a:t>
            </a:r>
            <a:endParaRPr lang="fr-CA" dirty="0"/>
          </a:p>
          <a:p>
            <a:r>
              <a:rPr lang="en-US" dirty="0"/>
              <a:t>Psychological problems (bad mood, irritability, anxiety, depression, etc.)</a:t>
            </a:r>
            <a:endParaRPr lang="fr-CA" dirty="0"/>
          </a:p>
          <a:p>
            <a:pPr marL="0" indent="0">
              <a:buNone/>
            </a:pPr>
            <a:r>
              <a:rPr lang="en-US" dirty="0"/>
              <a:t> </a:t>
            </a:r>
            <a:endParaRPr lang="fr-CA" dirty="0"/>
          </a:p>
          <a:p>
            <a:pPr marL="0" indent="0">
              <a:buNone/>
            </a:pPr>
            <a:r>
              <a:rPr lang="en-US" dirty="0"/>
              <a:t>But </a:t>
            </a:r>
            <a:r>
              <a:rPr lang="en-US" b="1" dirty="0"/>
              <a:t>your family, friends, and loved ones</a:t>
            </a:r>
            <a:r>
              <a:rPr lang="en-US" dirty="0"/>
              <a:t> can also be affected by</a:t>
            </a:r>
            <a:endParaRPr lang="fr-CA" dirty="0"/>
          </a:p>
          <a:p>
            <a:r>
              <a:rPr lang="en-US" dirty="0" smtClean="0"/>
              <a:t>Relationship </a:t>
            </a:r>
            <a:r>
              <a:rPr lang="en-US" dirty="0"/>
              <a:t>problems</a:t>
            </a:r>
            <a:endParaRPr lang="fr-CA" dirty="0"/>
          </a:p>
          <a:p>
            <a:r>
              <a:rPr lang="en-US" dirty="0"/>
              <a:t>Unprotected or nonconsensual sex leading to a sexually transmitted infection or unwanted pregnancy</a:t>
            </a:r>
            <a:endParaRPr lang="fr-CA" dirty="0"/>
          </a:p>
          <a:p>
            <a:pPr marL="0" indent="0">
              <a:buNone/>
            </a:pPr>
            <a:r>
              <a:rPr lang="en-US" dirty="0"/>
              <a:t> </a:t>
            </a:r>
            <a:endParaRPr lang="fr-CA" dirty="0"/>
          </a:p>
          <a:p>
            <a:pPr marL="0" indent="0">
              <a:buNone/>
            </a:pPr>
            <a:r>
              <a:rPr lang="en-US" dirty="0"/>
              <a:t>Plus, the accidents caused by drugs and alcohol can have short-, medium-, and long-term effects on the lives of a number of other people, including perfect strangers. </a:t>
            </a:r>
            <a:endParaRPr lang="fr-CA" dirty="0"/>
          </a:p>
          <a:p>
            <a:pPr marL="0" indent="0">
              <a:buNone/>
            </a:pPr>
            <a:r>
              <a:rPr lang="en-US" dirty="0"/>
              <a:t> </a:t>
            </a:r>
            <a:endParaRPr lang="fr-CA" dirty="0"/>
          </a:p>
          <a:p>
            <a:pPr marL="0" indent="0">
              <a:buNone/>
            </a:pPr>
            <a:r>
              <a:rPr lang="en-US" b="1" dirty="0"/>
              <a:t>Do you have any other suggestions on the possible effects on others</a:t>
            </a:r>
            <a:r>
              <a:rPr lang="en-US" b="1" dirty="0" smtClean="0"/>
              <a:t>?</a:t>
            </a:r>
            <a:endParaRPr lang="fr-CA" dirty="0"/>
          </a:p>
        </p:txBody>
      </p:sp>
    </p:spTree>
    <p:extLst>
      <p:ext uri="{BB962C8B-B14F-4D97-AF65-F5344CB8AC3E}">
        <p14:creationId xmlns:p14="http://schemas.microsoft.com/office/powerpoint/2010/main" val="1610636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Statement</a:t>
            </a:r>
            <a:r>
              <a:rPr lang="fr-CA" dirty="0" smtClean="0"/>
              <a:t> 4</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en-US" dirty="0"/>
              <a:t>One of the reasons people give to explain why they use alcohol or drugs is to </a:t>
            </a:r>
            <a:r>
              <a:rPr lang="en-US" b="1" dirty="0"/>
              <a:t>fit in</a:t>
            </a:r>
            <a:r>
              <a:rPr lang="en-US" dirty="0"/>
              <a:t>.</a:t>
            </a:r>
            <a:endParaRPr lang="fr-CA" dirty="0"/>
          </a:p>
          <a:p>
            <a:endParaRPr lang="fr-CA" dirty="0"/>
          </a:p>
        </p:txBody>
      </p:sp>
    </p:spTree>
    <p:extLst>
      <p:ext uri="{BB962C8B-B14F-4D97-AF65-F5344CB8AC3E}">
        <p14:creationId xmlns:p14="http://schemas.microsoft.com/office/powerpoint/2010/main" val="1998751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err="1" smtClean="0"/>
              <a:t>Answer</a:t>
            </a:r>
            <a:endParaRPr lang="fr-CA" dirty="0"/>
          </a:p>
        </p:txBody>
      </p:sp>
      <p:sp>
        <p:nvSpPr>
          <p:cNvPr id="3" name="Espace réservé du contenu 2"/>
          <p:cNvSpPr>
            <a:spLocks noGrp="1"/>
          </p:cNvSpPr>
          <p:nvPr>
            <p:ph idx="1"/>
          </p:nvPr>
        </p:nvSpPr>
        <p:spPr>
          <a:xfrm>
            <a:off x="436728" y="1600200"/>
            <a:ext cx="8229600" cy="5073555"/>
          </a:xfrm>
        </p:spPr>
        <p:txBody>
          <a:bodyPr>
            <a:normAutofit fontScale="32500" lnSpcReduction="20000"/>
          </a:bodyPr>
          <a:lstStyle/>
          <a:p>
            <a:pPr marL="0" indent="0">
              <a:buNone/>
            </a:pPr>
            <a:r>
              <a:rPr lang="en-US" sz="6200" b="1" dirty="0"/>
              <a:t>Reality</a:t>
            </a:r>
            <a:endParaRPr lang="fr-CA" sz="6200" dirty="0"/>
          </a:p>
          <a:p>
            <a:pPr marL="0" indent="0">
              <a:buNone/>
            </a:pPr>
            <a:r>
              <a:rPr lang="en-US" sz="6200" dirty="0"/>
              <a:t>Your friends and peers can sometimes have a very strong influence on you. You may feel obliged to use alcohol or drugs to fit in, out of fear of rejection, or because you feel like everyone around you is doing it. </a:t>
            </a:r>
            <a:endParaRPr lang="fr-CA" sz="6200" dirty="0"/>
          </a:p>
          <a:p>
            <a:pPr marL="0" indent="0">
              <a:buNone/>
            </a:pPr>
            <a:r>
              <a:rPr lang="en-US" sz="6200" dirty="0"/>
              <a:t> </a:t>
            </a:r>
            <a:endParaRPr lang="fr-CA" sz="6200" dirty="0"/>
          </a:p>
          <a:p>
            <a:pPr marL="0" indent="0">
              <a:buNone/>
            </a:pPr>
            <a:r>
              <a:rPr lang="en-US" sz="6200" dirty="0"/>
              <a:t>First, you should know that overall, young people your age have significantly reduced their consumption of alcohol, cannabis, and other drugs since 2000. </a:t>
            </a:r>
            <a:endParaRPr lang="fr-CA" sz="6200" dirty="0"/>
          </a:p>
          <a:p>
            <a:pPr marL="0" indent="0">
              <a:buNone/>
            </a:pPr>
            <a:r>
              <a:rPr lang="en-US" sz="6200" dirty="0"/>
              <a:t> </a:t>
            </a:r>
            <a:endParaRPr lang="fr-CA" sz="6200" dirty="0"/>
          </a:p>
          <a:p>
            <a:pPr marL="0" indent="0">
              <a:buNone/>
            </a:pPr>
            <a:r>
              <a:rPr lang="en-US" sz="6200" dirty="0"/>
              <a:t>Second, you may sometimes think the people around you don’t have any influence on you. But you have to pay close attention to all the subtle ways they can influence you in order to resist—like recognizing how other people’s expectations can affect your behaviors and choices; not letting yourself be negatively influenced by other people’s attitudes, words, or actions; and practicing different ways of saying no. </a:t>
            </a:r>
            <a:br>
              <a:rPr lang="en-US" sz="6200" dirty="0"/>
            </a:br>
            <a:r>
              <a:rPr lang="en-US" sz="6200" dirty="0"/>
              <a:t>It’s up to you to recognize the young people around you who have a positive or negative influence on you and determine who you let influence the decisions you make about anything from social, sports, and artistic activities to drugs and alcohol.</a:t>
            </a:r>
            <a:endParaRPr lang="fr-CA" sz="6200" dirty="0"/>
          </a:p>
          <a:p>
            <a:pPr marL="0" indent="0">
              <a:buNone/>
            </a:pPr>
            <a:endParaRPr lang="fr-CA" sz="4900" dirty="0"/>
          </a:p>
        </p:txBody>
      </p:sp>
    </p:spTree>
    <p:extLst>
      <p:ext uri="{BB962C8B-B14F-4D97-AF65-F5344CB8AC3E}">
        <p14:creationId xmlns:p14="http://schemas.microsoft.com/office/powerpoint/2010/main" val="1714146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TotalTime>
  <Words>586</Words>
  <Application>Microsoft Office PowerPoint</Application>
  <PresentationFormat>Affichage à l'écran (4:3)</PresentationFormat>
  <Paragraphs>81</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 </vt:lpstr>
      <vt:lpstr> Statement 1 </vt:lpstr>
      <vt:lpstr> Answer</vt:lpstr>
      <vt:lpstr> Statement 2</vt:lpstr>
      <vt:lpstr> Answer</vt:lpstr>
      <vt:lpstr> Statement 3</vt:lpstr>
      <vt:lpstr> Answer </vt:lpstr>
      <vt:lpstr> Statement 4</vt:lpstr>
      <vt:lpstr> Answer</vt:lpstr>
      <vt:lpstr> Statement 5</vt:lpstr>
      <vt:lpstr> Answer</vt:lpstr>
      <vt:lpstr> Statement 6</vt:lpstr>
      <vt:lpstr> Answer</vt:lpstr>
      <vt:lpstr> Statement 7</vt:lpstr>
      <vt:lpstr> Answer</vt:lpstr>
    </vt:vector>
  </TitlesOfParts>
  <Company>Agence Cartier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Sonia Morin</cp:lastModifiedBy>
  <cp:revision>25</cp:revision>
  <dcterms:created xsi:type="dcterms:W3CDTF">2011-11-04T15:49:01Z</dcterms:created>
  <dcterms:modified xsi:type="dcterms:W3CDTF">2011-11-09T19:29:54Z</dcterms:modified>
</cp:coreProperties>
</file>